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60" r:id="rId2"/>
    <p:sldId id="278" r:id="rId3"/>
    <p:sldId id="262" r:id="rId4"/>
    <p:sldId id="263" r:id="rId5"/>
    <p:sldId id="264" r:id="rId6"/>
    <p:sldId id="281" r:id="rId7"/>
    <p:sldId id="279" r:id="rId8"/>
    <p:sldId id="280" r:id="rId9"/>
    <p:sldId id="268" r:id="rId10"/>
    <p:sldId id="282" r:id="rId11"/>
    <p:sldId id="274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494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8" autoAdjust="0"/>
    <p:restoredTop sz="93957" autoAdjust="0"/>
  </p:normalViewPr>
  <p:slideViewPr>
    <p:cSldViewPr snapToGrid="0">
      <p:cViewPr varScale="1">
        <p:scale>
          <a:sx n="86" d="100"/>
          <a:sy n="86" d="100"/>
        </p:scale>
        <p:origin x="514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テレワーク推進により感じるメリット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tint val="96000"/>
                    <a:lumMod val="100000"/>
                  </a:schemeClr>
                </a:gs>
                <a:gs pos="78000">
                  <a:schemeClr val="accent3">
                    <a:shade val="94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/>
            </a:scene3d>
            <a:sp3d prstMaterial="plastic">
              <a:bevelT w="0" h="0"/>
            </a:sp3d>
          </c:spPr>
          <c:invertIfNegative val="0"/>
          <c:cat>
            <c:strRef>
              <c:f>Sheet1!$A$2:$A$5</c:f>
              <c:strCache>
                <c:ptCount val="4"/>
                <c:pt idx="0">
                  <c:v>通勤ストレスの解消</c:v>
                </c:pt>
                <c:pt idx="1">
                  <c:v>多様性のある働き方の実現</c:v>
                </c:pt>
                <c:pt idx="2">
                  <c:v>業務効率の向上</c:v>
                </c:pt>
                <c:pt idx="3">
                  <c:v>その他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82</c:v>
                </c:pt>
                <c:pt idx="1">
                  <c:v>74</c:v>
                </c:pt>
                <c:pt idx="2">
                  <c:v>63</c:v>
                </c:pt>
                <c:pt idx="3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DC6-4DA7-844F-9384E03A44D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5"/>
        <c:overlap val="-20"/>
        <c:axId val="1563754927"/>
        <c:axId val="1563773231"/>
      </c:barChart>
      <c:catAx>
        <c:axId val="1563754927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563773231"/>
        <c:crosses val="autoZero"/>
        <c:auto val="1"/>
        <c:lblAlgn val="ctr"/>
        <c:lblOffset val="100"/>
        <c:noMultiLvlLbl val="0"/>
      </c:catAx>
      <c:valAx>
        <c:axId val="1563773231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56375492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テレワーク推進により感じるデメリット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96000"/>
                    <a:lumMod val="100000"/>
                  </a:schemeClr>
                </a:gs>
                <a:gs pos="78000">
                  <a:schemeClr val="accent4">
                    <a:shade val="94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/>
            </a:scene3d>
            <a:sp3d prstMaterial="plastic">
              <a:bevelT w="0" h="0"/>
            </a:sp3d>
          </c:spPr>
          <c:invertIfNegative val="0"/>
          <c:cat>
            <c:strRef>
              <c:f>Sheet1!$A$2:$A$5</c:f>
              <c:strCache>
                <c:ptCount val="4"/>
                <c:pt idx="0">
                  <c:v>運動不足になった</c:v>
                </c:pt>
                <c:pt idx="1">
                  <c:v>コミュニケーションの機会が減った</c:v>
                </c:pt>
                <c:pt idx="2">
                  <c:v>気分転換ができない</c:v>
                </c:pt>
                <c:pt idx="3">
                  <c:v>その他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78</c:v>
                </c:pt>
                <c:pt idx="1">
                  <c:v>74</c:v>
                </c:pt>
                <c:pt idx="2">
                  <c:v>62</c:v>
                </c:pt>
                <c:pt idx="3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C07-4903-96CF-251C274C8B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5"/>
        <c:overlap val="-20"/>
        <c:axId val="1563754927"/>
        <c:axId val="1563773231"/>
      </c:barChart>
      <c:catAx>
        <c:axId val="1563754927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563773231"/>
        <c:crosses val="autoZero"/>
        <c:auto val="1"/>
        <c:lblAlgn val="ctr"/>
        <c:lblOffset val="100"/>
        <c:noMultiLvlLbl val="0"/>
      </c:catAx>
      <c:valAx>
        <c:axId val="1563773231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56375492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colors2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style1.xml><?xml version="1.0" encoding="utf-8"?>
<cs:chartStyle xmlns:cs="http://schemas.microsoft.com/office/drawing/2012/chartStyle" xmlns:a="http://schemas.openxmlformats.org/drawingml/2006/main" id="3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ize="5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3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ize="5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00CB-A1B6-48E1-B9B5-9838751B9E64}" type="datetimeFigureOut">
              <a:rPr kumimoji="1" lang="ja-JP" altLang="en-US" smtClean="0"/>
              <a:t>2022/7/26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4865-0FF8-455D-9F4F-60F04AB9A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76942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00CB-A1B6-48E1-B9B5-9838751B9E64}" type="datetimeFigureOut">
              <a:rPr kumimoji="1" lang="ja-JP" altLang="en-US" smtClean="0"/>
              <a:t>2022/7/26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4865-0FF8-455D-9F4F-60F04AB9A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4672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00CB-A1B6-48E1-B9B5-9838751B9E64}" type="datetimeFigureOut">
              <a:rPr kumimoji="1" lang="ja-JP" altLang="en-US" smtClean="0"/>
              <a:t>2022/7/26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4865-0FF8-455D-9F4F-60F04AB9A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951957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00CB-A1B6-48E1-B9B5-9838751B9E64}" type="datetimeFigureOut">
              <a:rPr kumimoji="1" lang="ja-JP" altLang="en-US" smtClean="0"/>
              <a:t>2022/7/26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4865-0FF8-455D-9F4F-60F04AB9A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7072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00CB-A1B6-48E1-B9B5-9838751B9E64}" type="datetimeFigureOut">
              <a:rPr kumimoji="1" lang="ja-JP" altLang="en-US" smtClean="0"/>
              <a:t>2022/7/26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4865-0FF8-455D-9F4F-60F04AB9A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055888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00CB-A1B6-48E1-B9B5-9838751B9E64}" type="datetimeFigureOut">
              <a:rPr kumimoji="1" lang="ja-JP" altLang="en-US" smtClean="0"/>
              <a:t>2022/7/26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4865-0FF8-455D-9F4F-60F04AB9A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66718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00CB-A1B6-48E1-B9B5-9838751B9E64}" type="datetimeFigureOut">
              <a:rPr kumimoji="1" lang="ja-JP" altLang="en-US" smtClean="0"/>
              <a:t>2022/7/26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4865-0FF8-455D-9F4F-60F04AB9A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98799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00CB-A1B6-48E1-B9B5-9838751B9E64}" type="datetimeFigureOut">
              <a:rPr kumimoji="1" lang="ja-JP" altLang="en-US" smtClean="0"/>
              <a:t>2022/7/26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4865-0FF8-455D-9F4F-60F04AB9A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7099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00CB-A1B6-48E1-B9B5-9838751B9E64}" type="datetimeFigureOut">
              <a:rPr kumimoji="1" lang="ja-JP" altLang="en-US" smtClean="0"/>
              <a:t>2022/7/26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4865-0FF8-455D-9F4F-60F04AB9A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37459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00CB-A1B6-48E1-B9B5-9838751B9E64}" type="datetimeFigureOut">
              <a:rPr kumimoji="1" lang="ja-JP" altLang="en-US" smtClean="0"/>
              <a:t>2022/7/26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4865-0FF8-455D-9F4F-60F04AB9A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3692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00CB-A1B6-48E1-B9B5-9838751B9E64}" type="datetimeFigureOut">
              <a:rPr kumimoji="1" lang="ja-JP" altLang="en-US" smtClean="0"/>
              <a:t>2022/7/26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4865-0FF8-455D-9F4F-60F04AB9A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98468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00CB-A1B6-48E1-B9B5-9838751B9E64}" type="datetimeFigureOut">
              <a:rPr kumimoji="1" lang="ja-JP" altLang="en-US" smtClean="0"/>
              <a:t>2022/7/26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4865-0FF8-455D-9F4F-60F04AB9A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42527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00CB-A1B6-48E1-B9B5-9838751B9E64}" type="datetimeFigureOut">
              <a:rPr kumimoji="1" lang="ja-JP" altLang="en-US" smtClean="0"/>
              <a:t>2022/7/26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4865-0FF8-455D-9F4F-60F04AB9A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9992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00CB-A1B6-48E1-B9B5-9838751B9E64}" type="datetimeFigureOut">
              <a:rPr kumimoji="1" lang="ja-JP" altLang="en-US" smtClean="0"/>
              <a:t>2022/7/26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4865-0FF8-455D-9F4F-60F04AB9A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608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00CB-A1B6-48E1-B9B5-9838751B9E64}" type="datetimeFigureOut">
              <a:rPr kumimoji="1" lang="ja-JP" altLang="en-US" smtClean="0"/>
              <a:t>2022/7/26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4865-0FF8-455D-9F4F-60F04AB9A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91168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00CB-A1B6-48E1-B9B5-9838751B9E64}" type="datetimeFigureOut">
              <a:rPr kumimoji="1" lang="ja-JP" altLang="en-US" smtClean="0"/>
              <a:t>2022/7/26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4865-0FF8-455D-9F4F-60F04AB9A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6151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6200CB-A1B6-48E1-B9B5-9838751B9E64}" type="datetimeFigureOut">
              <a:rPr kumimoji="1" lang="ja-JP" altLang="en-US" smtClean="0"/>
              <a:t>2022/7/26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B8A4865-0FF8-455D-9F4F-60F04AB9A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6574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  <p:sldLayoutId id="2147483757" r:id="rId13"/>
    <p:sldLayoutId id="2147483758" r:id="rId14"/>
    <p:sldLayoutId id="2147483759" r:id="rId15"/>
    <p:sldLayoutId id="2147483760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968F58B-0791-424D-B7BF-ECCA8CB524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98519" y="2404534"/>
            <a:ext cx="5875483" cy="1646302"/>
          </a:xfrm>
        </p:spPr>
        <p:txBody>
          <a:bodyPr/>
          <a:lstStyle/>
          <a:p>
            <a:r>
              <a:rPr kumimoji="1" lang="ja-JP" altLang="en-US" dirty="0"/>
              <a:t>全社ウォーキング</a:t>
            </a:r>
            <a:br>
              <a:rPr kumimoji="1" lang="en-US" altLang="ja-JP" dirty="0"/>
            </a:br>
            <a:r>
              <a:rPr kumimoji="1" lang="ja-JP" altLang="en-US" dirty="0"/>
              <a:t>イベント企画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742C314-6A4F-4E45-9274-E2DD59D0C2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07067" y="5193833"/>
            <a:ext cx="7766936" cy="1096899"/>
          </a:xfrm>
        </p:spPr>
        <p:txBody>
          <a:bodyPr/>
          <a:lstStyle/>
          <a:p>
            <a:r>
              <a:rPr lang="en-US" altLang="ja-JP" dirty="0"/>
              <a:t>2023</a:t>
            </a:r>
            <a:r>
              <a:rPr lang="ja-JP" altLang="en-US" dirty="0"/>
              <a:t>年度版</a:t>
            </a:r>
            <a:endParaRPr lang="en-US" altLang="ja-JP" dirty="0"/>
          </a:p>
          <a:p>
            <a:r>
              <a:rPr lang="ja-JP" altLang="en-US" dirty="0"/>
              <a:t>健康推進室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03716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FE532AE-ED63-4EC8-AA4E-1C85419F54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イベント参加時に</a:t>
            </a:r>
            <a:r>
              <a:rPr kumimoji="1" lang="ja-JP" altLang="en-US" dirty="0"/>
              <a:t>心掛けてほしいこと</a:t>
            </a:r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3EEC525E-3FBF-41A0-951C-25B6C1E390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運動</a:t>
            </a:r>
            <a:endParaRPr lang="en-US" altLang="ja-JP" dirty="0"/>
          </a:p>
          <a:p>
            <a:pPr lvl="1"/>
            <a:r>
              <a:rPr lang="ja-JP" altLang="en-US" dirty="0"/>
              <a:t>できるだけ毎日歩く</a:t>
            </a:r>
            <a:endParaRPr lang="en-US" altLang="ja-JP" dirty="0"/>
          </a:p>
          <a:p>
            <a:pPr lvl="1"/>
            <a:r>
              <a:rPr lang="ja-JP" altLang="en-US" dirty="0"/>
              <a:t>デスクワーク中にも適度にストレッチをする</a:t>
            </a:r>
            <a:endParaRPr lang="en-US" altLang="ja-JP" dirty="0"/>
          </a:p>
          <a:p>
            <a:r>
              <a:rPr lang="ja-JP" altLang="en-US" dirty="0"/>
              <a:t>睡眠</a:t>
            </a:r>
            <a:endParaRPr lang="en-US" altLang="ja-JP" dirty="0"/>
          </a:p>
          <a:p>
            <a:pPr lvl="1"/>
            <a:r>
              <a:rPr lang="en-US" altLang="ja-JP" dirty="0"/>
              <a:t>1</a:t>
            </a:r>
            <a:r>
              <a:rPr lang="ja-JP" altLang="en-US" dirty="0"/>
              <a:t>日</a:t>
            </a:r>
            <a:r>
              <a:rPr lang="en-US" altLang="ja-JP" dirty="0"/>
              <a:t>7</a:t>
            </a:r>
            <a:r>
              <a:rPr lang="ja-JP" altLang="en-US" dirty="0"/>
              <a:t>時間以上の睡眠を心掛ける</a:t>
            </a:r>
            <a:endParaRPr lang="en-US" altLang="ja-JP" dirty="0"/>
          </a:p>
          <a:p>
            <a:pPr lvl="1"/>
            <a:r>
              <a:rPr lang="ja-JP" altLang="en-US"/>
              <a:t>寝る前には、スマートフォンを見ない（</a:t>
            </a:r>
            <a:r>
              <a:rPr lang="en-US" altLang="ja-JP" dirty="0"/>
              <a:t>1</a:t>
            </a:r>
            <a:r>
              <a:rPr lang="ja-JP" altLang="en-US" dirty="0"/>
              <a:t>時間以上）</a:t>
            </a:r>
            <a:endParaRPr lang="en-US" altLang="ja-JP" dirty="0"/>
          </a:p>
          <a:p>
            <a:r>
              <a:rPr lang="ja-JP" altLang="en-US" dirty="0"/>
              <a:t>食事</a:t>
            </a:r>
            <a:endParaRPr lang="en-US" altLang="ja-JP" dirty="0"/>
          </a:p>
          <a:p>
            <a:pPr lvl="1"/>
            <a:r>
              <a:rPr lang="ja-JP" altLang="en-US" dirty="0"/>
              <a:t>朝食をしっかり摂る</a:t>
            </a:r>
            <a:endParaRPr lang="en-US" altLang="ja-JP" dirty="0"/>
          </a:p>
          <a:p>
            <a:pPr lvl="1"/>
            <a:r>
              <a:rPr lang="ja-JP" altLang="en-US" dirty="0"/>
              <a:t>バランスの良い食事を心掛ける</a:t>
            </a:r>
          </a:p>
        </p:txBody>
      </p:sp>
    </p:spTree>
    <p:extLst>
      <p:ext uri="{BB962C8B-B14F-4D97-AF65-F5344CB8AC3E}">
        <p14:creationId xmlns:p14="http://schemas.microsoft.com/office/powerpoint/2010/main" val="28519268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2DFA741-4548-4B81-9EA3-C7B0E90099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ウォーキングイベントに関する連絡先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A099B1B-86EF-4421-B010-252DC6A492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930400"/>
            <a:ext cx="8596668" cy="388077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ja-JP" altLang="en-US" sz="2400" b="1" dirty="0">
                <a:solidFill>
                  <a:schemeClr val="accent1"/>
                </a:solidFill>
              </a:rPr>
              <a:t>健康推進室</a:t>
            </a:r>
            <a:endParaRPr lang="en-US" altLang="ja-JP" sz="2400" b="1" dirty="0">
              <a:solidFill>
                <a:schemeClr val="accent1"/>
              </a:solidFill>
            </a:endParaRPr>
          </a:p>
          <a:p>
            <a:pPr lvl="1">
              <a:lnSpc>
                <a:spcPct val="150000"/>
              </a:lnSpc>
            </a:pPr>
            <a:r>
              <a:rPr kumimoji="1" lang="ja-JP" altLang="en-US" sz="2000" dirty="0"/>
              <a:t>内線</a:t>
            </a:r>
            <a:r>
              <a:rPr kumimoji="1" lang="en-US" altLang="ja-JP" sz="2000" dirty="0"/>
              <a:t>715-631</a:t>
            </a:r>
            <a:r>
              <a:rPr lang="en-US" altLang="ja-JP" sz="1800" dirty="0"/>
              <a:t>	</a:t>
            </a:r>
            <a:endParaRPr kumimoji="1" lang="en-US" altLang="ja-JP" sz="1800" dirty="0"/>
          </a:p>
          <a:p>
            <a:pPr>
              <a:lnSpc>
                <a:spcPct val="150000"/>
              </a:lnSpc>
            </a:pPr>
            <a:r>
              <a:rPr lang="ja-JP" altLang="en-US" sz="2400" b="1" dirty="0">
                <a:solidFill>
                  <a:schemeClr val="accent1"/>
                </a:solidFill>
              </a:rPr>
              <a:t>総務部</a:t>
            </a:r>
            <a:endParaRPr lang="en-US" altLang="ja-JP" sz="2400" b="1" dirty="0">
              <a:solidFill>
                <a:schemeClr val="accent1"/>
              </a:solidFill>
            </a:endParaRPr>
          </a:p>
          <a:p>
            <a:pPr lvl="1">
              <a:lnSpc>
                <a:spcPct val="150000"/>
              </a:lnSpc>
            </a:pPr>
            <a:r>
              <a:rPr lang="ja-JP" altLang="en-US" sz="2000" dirty="0"/>
              <a:t>佐藤（内線</a:t>
            </a:r>
            <a:r>
              <a:rPr lang="en-US" altLang="ja-JP" sz="2000" dirty="0"/>
              <a:t>716-832</a:t>
            </a:r>
            <a:r>
              <a:rPr lang="ja-JP" altLang="en-US" sz="2000" dirty="0"/>
              <a:t>）</a:t>
            </a:r>
            <a:endParaRPr lang="en-US" altLang="ja-JP" sz="2000" dirty="0"/>
          </a:p>
          <a:p>
            <a:pPr lvl="1">
              <a:lnSpc>
                <a:spcPct val="150000"/>
              </a:lnSpc>
            </a:pPr>
            <a:r>
              <a:rPr lang="ja-JP" altLang="en-US" sz="2000" dirty="0"/>
              <a:t>中村（内線</a:t>
            </a:r>
            <a:r>
              <a:rPr lang="en-US" altLang="ja-JP" sz="2000" dirty="0"/>
              <a:t>716-793</a:t>
            </a:r>
            <a:r>
              <a:rPr lang="ja-JP" altLang="en-US" sz="2000" dirty="0"/>
              <a:t>）</a:t>
            </a:r>
            <a:endParaRPr lang="en-US" altLang="ja-JP" sz="2000" dirty="0"/>
          </a:p>
        </p:txBody>
      </p:sp>
    </p:spTree>
    <p:extLst>
      <p:ext uri="{BB962C8B-B14F-4D97-AF65-F5344CB8AC3E}">
        <p14:creationId xmlns:p14="http://schemas.microsoft.com/office/powerpoint/2010/main" val="10887021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BCD9056-7C52-3FA8-04AF-BE130880A6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イベントのねらい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712E2A3-9335-B546-02C9-5580943A79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 dirty="0"/>
              <a:t>社員の健康促進</a:t>
            </a:r>
          </a:p>
          <a:p>
            <a:pPr lvl="1"/>
            <a:r>
              <a:rPr kumimoji="1" lang="ja-JP" altLang="en-US" sz="2000" dirty="0"/>
              <a:t>テレワーク推進による運動不足を解消する。</a:t>
            </a:r>
          </a:p>
          <a:p>
            <a:pPr lvl="1"/>
            <a:r>
              <a:rPr kumimoji="1" lang="ja-JP" altLang="en-US" sz="2000" dirty="0"/>
              <a:t>調査の結果、</a:t>
            </a:r>
            <a:r>
              <a:rPr kumimoji="1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srgbClr val="3494BA"/>
                </a:solidFill>
                <a:effectLst/>
                <a:uLnTx/>
                <a:uFillTx/>
                <a:latin typeface="Arial Black" panose="020B0A04020102020204" pitchFamily="34" charset="0"/>
                <a:ea typeface="メイリオ" panose="020B0604030504040204" pitchFamily="50" charset="-128"/>
                <a:cs typeface="+mn-cs"/>
              </a:rPr>
              <a:t>78%</a:t>
            </a:r>
            <a:r>
              <a:rPr kumimoji="1" lang="ja-JP" altLang="en-US" sz="2000" dirty="0"/>
              <a:t>が運動不足を感じている。</a:t>
            </a:r>
          </a:p>
          <a:p>
            <a:r>
              <a:rPr kumimoji="1" lang="ja-JP" altLang="en-US" sz="2400" dirty="0"/>
              <a:t>社員のコミュニケーション促進</a:t>
            </a:r>
          </a:p>
          <a:p>
            <a:pPr lvl="1"/>
            <a:r>
              <a:rPr kumimoji="1" lang="ja-JP" altLang="en-US" sz="2000" dirty="0"/>
              <a:t>テレワーク推進によるコミュニケーション不足を解消する。</a:t>
            </a:r>
          </a:p>
          <a:p>
            <a:pPr lvl="1"/>
            <a:r>
              <a:rPr kumimoji="1" lang="ja-JP" altLang="en-US" sz="2000" dirty="0"/>
              <a:t>調査の結果、</a:t>
            </a:r>
            <a:r>
              <a:rPr kumimoji="1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srgbClr val="3494BA"/>
                </a:solidFill>
                <a:effectLst/>
                <a:uLnTx/>
                <a:uFillTx/>
                <a:latin typeface="Arial Black" panose="020B0A04020102020204" pitchFamily="34" charset="0"/>
                <a:ea typeface="メイリオ" panose="020B0604030504040204" pitchFamily="50" charset="-128"/>
                <a:cs typeface="+mn-cs"/>
              </a:rPr>
              <a:t>74%</a:t>
            </a:r>
            <a:r>
              <a:rPr kumimoji="1" lang="ja-JP" altLang="en-US" sz="2000" dirty="0"/>
              <a:t>がコミュニケーション不足を感じている。</a:t>
            </a:r>
          </a:p>
        </p:txBody>
      </p:sp>
    </p:spTree>
    <p:extLst>
      <p:ext uri="{BB962C8B-B14F-4D97-AF65-F5344CB8AC3E}">
        <p14:creationId xmlns:p14="http://schemas.microsoft.com/office/powerpoint/2010/main" val="37533620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A873EFB-AD32-4D83-A002-5C30ECFBD5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春のウォーキングイベント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5967BA5-79C7-43DE-AF74-C562C6E821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 dirty="0"/>
              <a:t>イベント概要</a:t>
            </a:r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en-US" altLang="ja-JP" sz="2000" dirty="0"/>
              <a:t>5</a:t>
            </a:r>
            <a:r>
              <a:rPr kumimoji="1" lang="ja-JP" altLang="en-US" sz="2000" dirty="0"/>
              <a:t>月</a:t>
            </a:r>
            <a:r>
              <a:rPr kumimoji="1" lang="en-US" altLang="ja-JP" sz="2000" dirty="0"/>
              <a:t>1</a:t>
            </a:r>
            <a:r>
              <a:rPr kumimoji="1" lang="ja-JP" altLang="en-US" sz="2000" dirty="0"/>
              <a:t>日（</a:t>
            </a:r>
            <a:r>
              <a:rPr lang="ja-JP" altLang="en-US" sz="2000" dirty="0"/>
              <a:t>月</a:t>
            </a:r>
            <a:r>
              <a:rPr kumimoji="1" lang="ja-JP" altLang="en-US" sz="2000" dirty="0"/>
              <a:t>）～</a:t>
            </a:r>
            <a:r>
              <a:rPr kumimoji="1" lang="en-US" altLang="ja-JP" sz="2000" dirty="0"/>
              <a:t>5</a:t>
            </a:r>
            <a:r>
              <a:rPr kumimoji="1" lang="ja-JP" altLang="en-US" sz="2000" dirty="0"/>
              <a:t>月</a:t>
            </a:r>
            <a:r>
              <a:rPr kumimoji="1" lang="en-US" altLang="ja-JP" sz="2000" dirty="0"/>
              <a:t>31</a:t>
            </a:r>
            <a:r>
              <a:rPr kumimoji="1" lang="ja-JP" altLang="en-US" sz="2000" dirty="0"/>
              <a:t>日（水）</a:t>
            </a:r>
            <a:endParaRPr kumimoji="1" lang="en-US" altLang="ja-JP" sz="20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2000" dirty="0"/>
              <a:t>累計</a:t>
            </a:r>
            <a:r>
              <a:rPr kumimoji="1" lang="en-US" altLang="ja-JP" sz="2000" dirty="0"/>
              <a:t>25</a:t>
            </a:r>
            <a:r>
              <a:rPr kumimoji="1" lang="ja-JP" altLang="en-US" sz="2000" dirty="0"/>
              <a:t>万歩を達成した参加者全員にギフトカード</a:t>
            </a:r>
            <a:r>
              <a:rPr kumimoji="1" lang="en-US" altLang="ja-JP" sz="2000" dirty="0"/>
              <a:t>500</a:t>
            </a:r>
            <a:r>
              <a:rPr kumimoji="1" lang="ja-JP" altLang="en-US" sz="2000" dirty="0"/>
              <a:t>円分を進呈</a:t>
            </a:r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2000" dirty="0"/>
              <a:t>参加申し込み時にウェアラブル端末購入クーポンを進呈</a:t>
            </a:r>
          </a:p>
        </p:txBody>
      </p:sp>
    </p:spTree>
    <p:extLst>
      <p:ext uri="{BB962C8B-B14F-4D97-AF65-F5344CB8AC3E}">
        <p14:creationId xmlns:p14="http://schemas.microsoft.com/office/powerpoint/2010/main" val="34668084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A873EFB-AD32-4D83-A002-5C30ECFBD5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秋のウォーキングイベント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5967BA5-79C7-43DE-AF74-C562C6E821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 dirty="0"/>
              <a:t>イベント概要</a:t>
            </a:r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en-US" altLang="ja-JP" sz="2000" dirty="0"/>
              <a:t>11</a:t>
            </a:r>
            <a:r>
              <a:rPr kumimoji="1" lang="ja-JP" altLang="en-US" sz="2000" dirty="0"/>
              <a:t>月</a:t>
            </a:r>
            <a:r>
              <a:rPr kumimoji="1" lang="en-US" altLang="ja-JP" sz="2000" dirty="0"/>
              <a:t>1</a:t>
            </a:r>
            <a:r>
              <a:rPr kumimoji="1" lang="ja-JP" altLang="en-US" sz="2000" dirty="0"/>
              <a:t>日（水）～</a:t>
            </a:r>
            <a:r>
              <a:rPr kumimoji="1" lang="en-US" altLang="ja-JP" sz="2000" dirty="0"/>
              <a:t>11</a:t>
            </a:r>
            <a:r>
              <a:rPr kumimoji="1" lang="ja-JP" altLang="en-US" sz="2000" dirty="0"/>
              <a:t>月</a:t>
            </a:r>
            <a:r>
              <a:rPr kumimoji="1" lang="en-US" altLang="ja-JP" sz="2000" dirty="0"/>
              <a:t>30</a:t>
            </a:r>
            <a:r>
              <a:rPr kumimoji="1" lang="ja-JP" altLang="en-US" sz="2000" dirty="0"/>
              <a:t>日（木）</a:t>
            </a:r>
            <a:endParaRPr kumimoji="1" lang="en-US" altLang="ja-JP" sz="20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2000" dirty="0"/>
              <a:t>毎日</a:t>
            </a:r>
            <a:r>
              <a:rPr kumimoji="1" lang="en-US" altLang="ja-JP" sz="2000" dirty="0"/>
              <a:t>8,000</a:t>
            </a:r>
            <a:r>
              <a:rPr kumimoji="1" lang="ja-JP" altLang="en-US" sz="2000" dirty="0"/>
              <a:t>歩を達成した参加者全員にギフトカード</a:t>
            </a:r>
            <a:r>
              <a:rPr lang="en-US" altLang="ja-JP" sz="2000" dirty="0"/>
              <a:t>1,</a:t>
            </a:r>
            <a:r>
              <a:rPr kumimoji="1" lang="en-US" altLang="ja-JP" sz="2000" dirty="0"/>
              <a:t>000</a:t>
            </a:r>
            <a:r>
              <a:rPr kumimoji="1" lang="ja-JP" altLang="en-US" sz="2000" dirty="0"/>
              <a:t>円分を進呈</a:t>
            </a:r>
            <a:endParaRPr kumimoji="1" lang="en-US" altLang="ja-JP" sz="20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2000" dirty="0"/>
              <a:t>平均</a:t>
            </a:r>
            <a:r>
              <a:rPr kumimoji="1" lang="en-US" altLang="ja-JP" sz="2000" dirty="0"/>
              <a:t>8,000</a:t>
            </a:r>
            <a:r>
              <a:rPr kumimoji="1" lang="ja-JP" altLang="en-US" sz="2000" dirty="0"/>
              <a:t>歩以上達成でもギフトカード</a:t>
            </a:r>
            <a:r>
              <a:rPr kumimoji="1" lang="en-US" altLang="ja-JP" sz="2000" dirty="0"/>
              <a:t>500</a:t>
            </a:r>
            <a:r>
              <a:rPr kumimoji="1" lang="ja-JP" altLang="en-US" sz="2000" dirty="0"/>
              <a:t>円分を進呈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7235473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A873EFB-AD32-4D83-A002-5C30ECFBD5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冬</a:t>
            </a:r>
            <a:r>
              <a:rPr kumimoji="1" lang="ja-JP" altLang="en-US" dirty="0"/>
              <a:t>のウォーキングイベント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5967BA5-79C7-43DE-AF74-C562C6E821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 dirty="0"/>
              <a:t>イベント概要</a:t>
            </a:r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en-US" altLang="ja-JP" sz="2000" dirty="0"/>
              <a:t>2</a:t>
            </a:r>
            <a:r>
              <a:rPr kumimoji="1" lang="ja-JP" altLang="en-US" sz="2000" dirty="0"/>
              <a:t>月</a:t>
            </a:r>
            <a:r>
              <a:rPr kumimoji="1" lang="en-US" altLang="ja-JP" sz="2000" dirty="0"/>
              <a:t>1</a:t>
            </a:r>
            <a:r>
              <a:rPr kumimoji="1" lang="ja-JP" altLang="en-US" sz="2000" dirty="0"/>
              <a:t>日（木）～</a:t>
            </a:r>
            <a:r>
              <a:rPr kumimoji="1" lang="en-US" altLang="ja-JP" sz="2000" dirty="0"/>
              <a:t>2</a:t>
            </a:r>
            <a:r>
              <a:rPr kumimoji="1" lang="ja-JP" altLang="en-US" sz="2000" dirty="0"/>
              <a:t>月</a:t>
            </a:r>
            <a:r>
              <a:rPr kumimoji="1" lang="en-US" altLang="ja-JP" sz="2000" dirty="0"/>
              <a:t>29</a:t>
            </a:r>
            <a:r>
              <a:rPr kumimoji="1" lang="ja-JP" altLang="en-US" sz="2000" dirty="0"/>
              <a:t>日（木）</a:t>
            </a:r>
            <a:endParaRPr kumimoji="1" lang="en-US" altLang="ja-JP" sz="20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2000" dirty="0"/>
              <a:t>コミュニケーション促進のため、チーム対抗で累計歩数を競う</a:t>
            </a:r>
            <a:endParaRPr kumimoji="1" lang="en-US" altLang="ja-JP" sz="20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/>
              <a:t>チームの順位に応じて、</a:t>
            </a:r>
            <a:r>
              <a:rPr kumimoji="1" lang="ja-JP" altLang="en-US" sz="2000" dirty="0"/>
              <a:t>メンバー全員にギフトカードを進呈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6324065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6303BD0-CD1F-4B82-BFD1-63D9E2609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冬のウォーキングイベント賞品</a:t>
            </a:r>
          </a:p>
        </p:txBody>
      </p:sp>
      <p:graphicFrame>
        <p:nvGraphicFramePr>
          <p:cNvPr id="3" name="表 3">
            <a:extLst>
              <a:ext uri="{FF2B5EF4-FFF2-40B4-BE49-F238E27FC236}">
                <a16:creationId xmlns:a16="http://schemas.microsoft.com/office/drawing/2014/main" id="{9A0DC1F3-5C95-C79C-5430-4146ACD8F5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3789878"/>
              </p:ext>
            </p:extLst>
          </p:nvPr>
        </p:nvGraphicFramePr>
        <p:xfrm>
          <a:off x="911668" y="2148840"/>
          <a:ext cx="8362334" cy="3632984"/>
        </p:xfrm>
        <a:graphic>
          <a:graphicData uri="http://schemas.openxmlformats.org/drawingml/2006/table">
            <a:tbl>
              <a:tblPr firstCol="1" bandRow="1">
                <a:tableStyleId>{5C22544A-7EE6-4342-B048-85BDC9FD1C3A}</a:tableStyleId>
              </a:tblPr>
              <a:tblGrid>
                <a:gridCol w="2975061">
                  <a:extLst>
                    <a:ext uri="{9D8B030D-6E8A-4147-A177-3AD203B41FA5}">
                      <a16:colId xmlns:a16="http://schemas.microsoft.com/office/drawing/2014/main" val="2035821402"/>
                    </a:ext>
                  </a:extLst>
                </a:gridCol>
                <a:gridCol w="5387273">
                  <a:extLst>
                    <a:ext uri="{9D8B030D-6E8A-4147-A177-3AD203B41FA5}">
                      <a16:colId xmlns:a16="http://schemas.microsoft.com/office/drawing/2014/main" val="364202718"/>
                    </a:ext>
                  </a:extLst>
                </a:gridCol>
              </a:tblGrid>
              <a:tr h="90824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/>
                        <a:t>1</a:t>
                      </a:r>
                      <a:r>
                        <a:rPr kumimoji="1" lang="ja-JP" altLang="en-US" sz="2400" dirty="0"/>
                        <a:t>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ギフトカード</a:t>
                      </a:r>
                      <a:r>
                        <a:rPr kumimoji="1" lang="en-US" altLang="ja-JP" dirty="0"/>
                        <a:t>8,000</a:t>
                      </a:r>
                      <a:r>
                        <a:rPr kumimoji="1" lang="ja-JP" altLang="en-US" dirty="0"/>
                        <a:t>円分</a:t>
                      </a:r>
                      <a:endParaRPr kumimoji="1" lang="en-US" altLang="ja-JP" dirty="0"/>
                    </a:p>
                    <a:p>
                      <a:r>
                        <a:rPr kumimoji="1" lang="ja-JP" altLang="en-US" dirty="0"/>
                        <a:t>記念品、提携ジム体験チケット</a:t>
                      </a:r>
                      <a:r>
                        <a:rPr kumimoji="1" lang="en-US" altLang="ja-JP" dirty="0"/>
                        <a:t>30</a:t>
                      </a:r>
                      <a:r>
                        <a:rPr kumimoji="1" lang="ja-JP" altLang="en-US" dirty="0"/>
                        <a:t>日分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35014918"/>
                  </a:ext>
                </a:extLst>
              </a:tr>
              <a:tr h="90824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/>
                        <a:t>2</a:t>
                      </a:r>
                      <a:r>
                        <a:rPr kumimoji="1" lang="ja-JP" altLang="en-US" sz="2400" dirty="0"/>
                        <a:t>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ギフトカード</a:t>
                      </a:r>
                      <a:r>
                        <a:rPr kumimoji="1" lang="en-US" altLang="ja-JP" dirty="0"/>
                        <a:t>3,000</a:t>
                      </a:r>
                      <a:r>
                        <a:rPr kumimoji="1" lang="ja-JP" altLang="en-US" dirty="0"/>
                        <a:t>円分</a:t>
                      </a:r>
                      <a:endParaRPr kumimoji="1" lang="en-US" altLang="ja-JP" dirty="0"/>
                    </a:p>
                    <a:p>
                      <a:r>
                        <a:rPr kumimoji="1" lang="ja-JP" altLang="en-US" dirty="0"/>
                        <a:t>記念品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01993630"/>
                  </a:ext>
                </a:extLst>
              </a:tr>
              <a:tr h="90824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/>
                        <a:t>3</a:t>
                      </a:r>
                      <a:r>
                        <a:rPr kumimoji="1" lang="ja-JP" altLang="en-US" sz="2400" dirty="0"/>
                        <a:t>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/>
                        <a:t>ギフトカード</a:t>
                      </a:r>
                      <a:r>
                        <a:rPr kumimoji="1" lang="en-US" altLang="ja-JP" dirty="0"/>
                        <a:t>500</a:t>
                      </a:r>
                      <a:r>
                        <a:rPr kumimoji="1" lang="ja-JP" altLang="en-US" dirty="0"/>
                        <a:t>円分</a:t>
                      </a:r>
                      <a:endParaRPr kumimoji="1" lang="en-US" altLang="ja-JP" dirty="0"/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/>
                        <a:t>記念品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22200655"/>
                  </a:ext>
                </a:extLst>
              </a:tr>
              <a:tr h="9082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社長ニアピン賞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ギフトカード</a:t>
                      </a:r>
                      <a:r>
                        <a:rPr kumimoji="1" lang="en-US" altLang="ja-JP" dirty="0"/>
                        <a:t>3,000</a:t>
                      </a:r>
                      <a:r>
                        <a:rPr kumimoji="1" lang="ja-JP" altLang="en-US" dirty="0"/>
                        <a:t>円分</a:t>
                      </a:r>
                      <a:endParaRPr kumimoji="1" lang="en-US" altLang="ja-JP" dirty="0"/>
                    </a:p>
                    <a:p>
                      <a:r>
                        <a:rPr kumimoji="1" lang="en-US" altLang="ja-JP" dirty="0"/>
                        <a:t>※</a:t>
                      </a:r>
                      <a:r>
                        <a:rPr kumimoji="1" lang="ja-JP" altLang="en-US" dirty="0"/>
                        <a:t>社長の累計歩数に一番近い参加者が対象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673870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622093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620917A-EBFB-4C1A-B43C-AC7A6F4F7A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社内アンケート①</a:t>
            </a:r>
          </a:p>
        </p:txBody>
      </p:sp>
      <p:graphicFrame>
        <p:nvGraphicFramePr>
          <p:cNvPr id="5" name="グラフ 4">
            <a:extLst>
              <a:ext uri="{FF2B5EF4-FFF2-40B4-BE49-F238E27FC236}">
                <a16:creationId xmlns:a16="http://schemas.microsoft.com/office/drawing/2014/main" id="{05C8EB16-DD67-326D-69F1-A3C24101DC9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83140522"/>
              </p:ext>
            </p:extLst>
          </p:nvPr>
        </p:nvGraphicFramePr>
        <p:xfrm>
          <a:off x="911668" y="1930400"/>
          <a:ext cx="8362334" cy="431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978542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620917A-EBFB-4C1A-B43C-AC7A6F4F7A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社内アンケート②</a:t>
            </a:r>
          </a:p>
        </p:txBody>
      </p:sp>
      <p:graphicFrame>
        <p:nvGraphicFramePr>
          <p:cNvPr id="3" name="グラフ 2">
            <a:extLst>
              <a:ext uri="{FF2B5EF4-FFF2-40B4-BE49-F238E27FC236}">
                <a16:creationId xmlns:a16="http://schemas.microsoft.com/office/drawing/2014/main" id="{F1959C57-2095-051C-C7D8-6F4B43B1835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33773589"/>
              </p:ext>
            </p:extLst>
          </p:nvPr>
        </p:nvGraphicFramePr>
        <p:xfrm>
          <a:off x="911668" y="1930400"/>
          <a:ext cx="8362334" cy="431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184100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1">
            <a:extLst>
              <a:ext uri="{FF2B5EF4-FFF2-40B4-BE49-F238E27FC236}">
                <a16:creationId xmlns:a16="http://schemas.microsoft.com/office/drawing/2014/main" id="{97BCF966-3308-496F-B846-8D53DFBB2C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上手な歩き方</a:t>
            </a:r>
          </a:p>
        </p:txBody>
      </p:sp>
    </p:spTree>
    <p:extLst>
      <p:ext uri="{BB962C8B-B14F-4D97-AF65-F5344CB8AC3E}">
        <p14:creationId xmlns:p14="http://schemas.microsoft.com/office/powerpoint/2010/main" val="641766738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マーキー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1288</TotalTime>
  <Words>332</Words>
  <Application>Microsoft Office PowerPoint</Application>
  <PresentationFormat>ワイド画面</PresentationFormat>
  <Paragraphs>59</Paragraphs>
  <Slides>11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6" baseType="lpstr">
      <vt:lpstr>Arial</vt:lpstr>
      <vt:lpstr>Arial Black</vt:lpstr>
      <vt:lpstr>Wingdings</vt:lpstr>
      <vt:lpstr>Wingdings 3</vt:lpstr>
      <vt:lpstr>ファセット</vt:lpstr>
      <vt:lpstr>全社ウォーキング イベント企画</vt:lpstr>
      <vt:lpstr>イベントのねらい</vt:lpstr>
      <vt:lpstr>春のウォーキングイベント</vt:lpstr>
      <vt:lpstr>秋のウォーキングイベント</vt:lpstr>
      <vt:lpstr>冬のウォーキングイベント</vt:lpstr>
      <vt:lpstr>冬のウォーキングイベント賞品</vt:lpstr>
      <vt:lpstr>社内アンケート①</vt:lpstr>
      <vt:lpstr>社内アンケート②</vt:lpstr>
      <vt:lpstr>上手な歩き方</vt:lpstr>
      <vt:lpstr>イベント参加時に心掛けてほしいこと</vt:lpstr>
      <vt:lpstr>ウォーキングイベントに関する連絡先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全社ウォーキング イベント企画</dc:title>
  <dcterms:created xsi:type="dcterms:W3CDTF">2022-05-10T06:55:42Z</dcterms:created>
  <dcterms:modified xsi:type="dcterms:W3CDTF">2022-07-26T05:48:12Z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a7295cc1-d279-42ac-ab4d-3b0f4fece050_Enabled">
    <vt:lpwstr>true</vt:lpwstr>
  </property>
  <property fmtid="{D5CDD505-2E9C-101B-9397-08002B2CF9AE}" pid="3" name="MSIP_Label_a7295cc1-d279-42ac-ab4d-3b0f4fece050_SetDate">
    <vt:lpwstr>2022-05-16T10:45:59Z</vt:lpwstr>
  </property>
  <property fmtid="{D5CDD505-2E9C-101B-9397-08002B2CF9AE}" pid="4" name="MSIP_Label_a7295cc1-d279-42ac-ab4d-3b0f4fece050_Method">
    <vt:lpwstr>Standard</vt:lpwstr>
  </property>
  <property fmtid="{D5CDD505-2E9C-101B-9397-08002B2CF9AE}" pid="5" name="MSIP_Label_a7295cc1-d279-42ac-ab4d-3b0f4fece050_Name">
    <vt:lpwstr>FUJITSU-RESTRICTED​</vt:lpwstr>
  </property>
  <property fmtid="{D5CDD505-2E9C-101B-9397-08002B2CF9AE}" pid="6" name="MSIP_Label_a7295cc1-d279-42ac-ab4d-3b0f4fece050_SiteId">
    <vt:lpwstr>a19f121d-81e1-4858-a9d8-736e267fd4c7</vt:lpwstr>
  </property>
  <property fmtid="{D5CDD505-2E9C-101B-9397-08002B2CF9AE}" pid="7" name="MSIP_Label_a7295cc1-d279-42ac-ab4d-3b0f4fece050_ActionId">
    <vt:lpwstr>0f41e7f3-b5d5-4f0d-aa3c-71a83b987919</vt:lpwstr>
  </property>
  <property fmtid="{D5CDD505-2E9C-101B-9397-08002B2CF9AE}" pid="8" name="MSIP_Label_a7295cc1-d279-42ac-ab4d-3b0f4fece050_ContentBits">
    <vt:lpwstr>0</vt:lpwstr>
  </property>
</Properties>
</file>