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58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3" autoAdjust="0"/>
    <p:restoredTop sz="94660"/>
  </p:normalViewPr>
  <p:slideViewPr>
    <p:cSldViewPr snapToGrid="0">
      <p:cViewPr varScale="1">
        <p:scale>
          <a:sx n="68" d="100"/>
          <a:sy n="68" d="100"/>
        </p:scale>
        <p:origin x="40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F53FC3-1FE5-4BC7-9EC9-C341A2C23C4E}" type="doc">
      <dgm:prSet loTypeId="urn:microsoft.com/office/officeart/2005/8/layout/vList2" loCatId="list" qsTypeId="urn:microsoft.com/office/officeart/2005/8/quickstyle/simple4" qsCatId="simple" csTypeId="urn:microsoft.com/office/officeart/2005/8/colors/accent1_1" csCatId="accent1" phldr="1"/>
      <dgm:spPr/>
      <dgm:t>
        <a:bodyPr/>
        <a:lstStyle/>
        <a:p>
          <a:endParaRPr kumimoji="1" lang="ja-JP" altLang="en-US"/>
        </a:p>
      </dgm:t>
    </dgm:pt>
    <dgm:pt modelId="{295B5241-0F81-43AC-BE19-A27CD93F1C73}">
      <dgm:prSet phldrT="[テキスト]" custT="1"/>
      <dgm:spPr/>
      <dgm:t>
        <a:bodyPr/>
        <a:lstStyle/>
        <a:p>
          <a:r>
            <a:rPr kumimoji="1" lang="ja-JP" altLang="en-US" sz="2800" b="1" dirty="0"/>
            <a:t>豊富な湯量となめらかな泉質を誇る天然温泉</a:t>
          </a:r>
        </a:p>
      </dgm:t>
    </dgm:pt>
    <dgm:pt modelId="{6D39DFCB-3BF2-4B70-8345-2AE2CBBA77B7}" type="parTrans" cxnId="{E4042764-6ED0-4F26-A5E0-15136B21DF33}">
      <dgm:prSet/>
      <dgm:spPr/>
      <dgm:t>
        <a:bodyPr/>
        <a:lstStyle/>
        <a:p>
          <a:endParaRPr kumimoji="1" lang="ja-JP" altLang="en-US"/>
        </a:p>
      </dgm:t>
    </dgm:pt>
    <dgm:pt modelId="{B5D08D09-803C-4C5D-B8D2-C1734EF5E21D}" type="sibTrans" cxnId="{E4042764-6ED0-4F26-A5E0-15136B21DF33}">
      <dgm:prSet/>
      <dgm:spPr/>
      <dgm:t>
        <a:bodyPr/>
        <a:lstStyle/>
        <a:p>
          <a:endParaRPr kumimoji="1" lang="ja-JP" altLang="en-US"/>
        </a:p>
      </dgm:t>
    </dgm:pt>
    <dgm:pt modelId="{CD82B494-D57F-40D6-8EE0-EAB082407F3B}">
      <dgm:prSet phldrT="[テキスト]" custT="1"/>
      <dgm:spPr/>
      <dgm:t>
        <a:bodyPr/>
        <a:lstStyle/>
        <a:p>
          <a:r>
            <a:rPr kumimoji="1" lang="ja-JP" altLang="en-US" sz="2800" b="1" dirty="0"/>
            <a:t>旅情たっぷりの純和風の宿</a:t>
          </a:r>
        </a:p>
      </dgm:t>
    </dgm:pt>
    <dgm:pt modelId="{041C1FD6-5445-47E0-A892-4F26A183C6AC}" type="parTrans" cxnId="{9A2FA89A-82F7-4992-ACE5-8B2EBD90FAC5}">
      <dgm:prSet/>
      <dgm:spPr/>
      <dgm:t>
        <a:bodyPr/>
        <a:lstStyle/>
        <a:p>
          <a:endParaRPr kumimoji="1" lang="ja-JP" altLang="en-US"/>
        </a:p>
      </dgm:t>
    </dgm:pt>
    <dgm:pt modelId="{2F425B23-059C-43B0-9302-E3583CFA3F37}" type="sibTrans" cxnId="{9A2FA89A-82F7-4992-ACE5-8B2EBD90FAC5}">
      <dgm:prSet/>
      <dgm:spPr/>
      <dgm:t>
        <a:bodyPr/>
        <a:lstStyle/>
        <a:p>
          <a:endParaRPr kumimoji="1" lang="ja-JP" altLang="en-US"/>
        </a:p>
      </dgm:t>
    </dgm:pt>
    <dgm:pt modelId="{3E8591BE-D9F3-48AF-8D36-972ADA15CF86}">
      <dgm:prSet phldrT="[テキスト]" custT="1"/>
      <dgm:spPr/>
      <dgm:t>
        <a:bodyPr/>
        <a:lstStyle/>
        <a:p>
          <a:r>
            <a:rPr kumimoji="1" lang="ja-JP" altLang="en-US" sz="2800" b="1" dirty="0"/>
            <a:t>山の幸をふんだんに使った料理</a:t>
          </a:r>
        </a:p>
      </dgm:t>
    </dgm:pt>
    <dgm:pt modelId="{CD2D2C0C-233E-4C52-8015-F11631D3FF49}" type="parTrans" cxnId="{B028B506-DB6E-44F5-8041-96251A57575E}">
      <dgm:prSet/>
      <dgm:spPr/>
      <dgm:t>
        <a:bodyPr/>
        <a:lstStyle/>
        <a:p>
          <a:endParaRPr kumimoji="1" lang="ja-JP" altLang="en-US"/>
        </a:p>
      </dgm:t>
    </dgm:pt>
    <dgm:pt modelId="{CE1D0876-353D-49EF-A34E-95482F5ACB54}" type="sibTrans" cxnId="{B028B506-DB6E-44F5-8041-96251A57575E}">
      <dgm:prSet/>
      <dgm:spPr/>
      <dgm:t>
        <a:bodyPr/>
        <a:lstStyle/>
        <a:p>
          <a:endParaRPr kumimoji="1" lang="ja-JP" altLang="en-US"/>
        </a:p>
      </dgm:t>
    </dgm:pt>
    <dgm:pt modelId="{FB081243-A1C7-468F-9539-2A5EED8841C1}" type="pres">
      <dgm:prSet presAssocID="{4EF53FC3-1FE5-4BC7-9EC9-C341A2C23C4E}" presName="linear" presStyleCnt="0">
        <dgm:presLayoutVars>
          <dgm:animLvl val="lvl"/>
          <dgm:resizeHandles val="exact"/>
        </dgm:presLayoutVars>
      </dgm:prSet>
      <dgm:spPr/>
    </dgm:pt>
    <dgm:pt modelId="{CB1456D3-558D-40EF-AD2E-E95AF027BCD0}" type="pres">
      <dgm:prSet presAssocID="{295B5241-0F81-43AC-BE19-A27CD93F1C73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D834F402-ADC3-4E87-8D9B-9F4F93B1A3DF}" type="pres">
      <dgm:prSet presAssocID="{B5D08D09-803C-4C5D-B8D2-C1734EF5E21D}" presName="spacer" presStyleCnt="0"/>
      <dgm:spPr/>
    </dgm:pt>
    <dgm:pt modelId="{9C4D7EF5-C02A-42FC-9DA4-4E7E84147B3F}" type="pres">
      <dgm:prSet presAssocID="{CD82B494-D57F-40D6-8EE0-EAB082407F3B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2235BE6C-E418-4B6F-9401-22DEA7D0FDB6}" type="pres">
      <dgm:prSet presAssocID="{2F425B23-059C-43B0-9302-E3583CFA3F37}" presName="spacer" presStyleCnt="0"/>
      <dgm:spPr/>
    </dgm:pt>
    <dgm:pt modelId="{FA3B4EDD-1DC2-4330-A6BF-49AD96A01F5F}" type="pres">
      <dgm:prSet presAssocID="{3E8591BE-D9F3-48AF-8D36-972ADA15CF86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B028B506-DB6E-44F5-8041-96251A57575E}" srcId="{4EF53FC3-1FE5-4BC7-9EC9-C341A2C23C4E}" destId="{3E8591BE-D9F3-48AF-8D36-972ADA15CF86}" srcOrd="2" destOrd="0" parTransId="{CD2D2C0C-233E-4C52-8015-F11631D3FF49}" sibTransId="{CE1D0876-353D-49EF-A34E-95482F5ACB54}"/>
    <dgm:cxn modelId="{E4042764-6ED0-4F26-A5E0-15136B21DF33}" srcId="{4EF53FC3-1FE5-4BC7-9EC9-C341A2C23C4E}" destId="{295B5241-0F81-43AC-BE19-A27CD93F1C73}" srcOrd="0" destOrd="0" parTransId="{6D39DFCB-3BF2-4B70-8345-2AE2CBBA77B7}" sibTransId="{B5D08D09-803C-4C5D-B8D2-C1734EF5E21D}"/>
    <dgm:cxn modelId="{758F8F83-A416-454F-BACF-4E273DFA999E}" type="presOf" srcId="{4EF53FC3-1FE5-4BC7-9EC9-C341A2C23C4E}" destId="{FB081243-A1C7-468F-9539-2A5EED8841C1}" srcOrd="0" destOrd="0" presId="urn:microsoft.com/office/officeart/2005/8/layout/vList2"/>
    <dgm:cxn modelId="{54E0FC8A-D6DB-4F78-9A4B-CE550602A73F}" type="presOf" srcId="{295B5241-0F81-43AC-BE19-A27CD93F1C73}" destId="{CB1456D3-558D-40EF-AD2E-E95AF027BCD0}" srcOrd="0" destOrd="0" presId="urn:microsoft.com/office/officeart/2005/8/layout/vList2"/>
    <dgm:cxn modelId="{9A2FA89A-82F7-4992-ACE5-8B2EBD90FAC5}" srcId="{4EF53FC3-1FE5-4BC7-9EC9-C341A2C23C4E}" destId="{CD82B494-D57F-40D6-8EE0-EAB082407F3B}" srcOrd="1" destOrd="0" parTransId="{041C1FD6-5445-47E0-A892-4F26A183C6AC}" sibTransId="{2F425B23-059C-43B0-9302-E3583CFA3F37}"/>
    <dgm:cxn modelId="{E958C89C-7A7F-4D38-9602-CC3DECE6121E}" type="presOf" srcId="{CD82B494-D57F-40D6-8EE0-EAB082407F3B}" destId="{9C4D7EF5-C02A-42FC-9DA4-4E7E84147B3F}" srcOrd="0" destOrd="0" presId="urn:microsoft.com/office/officeart/2005/8/layout/vList2"/>
    <dgm:cxn modelId="{1CD005F4-195C-4902-BD02-8CA635AE0E24}" type="presOf" srcId="{3E8591BE-D9F3-48AF-8D36-972ADA15CF86}" destId="{FA3B4EDD-1DC2-4330-A6BF-49AD96A01F5F}" srcOrd="0" destOrd="0" presId="urn:microsoft.com/office/officeart/2005/8/layout/vList2"/>
    <dgm:cxn modelId="{C6377E1F-5DB8-4C61-AA86-612C69BC6473}" type="presParOf" srcId="{FB081243-A1C7-468F-9539-2A5EED8841C1}" destId="{CB1456D3-558D-40EF-AD2E-E95AF027BCD0}" srcOrd="0" destOrd="0" presId="urn:microsoft.com/office/officeart/2005/8/layout/vList2"/>
    <dgm:cxn modelId="{2A34BD39-B0E8-41EB-B815-B3C859425F1D}" type="presParOf" srcId="{FB081243-A1C7-468F-9539-2A5EED8841C1}" destId="{D834F402-ADC3-4E87-8D9B-9F4F93B1A3DF}" srcOrd="1" destOrd="0" presId="urn:microsoft.com/office/officeart/2005/8/layout/vList2"/>
    <dgm:cxn modelId="{11CF596A-E52F-4A42-833B-FD006AFF7D3A}" type="presParOf" srcId="{FB081243-A1C7-468F-9539-2A5EED8841C1}" destId="{9C4D7EF5-C02A-42FC-9DA4-4E7E84147B3F}" srcOrd="2" destOrd="0" presId="urn:microsoft.com/office/officeart/2005/8/layout/vList2"/>
    <dgm:cxn modelId="{4C1E5FD7-0EEE-4100-B7BA-50D0A87F50D5}" type="presParOf" srcId="{FB081243-A1C7-468F-9539-2A5EED8841C1}" destId="{2235BE6C-E418-4B6F-9401-22DEA7D0FDB6}" srcOrd="3" destOrd="0" presId="urn:microsoft.com/office/officeart/2005/8/layout/vList2"/>
    <dgm:cxn modelId="{81787985-71E2-416A-9AB0-942FFDCFEB97}" type="presParOf" srcId="{FB081243-A1C7-468F-9539-2A5EED8841C1}" destId="{FA3B4EDD-1DC2-4330-A6BF-49AD96A01F5F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1456D3-558D-40EF-AD2E-E95AF027BCD0}">
      <dsp:nvSpPr>
        <dsp:cNvPr id="0" name=""/>
        <dsp:cNvSpPr/>
      </dsp:nvSpPr>
      <dsp:spPr>
        <a:xfrm>
          <a:off x="0" y="13249"/>
          <a:ext cx="10058399" cy="1216800"/>
        </a:xfrm>
        <a:prstGeom prst="roundRect">
          <a:avLst/>
        </a:prstGeom>
        <a:blipFill rotWithShape="1">
          <a:blip xmlns:r="http://schemas.openxmlformats.org/officeDocument/2006/relationships" r:embed="rId1">
            <a:duotone>
              <a:schemeClr val="lt1"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lt1"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b="1" kern="1200" dirty="0"/>
            <a:t>豊富な湯量となめらかな泉質を誇る天然温泉</a:t>
          </a:r>
        </a:p>
      </dsp:txBody>
      <dsp:txXfrm>
        <a:off x="59399" y="72648"/>
        <a:ext cx="9939601" cy="1098002"/>
      </dsp:txXfrm>
    </dsp:sp>
    <dsp:sp modelId="{9C4D7EF5-C02A-42FC-9DA4-4E7E84147B3F}">
      <dsp:nvSpPr>
        <dsp:cNvPr id="0" name=""/>
        <dsp:cNvSpPr/>
      </dsp:nvSpPr>
      <dsp:spPr>
        <a:xfrm>
          <a:off x="0" y="1417250"/>
          <a:ext cx="10058399" cy="1216800"/>
        </a:xfrm>
        <a:prstGeom prst="roundRect">
          <a:avLst/>
        </a:prstGeom>
        <a:blipFill rotWithShape="1">
          <a:blip xmlns:r="http://schemas.openxmlformats.org/officeDocument/2006/relationships" r:embed="rId1">
            <a:duotone>
              <a:schemeClr val="lt1"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lt1"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b="1" kern="1200" dirty="0"/>
            <a:t>旅情たっぷりの純和風の宿</a:t>
          </a:r>
        </a:p>
      </dsp:txBody>
      <dsp:txXfrm>
        <a:off x="59399" y="1476649"/>
        <a:ext cx="9939601" cy="1098002"/>
      </dsp:txXfrm>
    </dsp:sp>
    <dsp:sp modelId="{FA3B4EDD-1DC2-4330-A6BF-49AD96A01F5F}">
      <dsp:nvSpPr>
        <dsp:cNvPr id="0" name=""/>
        <dsp:cNvSpPr/>
      </dsp:nvSpPr>
      <dsp:spPr>
        <a:xfrm>
          <a:off x="0" y="2821250"/>
          <a:ext cx="10058399" cy="1216800"/>
        </a:xfrm>
        <a:prstGeom prst="roundRect">
          <a:avLst/>
        </a:prstGeom>
        <a:blipFill rotWithShape="1">
          <a:blip xmlns:r="http://schemas.openxmlformats.org/officeDocument/2006/relationships" r:embed="rId1">
            <a:duotone>
              <a:schemeClr val="lt1"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lt1"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b="1" kern="1200" dirty="0"/>
            <a:t>山の幸をふんだんに使った料理</a:t>
          </a:r>
        </a:p>
      </dsp:txBody>
      <dsp:txXfrm>
        <a:off x="59399" y="2880649"/>
        <a:ext cx="9939601" cy="10980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1A7A9-B7AB-4618-81AB-38D25DD34712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F155A612-0F30-49A0-98A4-FE51BFC024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9244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1A7A9-B7AB-4618-81AB-38D25DD34712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5A612-0F30-49A0-98A4-FE51BFC024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9123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1A7A9-B7AB-4618-81AB-38D25DD34712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5A612-0F30-49A0-98A4-FE51BFC024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3373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1A7A9-B7AB-4618-81AB-38D25DD34712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5A612-0F30-49A0-98A4-FE51BFC024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103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9E91A7A9-B7AB-4618-81AB-38D25DD34712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kumimoji="1" lang="ja-JP" alt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F155A612-0F30-49A0-98A4-FE51BFC024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3272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1A7A9-B7AB-4618-81AB-38D25DD34712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5A612-0F30-49A0-98A4-FE51BFC024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8601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1A7A9-B7AB-4618-81AB-38D25DD34712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5A612-0F30-49A0-98A4-FE51BFC024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157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1A7A9-B7AB-4618-81AB-38D25DD34712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5A612-0F30-49A0-98A4-FE51BFC024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3627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1A7A9-B7AB-4618-81AB-38D25DD34712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5A612-0F30-49A0-98A4-FE51BFC024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0955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1A7A9-B7AB-4618-81AB-38D25DD34712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5A612-0F30-49A0-98A4-FE51BFC024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6840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1A7A9-B7AB-4618-81AB-38D25DD34712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5A612-0F30-49A0-98A4-FE51BFC024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4518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9E91A7A9-B7AB-4618-81AB-38D25DD34712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F155A612-0F30-49A0-98A4-FE51BFC024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5795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C7B359-424B-4421-9E86-08623F6BEE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7200" b="1" dirty="0"/>
              <a:t>富士</a:t>
            </a:r>
            <a:r>
              <a:rPr kumimoji="1" lang="ja-JP" altLang="en-US" sz="7200" b="1" dirty="0"/>
              <a:t>山里旅館のご案内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3DDA65D-4EF9-4407-87F4-971BB6EB5AB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最終更新：</a:t>
            </a:r>
            <a:r>
              <a:rPr kumimoji="1" lang="en-US" altLang="ja-JP" dirty="0"/>
              <a:t>2022</a:t>
            </a:r>
            <a:r>
              <a:rPr kumimoji="1" lang="ja-JP" altLang="en-US" dirty="0"/>
              <a:t>年</a:t>
            </a:r>
            <a:r>
              <a:rPr kumimoji="1" lang="en-US" altLang="ja-JP" dirty="0"/>
              <a:t>5</a:t>
            </a:r>
            <a:r>
              <a:rPr kumimoji="1" lang="ja-JP" altLang="en-US" dirty="0"/>
              <a:t>月</a:t>
            </a:r>
          </a:p>
        </p:txBody>
      </p:sp>
    </p:spTree>
    <p:extLst>
      <p:ext uri="{BB962C8B-B14F-4D97-AF65-F5344CB8AC3E}">
        <p14:creationId xmlns:p14="http://schemas.microsoft.com/office/powerpoint/2010/main" val="736085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17CF888-197A-44E4-95A0-DB379CD2B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当館の魅力</a:t>
            </a:r>
          </a:p>
        </p:txBody>
      </p:sp>
      <p:graphicFrame>
        <p:nvGraphicFramePr>
          <p:cNvPr id="4" name="コンテンツ プレースホルダー 2">
            <a:extLst>
              <a:ext uri="{FF2B5EF4-FFF2-40B4-BE49-F238E27FC236}">
                <a16:creationId xmlns:a16="http://schemas.microsoft.com/office/drawing/2014/main" id="{A4EDF879-3E4C-46C2-AAFB-71DC17ADEBA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8151924"/>
              </p:ext>
            </p:extLst>
          </p:nvPr>
        </p:nvGraphicFramePr>
        <p:xfrm>
          <a:off x="1069975" y="2120900"/>
          <a:ext cx="10058400" cy="4051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72629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00468F-4928-4B20-8BE0-B96BE1446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一般客室のご案内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482E217-1D97-44C6-AC13-22C38D0F41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9848" y="2121408"/>
            <a:ext cx="10058400" cy="1609344"/>
          </a:xfrm>
        </p:spPr>
        <p:txBody>
          <a:bodyPr/>
          <a:lstStyle/>
          <a:p>
            <a:r>
              <a:rPr kumimoji="1" lang="ja-JP" altLang="en-US" dirty="0"/>
              <a:t>「茜」「藤」「若竹」「瑠璃」「漆黒」の全</a:t>
            </a:r>
            <a:r>
              <a:rPr kumimoji="1" lang="en-US" altLang="ja-JP" dirty="0"/>
              <a:t>5</a:t>
            </a:r>
            <a:r>
              <a:rPr kumimoji="1" lang="ja-JP" altLang="en-US" dirty="0"/>
              <a:t>室をご用意しています。</a:t>
            </a:r>
          </a:p>
          <a:p>
            <a:r>
              <a:rPr kumimoji="1" lang="ja-JP" altLang="en-US" dirty="0"/>
              <a:t>和の伝統的な色彩で統一されたお部屋は、すべて異なる造りになっております。</a:t>
            </a:r>
          </a:p>
          <a:p>
            <a:r>
              <a:rPr kumimoji="1" lang="ja-JP" altLang="en-US" dirty="0"/>
              <a:t>いずれのお部屋にも、庭園を望める内風呂と、マッサージ機を備えた湯上り処がございます。</a:t>
            </a:r>
          </a:p>
        </p:txBody>
      </p:sp>
    </p:spTree>
    <p:extLst>
      <p:ext uri="{BB962C8B-B14F-4D97-AF65-F5344CB8AC3E}">
        <p14:creationId xmlns:p14="http://schemas.microsoft.com/office/powerpoint/2010/main" val="22926037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D53973-5735-4652-A466-F1869E521C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お風呂のご案内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D27FA288-5311-4EA7-AF4C-F85AC05C6C2B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69848" y="2651760"/>
          <a:ext cx="10058400" cy="3721607"/>
        </p:xfrm>
        <a:graphic>
          <a:graphicData uri="http://schemas.openxmlformats.org/drawingml/2006/table">
            <a:tbl>
              <a:tblPr firstCol="1">
                <a:tableStyleId>{6E25E649-3F16-4E02-A733-19D2CDBF48F0}</a:tableStyleId>
              </a:tblPr>
              <a:tblGrid>
                <a:gridCol w="2341440">
                  <a:extLst>
                    <a:ext uri="{9D8B030D-6E8A-4147-A177-3AD203B41FA5}">
                      <a16:colId xmlns:a16="http://schemas.microsoft.com/office/drawing/2014/main" val="2830847895"/>
                    </a:ext>
                  </a:extLst>
                </a:gridCol>
                <a:gridCol w="7716960">
                  <a:extLst>
                    <a:ext uri="{9D8B030D-6E8A-4147-A177-3AD203B41FA5}">
                      <a16:colId xmlns:a16="http://schemas.microsoft.com/office/drawing/2014/main" val="808989742"/>
                    </a:ext>
                  </a:extLst>
                </a:gridCol>
              </a:tblGrid>
              <a:tr h="1699662">
                <a:tc>
                  <a:txBody>
                    <a:bodyPr/>
                    <a:lstStyle/>
                    <a:p>
                      <a:r>
                        <a:rPr kumimoji="1" lang="ja-JP" altLang="en-US" sz="3200" dirty="0">
                          <a:solidFill>
                            <a:schemeClr val="tx1"/>
                          </a:solidFill>
                        </a:rPr>
                        <a:t>効能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神経痛、筋肉痛、関節痛、五十肩、</a:t>
                      </a:r>
                      <a:endParaRPr kumimoji="1" lang="en-US" altLang="ja-JP" sz="2800" dirty="0"/>
                    </a:p>
                    <a:p>
                      <a:r>
                        <a:rPr kumimoji="1" lang="ja-JP" altLang="en-US" sz="2800" dirty="0"/>
                        <a:t>運動麻痺、うちみ、くじき、冷え性、</a:t>
                      </a:r>
                      <a:endParaRPr kumimoji="1" lang="en-US" altLang="ja-JP" sz="2800" dirty="0"/>
                    </a:p>
                    <a:p>
                      <a:r>
                        <a:rPr kumimoji="1" lang="ja-JP" altLang="en-US" sz="2800" dirty="0"/>
                        <a:t>疲労回復、健康増進、慢性皮膚病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39862700"/>
                  </a:ext>
                </a:extLst>
              </a:tr>
              <a:tr h="1243143">
                <a:tc>
                  <a:txBody>
                    <a:bodyPr/>
                    <a:lstStyle/>
                    <a:p>
                      <a:r>
                        <a:rPr kumimoji="1" lang="ja-JP" altLang="en-US" sz="3200" dirty="0">
                          <a:solidFill>
                            <a:schemeClr val="tx1"/>
                          </a:solidFill>
                        </a:rPr>
                        <a:t>泉質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硫酸塩泉、炭酸水素塩泉、塩化物泉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38778081"/>
                  </a:ext>
                </a:extLst>
              </a:tr>
              <a:tr h="778802">
                <a:tc>
                  <a:txBody>
                    <a:bodyPr/>
                    <a:lstStyle/>
                    <a:p>
                      <a:r>
                        <a:rPr kumimoji="1" lang="ja-JP" altLang="en-US" sz="3200" dirty="0">
                          <a:solidFill>
                            <a:schemeClr val="tx1"/>
                          </a:solidFill>
                        </a:rPr>
                        <a:t>泉温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800" dirty="0"/>
                        <a:t>42.6</a:t>
                      </a:r>
                      <a:r>
                        <a:rPr kumimoji="1" lang="ja-JP" altLang="en-US" sz="2800" dirty="0"/>
                        <a:t>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26612596"/>
                  </a:ext>
                </a:extLst>
              </a:tr>
            </a:tbl>
          </a:graphicData>
        </a:graphic>
      </p:graphicFrame>
      <p:pic>
        <p:nvPicPr>
          <p:cNvPr id="6" name="図 5">
            <a:extLst>
              <a:ext uri="{FF2B5EF4-FFF2-40B4-BE49-F238E27FC236}">
                <a16:creationId xmlns:a16="http://schemas.microsoft.com/office/drawing/2014/main" id="{6038CF06-4D42-4EBD-AEA3-E76D8C54FE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2044" y="444260"/>
            <a:ext cx="2565938" cy="2001713"/>
          </a:xfrm>
          <a:prstGeom prst="rect">
            <a:avLst/>
          </a:prstGeom>
        </p:spPr>
      </p:pic>
      <p:sp>
        <p:nvSpPr>
          <p:cNvPr id="3" name="吹き出し: 円形 6">
            <a:extLst>
              <a:ext uri="{FF2B5EF4-FFF2-40B4-BE49-F238E27FC236}">
                <a16:creationId xmlns:a16="http://schemas.microsoft.com/office/drawing/2014/main" id="{248C17BD-3223-BC9B-1E62-CB1116BC230A}"/>
              </a:ext>
            </a:extLst>
          </p:cNvPr>
          <p:cNvSpPr/>
          <p:nvPr/>
        </p:nvSpPr>
        <p:spPr>
          <a:xfrm>
            <a:off x="9195659" y="1292868"/>
            <a:ext cx="2520000" cy="1080000"/>
          </a:xfrm>
          <a:prstGeom prst="wedgeEllipseCallout">
            <a:avLst>
              <a:gd name="adj1" fmla="val -46100"/>
              <a:gd name="adj2" fmla="val -5714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お風呂はすべて源泉かけ流し！</a:t>
            </a:r>
          </a:p>
        </p:txBody>
      </p:sp>
    </p:spTree>
    <p:extLst>
      <p:ext uri="{BB962C8B-B14F-4D97-AF65-F5344CB8AC3E}">
        <p14:creationId xmlns:p14="http://schemas.microsoft.com/office/powerpoint/2010/main" val="30706354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BFB9AF-51D4-4ACB-9D41-8AF67B7022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交通のご案内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E00BE2B-4D6D-4713-B178-3BE3E52EBF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9848" y="2121408"/>
            <a:ext cx="5146126" cy="2642617"/>
          </a:xfrm>
        </p:spPr>
        <p:txBody>
          <a:bodyPr>
            <a:normAutofit/>
          </a:bodyPr>
          <a:lstStyle/>
          <a:p>
            <a:r>
              <a:rPr kumimoji="1" lang="ja-JP" altLang="en-US" sz="3200" dirty="0"/>
              <a:t>お車でお越しのお客様</a:t>
            </a:r>
          </a:p>
          <a:p>
            <a:pPr lvl="1"/>
            <a:r>
              <a:rPr kumimoji="1" lang="ja-JP" altLang="en-US" sz="2400" dirty="0"/>
              <a:t>関越自動車道→渋川伊香保</a:t>
            </a:r>
            <a:r>
              <a:rPr kumimoji="1" lang="en-US" altLang="ja-JP" sz="2400" dirty="0"/>
              <a:t>IC</a:t>
            </a:r>
            <a:br>
              <a:rPr kumimoji="1" lang="en-US" altLang="ja-JP" sz="2400" dirty="0"/>
            </a:br>
            <a:r>
              <a:rPr kumimoji="1" lang="en-US" altLang="ja-JP" sz="2400" dirty="0"/>
              <a:t>→R33</a:t>
            </a:r>
            <a:r>
              <a:rPr kumimoji="1" lang="ja-JP" altLang="en-US" sz="2400" dirty="0"/>
              <a:t>経由</a:t>
            </a:r>
            <a:r>
              <a:rPr lang="ja-JP" altLang="en-US" sz="2400" dirty="0"/>
              <a:t>（約</a:t>
            </a:r>
            <a:r>
              <a:rPr lang="en-US" altLang="ja-JP" sz="2400" dirty="0"/>
              <a:t>10km</a:t>
            </a:r>
            <a:r>
              <a:rPr lang="ja-JP" altLang="en-US" sz="2400" dirty="0"/>
              <a:t>）</a:t>
            </a:r>
            <a:endParaRPr kumimoji="1" lang="ja-JP" altLang="en-US" sz="2400" dirty="0"/>
          </a:p>
          <a:p>
            <a:r>
              <a:rPr kumimoji="1" lang="ja-JP" altLang="en-US" sz="3200" dirty="0"/>
              <a:t>電車でお越しのお客様</a:t>
            </a:r>
          </a:p>
          <a:p>
            <a:pPr lvl="1"/>
            <a:r>
              <a:rPr kumimoji="1" lang="en-US" altLang="ja-JP" sz="2400" dirty="0"/>
              <a:t>JR</a:t>
            </a:r>
            <a:r>
              <a:rPr kumimoji="1" lang="ja-JP" altLang="en-US" sz="2400" dirty="0"/>
              <a:t>渋川駅より路線バスで</a:t>
            </a:r>
            <a:r>
              <a:rPr lang="en-US" altLang="ja-JP" sz="2400" dirty="0"/>
              <a:t>25</a:t>
            </a:r>
            <a:r>
              <a:rPr kumimoji="1" lang="ja-JP" altLang="en-US" sz="2400" dirty="0"/>
              <a:t>分</a:t>
            </a:r>
            <a:br>
              <a:rPr kumimoji="1" lang="en-US" altLang="ja-JP" sz="2400" dirty="0"/>
            </a:br>
            <a:r>
              <a:rPr kumimoji="1" lang="ja-JP" altLang="en-US" sz="2400" dirty="0"/>
              <a:t>→富士山里旅館前下車</a:t>
            </a:r>
          </a:p>
        </p:txBody>
      </p:sp>
      <p:sp>
        <p:nvSpPr>
          <p:cNvPr id="5" name="四角形: 角を丸くする 3">
            <a:extLst>
              <a:ext uri="{FF2B5EF4-FFF2-40B4-BE49-F238E27FC236}">
                <a16:creationId xmlns:a16="http://schemas.microsoft.com/office/drawing/2014/main" id="{EE80DF7C-6598-4BAC-B077-3AC867FF385D}"/>
              </a:ext>
            </a:extLst>
          </p:cNvPr>
          <p:cNvSpPr/>
          <p:nvPr/>
        </p:nvSpPr>
        <p:spPr>
          <a:xfrm>
            <a:off x="1115568" y="5193792"/>
            <a:ext cx="9729216" cy="1179576"/>
          </a:xfrm>
          <a:prstGeom prst="roundRect">
            <a:avLst>
              <a:gd name="adj" fmla="val 10465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tx2"/>
                </a:solidFill>
              </a:rPr>
              <a:t>富士山里旅館　</a:t>
            </a:r>
            <a:r>
              <a:rPr kumimoji="1" lang="ja-JP" altLang="en-US" sz="1800" dirty="0">
                <a:solidFill>
                  <a:schemeClr val="tx2"/>
                </a:solidFill>
              </a:rPr>
              <a:t>〒</a:t>
            </a:r>
            <a:r>
              <a:rPr kumimoji="1" lang="en-US" altLang="ja-JP" sz="1800" dirty="0">
                <a:solidFill>
                  <a:schemeClr val="tx2"/>
                </a:solidFill>
              </a:rPr>
              <a:t>377-XXXX</a:t>
            </a:r>
            <a:r>
              <a:rPr kumimoji="1" lang="ja-JP" altLang="en-US" sz="1800" dirty="0">
                <a:solidFill>
                  <a:schemeClr val="tx2"/>
                </a:solidFill>
              </a:rPr>
              <a:t>　渋川市伊香保町</a:t>
            </a:r>
            <a:r>
              <a:rPr kumimoji="1" lang="en-US" altLang="ja-JP" sz="1800" dirty="0">
                <a:solidFill>
                  <a:schemeClr val="tx2"/>
                </a:solidFill>
              </a:rPr>
              <a:t>XX-XX</a:t>
            </a:r>
          </a:p>
          <a:p>
            <a:pPr algn="ctr"/>
            <a:r>
              <a:rPr kumimoji="1" lang="en-US" altLang="ja-JP" sz="1800" dirty="0">
                <a:solidFill>
                  <a:schemeClr val="tx2"/>
                </a:solidFill>
              </a:rPr>
              <a:t>Tel</a:t>
            </a:r>
            <a:r>
              <a:rPr kumimoji="1" lang="ja-JP" altLang="en-US" sz="1800" dirty="0">
                <a:solidFill>
                  <a:schemeClr val="tx2"/>
                </a:solidFill>
              </a:rPr>
              <a:t> ：</a:t>
            </a:r>
            <a:r>
              <a:rPr kumimoji="1" lang="en-US" altLang="ja-JP" sz="1800" dirty="0">
                <a:solidFill>
                  <a:schemeClr val="tx2"/>
                </a:solidFill>
              </a:rPr>
              <a:t>0279-97-XXXX</a:t>
            </a:r>
            <a:r>
              <a:rPr kumimoji="1" lang="ja-JP" altLang="en-US" sz="1800" dirty="0">
                <a:solidFill>
                  <a:schemeClr val="tx2"/>
                </a:solidFill>
              </a:rPr>
              <a:t>　</a:t>
            </a:r>
            <a:r>
              <a:rPr kumimoji="1" lang="en-US" altLang="ja-JP" sz="1800" dirty="0">
                <a:solidFill>
                  <a:schemeClr val="tx2"/>
                </a:solidFill>
              </a:rPr>
              <a:t>Mail</a:t>
            </a:r>
            <a:r>
              <a:rPr kumimoji="1" lang="ja-JP" altLang="en-US" sz="1800" dirty="0">
                <a:solidFill>
                  <a:schemeClr val="tx2"/>
                </a:solidFill>
              </a:rPr>
              <a:t>：</a:t>
            </a:r>
            <a:r>
              <a:rPr kumimoji="1" lang="en-US" altLang="ja-JP" sz="1800" dirty="0">
                <a:solidFill>
                  <a:schemeClr val="tx2"/>
                </a:solidFill>
              </a:rPr>
              <a:t>fujiyamazato@xx.xx</a:t>
            </a:r>
            <a:endParaRPr kumimoji="1" lang="ja-JP" altLang="en-US" sz="1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8435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木版活字">
  <a:themeElements>
    <a:clrScheme name="木版活字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木版活字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木版活字</Template>
  <TotalTime>51</TotalTime>
  <Words>218</Words>
  <Application>Microsoft Office PowerPoint</Application>
  <PresentationFormat>ワイド画面</PresentationFormat>
  <Paragraphs>27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8" baseType="lpstr">
      <vt:lpstr>Century Schoolbook</vt:lpstr>
      <vt:lpstr>Wingdings</vt:lpstr>
      <vt:lpstr>木版活字</vt:lpstr>
      <vt:lpstr>富士山里旅館のご案内</vt:lpstr>
      <vt:lpstr>当館の魅力</vt:lpstr>
      <vt:lpstr>一般客室のご案内</vt:lpstr>
      <vt:lpstr>お風呂のご案内</vt:lpstr>
      <vt:lpstr>交通のご案内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富士山里旅館のご案内</dc:title>
  <dcterms:created xsi:type="dcterms:W3CDTF">2022-06-03T02:28:41Z</dcterms:created>
  <dcterms:modified xsi:type="dcterms:W3CDTF">2022-07-27T07:02:51Z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7295cc1-d279-42ac-ab4d-3b0f4fece050_Enabled">
    <vt:lpwstr>true</vt:lpwstr>
  </property>
  <property fmtid="{D5CDD505-2E9C-101B-9397-08002B2CF9AE}" pid="3" name="MSIP_Label_a7295cc1-d279-42ac-ab4d-3b0f4fece050_SetDate">
    <vt:lpwstr>2022-06-03T02:28:41Z</vt:lpwstr>
  </property>
  <property fmtid="{D5CDD505-2E9C-101B-9397-08002B2CF9AE}" pid="4" name="MSIP_Label_a7295cc1-d279-42ac-ab4d-3b0f4fece050_Method">
    <vt:lpwstr>Standard</vt:lpwstr>
  </property>
  <property fmtid="{D5CDD505-2E9C-101B-9397-08002B2CF9AE}" pid="5" name="MSIP_Label_a7295cc1-d279-42ac-ab4d-3b0f4fece050_Name">
    <vt:lpwstr>FUJITSU-RESTRICTED​</vt:lpwstr>
  </property>
  <property fmtid="{D5CDD505-2E9C-101B-9397-08002B2CF9AE}" pid="6" name="MSIP_Label_a7295cc1-d279-42ac-ab4d-3b0f4fece050_SiteId">
    <vt:lpwstr>a19f121d-81e1-4858-a9d8-736e267fd4c7</vt:lpwstr>
  </property>
  <property fmtid="{D5CDD505-2E9C-101B-9397-08002B2CF9AE}" pid="7" name="MSIP_Label_a7295cc1-d279-42ac-ab4d-3b0f4fece050_ActionId">
    <vt:lpwstr>c8b1c0df-1528-4b2c-9963-4f0d9a60cd4c</vt:lpwstr>
  </property>
  <property fmtid="{D5CDD505-2E9C-101B-9397-08002B2CF9AE}" pid="8" name="MSIP_Label_a7295cc1-d279-42ac-ab4d-3b0f4fece050_ContentBits">
    <vt:lpwstr>0</vt:lpwstr>
  </property>
</Properties>
</file>