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1" d="100"/>
          <a:sy n="71" d="100"/>
        </p:scale>
        <p:origin x="10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FA464-4668-4519-9931-36F285F9AF30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4F0C0-0888-49FA-AE87-06BDAC6788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684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0489FB-D7DF-43D6-B2DE-1C9CB580A51B}" type="datetime1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2021/11/26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6442D9-AED0-4E7B-8F41-E22E428C25F2}" type="slidenum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584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CB480-10B0-4124-B3C2-B949AF1877E9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409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CE859-57A5-4839-9619-C4A5C557A683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043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3D31E5-E473-4850-AD4F-B52BF7A7E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C941FBB-A770-4BDE-B724-A1D3E6507F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7FF2CE-8A6A-417C-B9A4-8E5C57B20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EBDB-481E-4A14-9B86-65494E101439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B52618-6293-4DE8-9A99-D909FA129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902842-9259-4C54-9782-1417F8870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616-0D48-4CD7-BC15-EFBFF3EE8F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99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4EA-527C-4205-85EE-04EAA01C7614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74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44256-4996-4072-AAA3-7260C5F6177C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581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D1648-67FE-47F7-92DD-2B017491D314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11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7841-C4C0-4C75-B28D-A637AC6D2BB3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668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A04A-1F6D-4F3B-BDB0-871AB3D3D695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55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C856-1B23-4B7B-8950-43AD974CCEF2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55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DFFE13E2-68DD-435C-BE69-88B603F51F36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78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76BC-CA99-484D-BA86-521701A0D104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53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6CAC978-D201-4CDD-8F40-2A7443EC64A4}" type="datetime1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24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24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若者における方言の認識について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/>
              <a:t>高橋リサ</a:t>
            </a:r>
          </a:p>
        </p:txBody>
      </p:sp>
    </p:spTree>
    <p:extLst>
      <p:ext uri="{BB962C8B-B14F-4D97-AF65-F5344CB8AC3E}">
        <p14:creationId xmlns:p14="http://schemas.microsoft.com/office/powerpoint/2010/main" val="4254799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5FEB86-2C78-46EA-A8E6-008E650F1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調査内容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8BE3E2F-C8BE-46B9-8592-C6529813A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r>
              <a:rPr lang="ja-JP" altLang="en-US"/>
              <a:t>目的</a:t>
            </a:r>
          </a:p>
          <a:p>
            <a:pPr lvl="1"/>
            <a:r>
              <a:rPr lang="ja-JP" altLang="en-US"/>
              <a:t>方言を方言として認識できているかを調査</a:t>
            </a:r>
          </a:p>
          <a:p>
            <a:pPr lvl="1"/>
            <a:r>
              <a:rPr lang="ja-JP" altLang="en-US"/>
              <a:t>若者の中で本当に方言は廃れているかを考察</a:t>
            </a:r>
          </a:p>
          <a:p>
            <a:r>
              <a:rPr lang="ja-JP" altLang="en-US"/>
              <a:t>概要</a:t>
            </a:r>
          </a:p>
          <a:p>
            <a:pPr lvl="1"/>
            <a:r>
              <a:rPr lang="ja-JP" altLang="en-US"/>
              <a:t>調査期間</a:t>
            </a:r>
          </a:p>
          <a:p>
            <a:pPr lvl="2"/>
            <a:r>
              <a:rPr lang="en-US" altLang="ja-JP"/>
              <a:t>2021</a:t>
            </a:r>
            <a:r>
              <a:rPr lang="ja-JP" altLang="en-US"/>
              <a:t>年</a:t>
            </a:r>
            <a:r>
              <a:rPr lang="en-US" altLang="ja-JP"/>
              <a:t>12</a:t>
            </a:r>
            <a:r>
              <a:rPr lang="ja-JP" altLang="en-US"/>
              <a:t>月</a:t>
            </a:r>
            <a:r>
              <a:rPr lang="en-US" altLang="ja-JP"/>
              <a:t>1</a:t>
            </a:r>
            <a:r>
              <a:rPr lang="ja-JP" altLang="en-US"/>
              <a:t>日～</a:t>
            </a:r>
            <a:r>
              <a:rPr lang="en-US" altLang="ja-JP"/>
              <a:t>12</a:t>
            </a:r>
            <a:r>
              <a:rPr lang="ja-JP" altLang="en-US"/>
              <a:t>月</a:t>
            </a:r>
            <a:r>
              <a:rPr lang="en-US" altLang="ja-JP"/>
              <a:t>20</a:t>
            </a:r>
            <a:r>
              <a:rPr lang="ja-JP" altLang="en-US"/>
              <a:t>日</a:t>
            </a:r>
          </a:p>
          <a:p>
            <a:pPr lvl="1"/>
            <a:r>
              <a:rPr lang="ja-JP" altLang="en-US"/>
              <a:t>調査対象</a:t>
            </a:r>
          </a:p>
          <a:p>
            <a:pPr lvl="2"/>
            <a:r>
              <a:rPr lang="ja-JP" altLang="en-US"/>
              <a:t>岡山県岡山市出身・在住の</a:t>
            </a:r>
            <a:r>
              <a:rPr lang="en-US" altLang="ja-JP"/>
              <a:t>10</a:t>
            </a:r>
            <a:r>
              <a:rPr lang="ja-JP" altLang="en-US"/>
              <a:t>～</a:t>
            </a:r>
            <a:r>
              <a:rPr lang="en-US" altLang="ja-JP"/>
              <a:t>20</a:t>
            </a:r>
            <a:r>
              <a:rPr lang="ja-JP" altLang="en-US"/>
              <a:t>代の男女　</a:t>
            </a:r>
            <a:r>
              <a:rPr lang="en-US" altLang="ja-JP"/>
              <a:t>100</a:t>
            </a:r>
            <a:r>
              <a:rPr lang="ja-JP" altLang="en-US"/>
              <a:t>人</a:t>
            </a:r>
          </a:p>
          <a:p>
            <a:pPr lvl="1"/>
            <a:r>
              <a:rPr lang="ja-JP" altLang="en-US"/>
              <a:t>調査方法</a:t>
            </a:r>
          </a:p>
          <a:p>
            <a:pPr lvl="2"/>
            <a:r>
              <a:rPr lang="ja-JP" altLang="en-US"/>
              <a:t>記述式の調査票に記入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33E6FDF-AE1A-49C8-8A68-25C3EBA6C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</p:spTree>
    <p:extLst>
      <p:ext uri="{BB962C8B-B14F-4D97-AF65-F5344CB8AC3E}">
        <p14:creationId xmlns:p14="http://schemas.microsoft.com/office/powerpoint/2010/main" val="3949095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00EC23-0163-45BD-9F51-45731E37A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集計結果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B626C1-BF4E-4B50-847A-25CECFCFB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r>
              <a:rPr lang="ja-JP" altLang="en-US"/>
              <a:t>各語彙の方言の認識</a:t>
            </a:r>
          </a:p>
        </p:txBody>
      </p:sp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39859605-89CD-4F2E-9654-610D32461B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439972"/>
              </p:ext>
            </p:extLst>
          </p:nvPr>
        </p:nvGraphicFramePr>
        <p:xfrm>
          <a:off x="822325" y="2216151"/>
          <a:ext cx="7560000" cy="3770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3" imgW="5295956" imgH="3762230" progId="Excel.Sheet.12">
                  <p:embed/>
                </p:oleObj>
              </mc:Choice>
              <mc:Fallback>
                <p:oleObj name="Worksheet" r:id="rId3" imgW="5295956" imgH="37622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2325" y="2216151"/>
                        <a:ext cx="7560000" cy="37704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94987D4-DCAE-42D2-A38B-912635086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</p:spTree>
    <p:extLst>
      <p:ext uri="{BB962C8B-B14F-4D97-AF65-F5344CB8AC3E}">
        <p14:creationId xmlns:p14="http://schemas.microsoft.com/office/powerpoint/2010/main" val="2525901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9F4EB6-2E7B-4AB9-A50C-937D37CBB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分析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281757-51A4-490C-802C-DB2D01AB9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r>
              <a:rPr lang="ja-JP" altLang="en-US"/>
              <a:t>方言として認識されていない語彙</a:t>
            </a:r>
          </a:p>
          <a:p>
            <a:pPr lvl="1"/>
            <a:r>
              <a:rPr lang="ja-JP" altLang="en-US"/>
              <a:t>「なおす」「たう」「ひこずる」「つかえる」「みやすい」</a:t>
            </a:r>
          </a:p>
          <a:p>
            <a:pPr lvl="2"/>
            <a:r>
              <a:rPr lang="ja-JP" altLang="en-US"/>
              <a:t>岡山弁の特徴が含まれていないため、標準語と勘違いしている</a:t>
            </a:r>
          </a:p>
          <a:p>
            <a:pPr lvl="1"/>
            <a:r>
              <a:rPr lang="ja-JP" altLang="en-US"/>
              <a:t>「すいばり」</a:t>
            </a:r>
          </a:p>
          <a:p>
            <a:pPr lvl="2"/>
            <a:r>
              <a:rPr lang="ja-JP" altLang="en-US"/>
              <a:t>メディアで耳にする機会がないため、標準語に置き換えできない</a:t>
            </a:r>
          </a:p>
          <a:p>
            <a:r>
              <a:rPr lang="ja-JP" altLang="en-US"/>
              <a:t>方言として認識されている語彙</a:t>
            </a:r>
          </a:p>
          <a:p>
            <a:pPr lvl="1"/>
            <a:r>
              <a:rPr lang="ja-JP" altLang="en-US"/>
              <a:t>「ぎょーさん」「おえん」「えれー」</a:t>
            </a:r>
          </a:p>
          <a:p>
            <a:pPr lvl="2"/>
            <a:r>
              <a:rPr lang="ja-JP" altLang="en-US"/>
              <a:t>方言らしい音を持っているため、方言であることが認識しやすい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790F842-B732-4DA2-91DA-17BAB7B74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</p:spTree>
    <p:extLst>
      <p:ext uri="{BB962C8B-B14F-4D97-AF65-F5344CB8AC3E}">
        <p14:creationId xmlns:p14="http://schemas.microsoft.com/office/powerpoint/2010/main" val="2498384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94F0B-239C-4E70-B30B-3251ACB9E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考察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ABA768D-874C-4C5D-9DAB-8A2B2DF92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r>
              <a:rPr lang="ja-JP" altLang="en-US"/>
              <a:t>若者の言葉</a:t>
            </a:r>
          </a:p>
          <a:p>
            <a:pPr lvl="1"/>
            <a:r>
              <a:rPr lang="ja-JP" altLang="en-US"/>
              <a:t>「メディアから受ける標準語」と「生活環境から受ける方言」の影響を受けている</a:t>
            </a:r>
          </a:p>
          <a:p>
            <a:pPr lvl="1"/>
            <a:r>
              <a:rPr lang="ja-JP" altLang="en-US"/>
              <a:t>方言は格好悪いと感じ、自発的に使おうとしない</a:t>
            </a:r>
          </a:p>
          <a:p>
            <a:r>
              <a:rPr lang="ja-JP" altLang="en-US"/>
              <a:t>若者の方言認識度</a:t>
            </a:r>
          </a:p>
          <a:p>
            <a:pPr lvl="1"/>
            <a:r>
              <a:rPr lang="ja-JP" altLang="en-US"/>
              <a:t>両親の教育や地域の人々との交流を通して方言を習得しながら、メディアを通じて標準語を習得している</a:t>
            </a:r>
          </a:p>
          <a:p>
            <a:pPr lvl="1"/>
            <a:r>
              <a:rPr lang="ja-JP" altLang="en-US"/>
              <a:t>若者は標準語と方言を一定のレベルで使いこなしている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7DD02E3-FFE2-49E6-AD0E-D01C93AD0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</p:spTree>
    <p:extLst>
      <p:ext uri="{BB962C8B-B14F-4D97-AF65-F5344CB8AC3E}">
        <p14:creationId xmlns:p14="http://schemas.microsoft.com/office/powerpoint/2010/main" val="1976816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＜参考＞調査票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sz="900" dirty="0"/>
              <a:t>次の文章を、日常使用している標準語に翻訳してください。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>
                <a:latin typeface="Calibri" panose="020F0502020204030204"/>
                <a:ea typeface="ＭＳ Ｐゴシック" panose="020B0600070205080204" pitchFamily="50" charset="-128"/>
              </a:rPr>
              <a:t>若者における方言の認識について</a:t>
            </a:r>
          </a:p>
        </p:txBody>
      </p:sp>
      <p:graphicFrame>
        <p:nvGraphicFramePr>
          <p:cNvPr id="5" name="コンテンツ プレースホルダー 6"/>
          <p:cNvGraphicFramePr>
            <a:graphicFrameLocks/>
          </p:cNvGraphicFramePr>
          <p:nvPr/>
        </p:nvGraphicFramePr>
        <p:xfrm>
          <a:off x="1921565" y="2178659"/>
          <a:ext cx="4969565" cy="402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59393">
                  <a:extLst>
                    <a:ext uri="{9D8B030D-6E8A-4147-A177-3AD203B41FA5}">
                      <a16:colId xmlns:a16="http://schemas.microsoft.com/office/drawing/2014/main" val="1333636044"/>
                    </a:ext>
                  </a:extLst>
                </a:gridCol>
                <a:gridCol w="4510172">
                  <a:extLst>
                    <a:ext uri="{9D8B030D-6E8A-4147-A177-3AD203B41FA5}">
                      <a16:colId xmlns:a16="http://schemas.microsoft.com/office/drawing/2014/main" val="4281821657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/>
                        <a:t>番号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/>
                        <a:t>文章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3484057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手にすいばりが刺さって痛い。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18116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2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机を</a:t>
                      </a:r>
                      <a:r>
                        <a:rPr kumimoji="1" lang="ja-JP" altLang="ja-JP" sz="800" kern="1200" dirty="0" err="1">
                          <a:effectLst/>
                        </a:rPr>
                        <a:t>ひこ</a:t>
                      </a:r>
                      <a:r>
                        <a:rPr kumimoji="1" lang="ja-JP" altLang="ja-JP" sz="800" kern="1200" dirty="0">
                          <a:effectLst/>
                        </a:rPr>
                        <a:t>ずらずに運んでください。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9562442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3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ちばけ</a:t>
                      </a:r>
                      <a:r>
                        <a:rPr kumimoji="1" lang="ja-JP" altLang="en-US" sz="800" kern="1200" dirty="0">
                          <a:effectLst/>
                        </a:rPr>
                        <a:t>ずに</a:t>
                      </a:r>
                      <a:r>
                        <a:rPr kumimoji="1" lang="ja-JP" altLang="ja-JP" sz="800" kern="1200" dirty="0">
                          <a:effectLst/>
                        </a:rPr>
                        <a:t>勉強しなさい。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0404687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4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この時計、</a:t>
                      </a:r>
                      <a:r>
                        <a:rPr kumimoji="1" lang="ja-JP" altLang="en-US" sz="800" kern="1200" dirty="0">
                          <a:effectLst/>
                        </a:rPr>
                        <a:t>めげとる</a:t>
                      </a:r>
                      <a:r>
                        <a:rPr kumimoji="1" lang="ja-JP" altLang="ja-JP" sz="800" kern="1200" dirty="0">
                          <a:effectLst/>
                        </a:rPr>
                        <a:t>よ。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9396596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5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新聞をなおしておいてください。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06448683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6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kern="1200" dirty="0">
                          <a:effectLst/>
                        </a:rPr>
                        <a:t>棚の上の箱</a:t>
                      </a:r>
                      <a:r>
                        <a:rPr kumimoji="1" lang="ja-JP" altLang="ja-JP" sz="800" kern="1200" dirty="0">
                          <a:effectLst/>
                        </a:rPr>
                        <a:t>に手がた</a:t>
                      </a:r>
                      <a:r>
                        <a:rPr kumimoji="1" lang="ja-JP" altLang="ja-JP" sz="800" kern="1200" dirty="0" err="1">
                          <a:effectLst/>
                        </a:rPr>
                        <a:t>わ</a:t>
                      </a:r>
                      <a:r>
                        <a:rPr kumimoji="1" lang="ja-JP" altLang="en-US" sz="800" kern="1200" dirty="0" err="1">
                          <a:effectLst/>
                        </a:rPr>
                        <a:t>ん</a:t>
                      </a:r>
                      <a:r>
                        <a:rPr kumimoji="1" lang="ja-JP" altLang="ja-JP" sz="800" kern="1200" dirty="0">
                          <a:effectLst/>
                        </a:rPr>
                        <a:t>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63894419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7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今年も</a:t>
                      </a:r>
                      <a:r>
                        <a:rPr kumimoji="1" lang="ja-JP" altLang="ja-JP" sz="800" kern="1200" dirty="0" err="1">
                          <a:effectLst/>
                        </a:rPr>
                        <a:t>ぎょ</a:t>
                      </a:r>
                      <a:r>
                        <a:rPr kumimoji="1" lang="ja-JP" altLang="ja-JP" sz="800" kern="1200" dirty="0">
                          <a:effectLst/>
                        </a:rPr>
                        <a:t>ーさん桃が取れたね。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7628819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8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試験の前は徹夜つづきで、えれーね。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64741187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9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この間の国語の試験はみやすかった。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173321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10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おじいさん</a:t>
                      </a:r>
                      <a:r>
                        <a:rPr kumimoji="1" lang="ja-JP" altLang="en-US" sz="800" kern="1200" dirty="0">
                          <a:effectLst/>
                        </a:rPr>
                        <a:t>の</a:t>
                      </a:r>
                      <a:r>
                        <a:rPr kumimoji="1" lang="ja-JP" altLang="ja-JP" sz="800" kern="1200" dirty="0">
                          <a:effectLst/>
                        </a:rPr>
                        <a:t>壺をいらっちゃいけん</a:t>
                      </a:r>
                      <a:r>
                        <a:rPr kumimoji="1" lang="ja-JP" altLang="en-US" sz="800" kern="1200" dirty="0">
                          <a:effectLst/>
                        </a:rPr>
                        <a:t>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02776039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11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いたずらばかりしちゃおえん。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8985349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12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エコバックの取</a:t>
                      </a:r>
                      <a:r>
                        <a:rPr kumimoji="1" lang="ja-JP" altLang="ja-JP" sz="800" kern="1200" dirty="0" err="1">
                          <a:effectLst/>
                        </a:rPr>
                        <a:t>っ</a:t>
                      </a:r>
                      <a:r>
                        <a:rPr kumimoji="1" lang="ja-JP" altLang="ja-JP" sz="800" kern="1200" dirty="0">
                          <a:effectLst/>
                        </a:rPr>
                        <a:t>手がもげそうだ。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0000029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13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寝起きで頭がわや</a:t>
                      </a:r>
                      <a:r>
                        <a:rPr kumimoji="1" lang="ja-JP" altLang="ja-JP" sz="800" kern="1200" dirty="0" err="1">
                          <a:effectLst/>
                        </a:rPr>
                        <a:t>に</a:t>
                      </a:r>
                      <a:r>
                        <a:rPr kumimoji="1" lang="ja-JP" altLang="ja-JP" sz="800" kern="1200" dirty="0">
                          <a:effectLst/>
                        </a:rPr>
                        <a:t>なっ</a:t>
                      </a:r>
                      <a:r>
                        <a:rPr kumimoji="1" lang="ja-JP" altLang="en-US" sz="800" kern="1200" dirty="0">
                          <a:effectLst/>
                        </a:rPr>
                        <a:t>と</a:t>
                      </a:r>
                      <a:r>
                        <a:rPr kumimoji="1" lang="ja-JP" altLang="ja-JP" sz="800" kern="1200" dirty="0">
                          <a:effectLst/>
                        </a:rPr>
                        <a:t>るよ。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7068014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14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800" kern="1200" dirty="0">
                          <a:effectLst/>
                        </a:rPr>
                        <a:t>道で財布をひらった。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88394733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15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800" kern="1200" dirty="0">
                          <a:effectLst/>
                        </a:rPr>
                        <a:t>道が車でつかえ</a:t>
                      </a:r>
                      <a:r>
                        <a:rPr kumimoji="1" lang="ja-JP" altLang="en-US" sz="800" kern="1200" dirty="0">
                          <a:effectLst/>
                        </a:rPr>
                        <a:t>とって</a:t>
                      </a:r>
                      <a:r>
                        <a:rPr kumimoji="1" lang="ja-JP" altLang="ja-JP" sz="800" kern="1200" dirty="0">
                          <a:effectLst/>
                        </a:rPr>
                        <a:t>、遅れた。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26453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40879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439</Words>
  <Application>Microsoft Office PowerPoint</Application>
  <PresentationFormat>画面に合わせる (4:3)</PresentationFormat>
  <Paragraphs>70</Paragraphs>
  <Slides>6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Calibri</vt:lpstr>
      <vt:lpstr>Calibri Light</vt:lpstr>
      <vt:lpstr>レトロスペクト</vt:lpstr>
      <vt:lpstr>Worksheet</vt:lpstr>
      <vt:lpstr>若者における方言の認識について</vt:lpstr>
      <vt:lpstr>調査内容</vt:lpstr>
      <vt:lpstr>集計結果</vt:lpstr>
      <vt:lpstr>分析</vt:lpstr>
      <vt:lpstr>考察</vt:lpstr>
      <vt:lpstr>＜参考＞調査票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2020-04-01T07:12:12Z</dcterms:created>
  <dcterms:modified xsi:type="dcterms:W3CDTF">2021-11-26T05:38:28Z</dcterms:modified>
</cp:coreProperties>
</file>