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8" r:id="rId1"/>
  </p:sldMasterIdLst>
  <p:notesMasterIdLst>
    <p:notesMasterId r:id="rId10"/>
  </p:notesMasterIdLst>
  <p:sldIdLst>
    <p:sldId id="256" r:id="rId2"/>
    <p:sldId id="263" r:id="rId3"/>
    <p:sldId id="261" r:id="rId4"/>
    <p:sldId id="257" r:id="rId5"/>
    <p:sldId id="258" r:id="rId6"/>
    <p:sldId id="259" r:id="rId7"/>
    <p:sldId id="260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販売地域別売上比率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売上高（千万円）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CD92-43EE-BD8C-CFD19C8B706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CD92-43EE-BD8C-CFD19C8B7062}"/>
              </c:ext>
            </c:extLst>
          </c:dPt>
          <c:dPt>
            <c:idx val="2"/>
            <c:bubble3D val="0"/>
            <c:explosion val="16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D92-43EE-BD8C-CFD19C8B706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CD92-43EE-BD8C-CFD19C8B706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CD92-43EE-BD8C-CFD19C8B7062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2-CD92-43EE-BD8C-CFD19C8B7062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CD92-43EE-BD8C-CFD19C8B7062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CD92-43EE-BD8C-CFD19C8B7062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4-CD92-43EE-BD8C-CFD19C8B7062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CD92-43EE-BD8C-CFD19C8B7062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日本</c:v>
                </c:pt>
                <c:pt idx="1">
                  <c:v>中国</c:v>
                </c:pt>
                <c:pt idx="2">
                  <c:v>インド</c:v>
                </c:pt>
                <c:pt idx="3">
                  <c:v>ベトナム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690</c:v>
                </c:pt>
                <c:pt idx="1">
                  <c:v>390</c:v>
                </c:pt>
                <c:pt idx="2">
                  <c:v>210</c:v>
                </c:pt>
                <c:pt idx="3">
                  <c:v>120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92-43EE-BD8C-CFD19C8B7062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786142-C1AD-4F4E-A668-30BB1886BE1B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EE160EEF-49D9-4297-8DE9-83C48388B43E}">
      <dgm:prSet phldrT="[テキスト]"/>
      <dgm:spPr/>
      <dgm:t>
        <a:bodyPr/>
        <a:lstStyle/>
        <a:p>
          <a:r>
            <a:rPr kumimoji="1" lang="ja-JP" altLang="en-US" dirty="0"/>
            <a:t>基礎</a:t>
          </a:r>
          <a:br>
            <a:rPr kumimoji="1" lang="en-US" altLang="ja-JP" dirty="0"/>
          </a:br>
          <a:r>
            <a:rPr kumimoji="1" lang="ja-JP" altLang="en-US" dirty="0"/>
            <a:t>研究</a:t>
          </a:r>
        </a:p>
      </dgm:t>
    </dgm:pt>
    <dgm:pt modelId="{6D13B4B8-0AB8-4202-82A0-3D0FD3315126}" type="parTrans" cxnId="{93686540-AACE-4EF4-AFD8-CC3EC3C28F2F}">
      <dgm:prSet/>
      <dgm:spPr/>
      <dgm:t>
        <a:bodyPr/>
        <a:lstStyle/>
        <a:p>
          <a:endParaRPr kumimoji="1" lang="ja-JP" altLang="en-US"/>
        </a:p>
      </dgm:t>
    </dgm:pt>
    <dgm:pt modelId="{6BC5E5C0-4591-4881-A495-7E88C3AB4718}" type="sibTrans" cxnId="{93686540-AACE-4EF4-AFD8-CC3EC3C28F2F}">
      <dgm:prSet/>
      <dgm:spPr/>
      <dgm:t>
        <a:bodyPr/>
        <a:lstStyle/>
        <a:p>
          <a:endParaRPr kumimoji="1" lang="ja-JP" altLang="en-US"/>
        </a:p>
      </dgm:t>
    </dgm:pt>
    <dgm:pt modelId="{68D95DC2-3530-4A3B-B39A-E4E3DA2612B7}">
      <dgm:prSet phldrT="[テキスト]"/>
      <dgm:spPr/>
      <dgm:t>
        <a:bodyPr/>
        <a:lstStyle/>
        <a:p>
          <a:r>
            <a:rPr kumimoji="1" lang="ja-JP" altLang="en-US" dirty="0"/>
            <a:t>仕様</a:t>
          </a:r>
          <a:br>
            <a:rPr kumimoji="1" lang="en-US" altLang="ja-JP" dirty="0"/>
          </a:br>
          <a:r>
            <a:rPr kumimoji="1" lang="ja-JP" altLang="en-US" dirty="0"/>
            <a:t>決定</a:t>
          </a:r>
        </a:p>
      </dgm:t>
    </dgm:pt>
    <dgm:pt modelId="{07A7248A-F5C4-4877-89E5-69254EC85267}" type="parTrans" cxnId="{AEE9BC20-E154-4ED8-BED6-8243EBE98942}">
      <dgm:prSet/>
      <dgm:spPr/>
      <dgm:t>
        <a:bodyPr/>
        <a:lstStyle/>
        <a:p>
          <a:endParaRPr kumimoji="1" lang="ja-JP" altLang="en-US"/>
        </a:p>
      </dgm:t>
    </dgm:pt>
    <dgm:pt modelId="{B3F62395-930B-48D9-BF77-1607FA2850FB}" type="sibTrans" cxnId="{AEE9BC20-E154-4ED8-BED6-8243EBE98942}">
      <dgm:prSet/>
      <dgm:spPr/>
      <dgm:t>
        <a:bodyPr/>
        <a:lstStyle/>
        <a:p>
          <a:endParaRPr kumimoji="1" lang="ja-JP" altLang="en-US"/>
        </a:p>
      </dgm:t>
    </dgm:pt>
    <dgm:pt modelId="{47DB6A1D-78AC-4041-8176-7E1FC8A8EFEC}">
      <dgm:prSet phldrT="[テキスト]"/>
      <dgm:spPr/>
      <dgm:t>
        <a:bodyPr/>
        <a:lstStyle/>
        <a:p>
          <a:r>
            <a:rPr kumimoji="1" lang="ja-JP" altLang="en-US"/>
            <a:t>製品</a:t>
          </a:r>
          <a:br>
            <a:rPr kumimoji="1" lang="en-US" altLang="ja-JP" dirty="0"/>
          </a:br>
          <a:r>
            <a:rPr kumimoji="1" lang="ja-JP" altLang="en-US" dirty="0"/>
            <a:t>開発</a:t>
          </a:r>
        </a:p>
      </dgm:t>
    </dgm:pt>
    <dgm:pt modelId="{7DF26B23-34CD-465B-A06D-FEADE59D29D1}" type="parTrans" cxnId="{BFFA79A0-CD94-430F-8775-63252B31C69F}">
      <dgm:prSet/>
      <dgm:spPr/>
    </dgm:pt>
    <dgm:pt modelId="{8FC5B524-7A45-42D7-ACA4-FD27B4485619}" type="sibTrans" cxnId="{BFFA79A0-CD94-430F-8775-63252B31C69F}">
      <dgm:prSet/>
      <dgm:spPr/>
    </dgm:pt>
    <dgm:pt modelId="{A68DF522-43ED-4D15-8CAA-FCA6859E630D}" type="pres">
      <dgm:prSet presAssocID="{22786142-C1AD-4F4E-A668-30BB1886BE1B}" presName="rootnode" presStyleCnt="0">
        <dgm:presLayoutVars>
          <dgm:chMax/>
          <dgm:chPref/>
          <dgm:dir/>
          <dgm:animLvl val="lvl"/>
        </dgm:presLayoutVars>
      </dgm:prSet>
      <dgm:spPr/>
    </dgm:pt>
    <dgm:pt modelId="{A35E9987-6C15-48C7-A59C-4F866D010FCD}" type="pres">
      <dgm:prSet presAssocID="{EE160EEF-49D9-4297-8DE9-83C48388B43E}" presName="composite" presStyleCnt="0"/>
      <dgm:spPr/>
    </dgm:pt>
    <dgm:pt modelId="{A6F294A5-20DC-4FC3-94DB-A44A3A60B0A3}" type="pres">
      <dgm:prSet presAssocID="{EE160EEF-49D9-4297-8DE9-83C48388B43E}" presName="bentUpArrow1" presStyleLbl="alignImgPlace1" presStyleIdx="0" presStyleCnt="2"/>
      <dgm:spPr/>
    </dgm:pt>
    <dgm:pt modelId="{E6E30DA9-9E54-46DB-9C6F-5599D13A0A40}" type="pres">
      <dgm:prSet presAssocID="{EE160EEF-49D9-4297-8DE9-83C48388B43E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774B04E5-8279-43B5-A216-5A20B84B6AA7}" type="pres">
      <dgm:prSet presAssocID="{EE160EEF-49D9-4297-8DE9-83C48388B43E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FB634B39-E46D-45E3-BB38-58ABD938277F}" type="pres">
      <dgm:prSet presAssocID="{6BC5E5C0-4591-4881-A495-7E88C3AB4718}" presName="sibTrans" presStyleCnt="0"/>
      <dgm:spPr/>
    </dgm:pt>
    <dgm:pt modelId="{B4260C84-2DA9-4974-96C9-C3C0F5AE9BE6}" type="pres">
      <dgm:prSet presAssocID="{68D95DC2-3530-4A3B-B39A-E4E3DA2612B7}" presName="composite" presStyleCnt="0"/>
      <dgm:spPr/>
    </dgm:pt>
    <dgm:pt modelId="{D7851551-9E14-48FB-9808-FE19505F26C7}" type="pres">
      <dgm:prSet presAssocID="{68D95DC2-3530-4A3B-B39A-E4E3DA2612B7}" presName="bentUpArrow1" presStyleLbl="alignImgPlace1" presStyleIdx="1" presStyleCnt="2"/>
      <dgm:spPr/>
    </dgm:pt>
    <dgm:pt modelId="{C5C9F905-E8AA-4223-B7EC-3463C6A85F9C}" type="pres">
      <dgm:prSet presAssocID="{68D95DC2-3530-4A3B-B39A-E4E3DA2612B7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B4BFFEF8-6E45-4BB6-A389-B9F1C5C239EE}" type="pres">
      <dgm:prSet presAssocID="{68D95DC2-3530-4A3B-B39A-E4E3DA2612B7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69B89940-50E5-4381-B393-A40FDA04DD50}" type="pres">
      <dgm:prSet presAssocID="{B3F62395-930B-48D9-BF77-1607FA2850FB}" presName="sibTrans" presStyleCnt="0"/>
      <dgm:spPr/>
    </dgm:pt>
    <dgm:pt modelId="{799587F1-123B-427C-9A29-A3F41D1F59E0}" type="pres">
      <dgm:prSet presAssocID="{47DB6A1D-78AC-4041-8176-7E1FC8A8EFEC}" presName="composite" presStyleCnt="0"/>
      <dgm:spPr/>
    </dgm:pt>
    <dgm:pt modelId="{B5B1C5D9-CE13-4584-956C-1815D2349DDA}" type="pres">
      <dgm:prSet presAssocID="{47DB6A1D-78AC-4041-8176-7E1FC8A8EFEC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AEE9BC20-E154-4ED8-BED6-8243EBE98942}" srcId="{22786142-C1AD-4F4E-A668-30BB1886BE1B}" destId="{68D95DC2-3530-4A3B-B39A-E4E3DA2612B7}" srcOrd="1" destOrd="0" parTransId="{07A7248A-F5C4-4877-89E5-69254EC85267}" sibTransId="{B3F62395-930B-48D9-BF77-1607FA2850FB}"/>
    <dgm:cxn modelId="{93686540-AACE-4EF4-AFD8-CC3EC3C28F2F}" srcId="{22786142-C1AD-4F4E-A668-30BB1886BE1B}" destId="{EE160EEF-49D9-4297-8DE9-83C48388B43E}" srcOrd="0" destOrd="0" parTransId="{6D13B4B8-0AB8-4202-82A0-3D0FD3315126}" sibTransId="{6BC5E5C0-4591-4881-A495-7E88C3AB4718}"/>
    <dgm:cxn modelId="{AD0AFA4C-1C00-4C00-92A8-AAD3AC61C68B}" type="presOf" srcId="{EE160EEF-49D9-4297-8DE9-83C48388B43E}" destId="{E6E30DA9-9E54-46DB-9C6F-5599D13A0A40}" srcOrd="0" destOrd="0" presId="urn:microsoft.com/office/officeart/2005/8/layout/StepDownProcess"/>
    <dgm:cxn modelId="{D3946A8E-4BA6-44D5-8CBE-0956D5DF41E6}" type="presOf" srcId="{68D95DC2-3530-4A3B-B39A-E4E3DA2612B7}" destId="{C5C9F905-E8AA-4223-B7EC-3463C6A85F9C}" srcOrd="0" destOrd="0" presId="urn:microsoft.com/office/officeart/2005/8/layout/StepDownProcess"/>
    <dgm:cxn modelId="{BFFA79A0-CD94-430F-8775-63252B31C69F}" srcId="{22786142-C1AD-4F4E-A668-30BB1886BE1B}" destId="{47DB6A1D-78AC-4041-8176-7E1FC8A8EFEC}" srcOrd="2" destOrd="0" parTransId="{7DF26B23-34CD-465B-A06D-FEADE59D29D1}" sibTransId="{8FC5B524-7A45-42D7-ACA4-FD27B4485619}"/>
    <dgm:cxn modelId="{0B2C7AA1-B595-45ED-86AF-CB4C8C6CC5F0}" type="presOf" srcId="{47DB6A1D-78AC-4041-8176-7E1FC8A8EFEC}" destId="{B5B1C5D9-CE13-4584-956C-1815D2349DDA}" srcOrd="0" destOrd="0" presId="urn:microsoft.com/office/officeart/2005/8/layout/StepDownProcess"/>
    <dgm:cxn modelId="{7545BCD9-4232-41DD-AFCF-C1F5FFAB87E1}" type="presOf" srcId="{22786142-C1AD-4F4E-A668-30BB1886BE1B}" destId="{A68DF522-43ED-4D15-8CAA-FCA6859E630D}" srcOrd="0" destOrd="0" presId="urn:microsoft.com/office/officeart/2005/8/layout/StepDownProcess"/>
    <dgm:cxn modelId="{9E116B01-F050-4423-A362-05F4D17806D9}" type="presParOf" srcId="{A68DF522-43ED-4D15-8CAA-FCA6859E630D}" destId="{A35E9987-6C15-48C7-A59C-4F866D010FCD}" srcOrd="0" destOrd="0" presId="urn:microsoft.com/office/officeart/2005/8/layout/StepDownProcess"/>
    <dgm:cxn modelId="{B20235F0-CEEC-425D-8076-0C10CE8C74F0}" type="presParOf" srcId="{A35E9987-6C15-48C7-A59C-4F866D010FCD}" destId="{A6F294A5-20DC-4FC3-94DB-A44A3A60B0A3}" srcOrd="0" destOrd="0" presId="urn:microsoft.com/office/officeart/2005/8/layout/StepDownProcess"/>
    <dgm:cxn modelId="{09CA2E6C-1660-46D0-B145-F65BF0ED4D93}" type="presParOf" srcId="{A35E9987-6C15-48C7-A59C-4F866D010FCD}" destId="{E6E30DA9-9E54-46DB-9C6F-5599D13A0A40}" srcOrd="1" destOrd="0" presId="urn:microsoft.com/office/officeart/2005/8/layout/StepDownProcess"/>
    <dgm:cxn modelId="{B8A74FBB-1432-4FF5-B49B-B92616E87958}" type="presParOf" srcId="{A35E9987-6C15-48C7-A59C-4F866D010FCD}" destId="{774B04E5-8279-43B5-A216-5A20B84B6AA7}" srcOrd="2" destOrd="0" presId="urn:microsoft.com/office/officeart/2005/8/layout/StepDownProcess"/>
    <dgm:cxn modelId="{EC99919A-09FF-42AF-AE3A-2E1BD19AB47A}" type="presParOf" srcId="{A68DF522-43ED-4D15-8CAA-FCA6859E630D}" destId="{FB634B39-E46D-45E3-BB38-58ABD938277F}" srcOrd="1" destOrd="0" presId="urn:microsoft.com/office/officeart/2005/8/layout/StepDownProcess"/>
    <dgm:cxn modelId="{471A94B9-A8CA-4DC8-B254-2A1848D6AC02}" type="presParOf" srcId="{A68DF522-43ED-4D15-8CAA-FCA6859E630D}" destId="{B4260C84-2DA9-4974-96C9-C3C0F5AE9BE6}" srcOrd="2" destOrd="0" presId="urn:microsoft.com/office/officeart/2005/8/layout/StepDownProcess"/>
    <dgm:cxn modelId="{D4AE29CC-8686-4A0F-B7C0-F4917466D3C8}" type="presParOf" srcId="{B4260C84-2DA9-4974-96C9-C3C0F5AE9BE6}" destId="{D7851551-9E14-48FB-9808-FE19505F26C7}" srcOrd="0" destOrd="0" presId="urn:microsoft.com/office/officeart/2005/8/layout/StepDownProcess"/>
    <dgm:cxn modelId="{2F67FB2E-2985-4F4C-9DA4-B40E4A78F3CB}" type="presParOf" srcId="{B4260C84-2DA9-4974-96C9-C3C0F5AE9BE6}" destId="{C5C9F905-E8AA-4223-B7EC-3463C6A85F9C}" srcOrd="1" destOrd="0" presId="urn:microsoft.com/office/officeart/2005/8/layout/StepDownProcess"/>
    <dgm:cxn modelId="{C9E87D9F-7A9B-4F18-9A10-0A0075C868B1}" type="presParOf" srcId="{B4260C84-2DA9-4974-96C9-C3C0F5AE9BE6}" destId="{B4BFFEF8-6E45-4BB6-A389-B9F1C5C239EE}" srcOrd="2" destOrd="0" presId="urn:microsoft.com/office/officeart/2005/8/layout/StepDownProcess"/>
    <dgm:cxn modelId="{1B400740-3C42-4467-8992-37FFDB444FE8}" type="presParOf" srcId="{A68DF522-43ED-4D15-8CAA-FCA6859E630D}" destId="{69B89940-50E5-4381-B393-A40FDA04DD50}" srcOrd="3" destOrd="0" presId="urn:microsoft.com/office/officeart/2005/8/layout/StepDownProcess"/>
    <dgm:cxn modelId="{59C8FFD1-92FF-486A-BAC5-B06410E9C508}" type="presParOf" srcId="{A68DF522-43ED-4D15-8CAA-FCA6859E630D}" destId="{799587F1-123B-427C-9A29-A3F41D1F59E0}" srcOrd="4" destOrd="0" presId="urn:microsoft.com/office/officeart/2005/8/layout/StepDownProcess"/>
    <dgm:cxn modelId="{C56EAD20-A149-41CB-BCB1-1E8FEE91B3FD}" type="presParOf" srcId="{799587F1-123B-427C-9A29-A3F41D1F59E0}" destId="{B5B1C5D9-CE13-4584-956C-1815D2349DDA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F294A5-20DC-4FC3-94DB-A44A3A60B0A3}">
      <dsp:nvSpPr>
        <dsp:cNvPr id="0" name=""/>
        <dsp:cNvSpPr/>
      </dsp:nvSpPr>
      <dsp:spPr>
        <a:xfrm rot="5400000">
          <a:off x="224255" y="1494659"/>
          <a:ext cx="838811" cy="95495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E30DA9-9E54-46DB-9C6F-5599D13A0A40}">
      <dsp:nvSpPr>
        <dsp:cNvPr id="0" name=""/>
        <dsp:cNvSpPr/>
      </dsp:nvSpPr>
      <dsp:spPr>
        <a:xfrm>
          <a:off x="2021" y="564819"/>
          <a:ext cx="1412065" cy="988400"/>
        </a:xfrm>
        <a:prstGeom prst="roundRect">
          <a:avLst>
            <a:gd name="adj" fmla="val 166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300" kern="1200" dirty="0"/>
            <a:t>基礎</a:t>
          </a:r>
          <a:br>
            <a:rPr kumimoji="1" lang="en-US" altLang="ja-JP" sz="2300" kern="1200" dirty="0"/>
          </a:br>
          <a:r>
            <a:rPr kumimoji="1" lang="ja-JP" altLang="en-US" sz="2300" kern="1200" dirty="0"/>
            <a:t>研究</a:t>
          </a:r>
        </a:p>
      </dsp:txBody>
      <dsp:txXfrm>
        <a:off x="50279" y="613077"/>
        <a:ext cx="1315549" cy="891884"/>
      </dsp:txXfrm>
    </dsp:sp>
    <dsp:sp modelId="{774B04E5-8279-43B5-A216-5A20B84B6AA7}">
      <dsp:nvSpPr>
        <dsp:cNvPr id="0" name=""/>
        <dsp:cNvSpPr/>
      </dsp:nvSpPr>
      <dsp:spPr>
        <a:xfrm>
          <a:off x="1414086" y="659086"/>
          <a:ext cx="1027001" cy="7988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851551-9E14-48FB-9808-FE19505F26C7}">
      <dsp:nvSpPr>
        <dsp:cNvPr id="0" name=""/>
        <dsp:cNvSpPr/>
      </dsp:nvSpPr>
      <dsp:spPr>
        <a:xfrm rot="5400000">
          <a:off x="1395007" y="2604958"/>
          <a:ext cx="838811" cy="95495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5">
            <a:tint val="50000"/>
            <a:hueOff val="837346"/>
            <a:satOff val="-22889"/>
            <a:lumOff val="850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C9F905-E8AA-4223-B7EC-3463C6A85F9C}">
      <dsp:nvSpPr>
        <dsp:cNvPr id="0" name=""/>
        <dsp:cNvSpPr/>
      </dsp:nvSpPr>
      <dsp:spPr>
        <a:xfrm>
          <a:off x="1172773" y="1675118"/>
          <a:ext cx="1412065" cy="988400"/>
        </a:xfrm>
        <a:prstGeom prst="roundRect">
          <a:avLst>
            <a:gd name="adj" fmla="val 16670"/>
          </a:avLst>
        </a:prstGeom>
        <a:solidFill>
          <a:schemeClr val="accent5">
            <a:hueOff val="460881"/>
            <a:satOff val="-8998"/>
            <a:lumOff val="19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300" kern="1200" dirty="0"/>
            <a:t>仕様</a:t>
          </a:r>
          <a:br>
            <a:rPr kumimoji="1" lang="en-US" altLang="ja-JP" sz="2300" kern="1200" dirty="0"/>
          </a:br>
          <a:r>
            <a:rPr kumimoji="1" lang="ja-JP" altLang="en-US" sz="2300" kern="1200" dirty="0"/>
            <a:t>決定</a:t>
          </a:r>
        </a:p>
      </dsp:txBody>
      <dsp:txXfrm>
        <a:off x="1221031" y="1723376"/>
        <a:ext cx="1315549" cy="891884"/>
      </dsp:txXfrm>
    </dsp:sp>
    <dsp:sp modelId="{B4BFFEF8-6E45-4BB6-A389-B9F1C5C239EE}">
      <dsp:nvSpPr>
        <dsp:cNvPr id="0" name=""/>
        <dsp:cNvSpPr/>
      </dsp:nvSpPr>
      <dsp:spPr>
        <a:xfrm>
          <a:off x="2584839" y="1769385"/>
          <a:ext cx="1027001" cy="7988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B1C5D9-CE13-4584-956C-1815D2349DDA}">
      <dsp:nvSpPr>
        <dsp:cNvPr id="0" name=""/>
        <dsp:cNvSpPr/>
      </dsp:nvSpPr>
      <dsp:spPr>
        <a:xfrm>
          <a:off x="2343526" y="2785418"/>
          <a:ext cx="1412065" cy="988400"/>
        </a:xfrm>
        <a:prstGeom prst="roundRect">
          <a:avLst>
            <a:gd name="adj" fmla="val 16670"/>
          </a:avLst>
        </a:prstGeom>
        <a:solidFill>
          <a:schemeClr val="accent5">
            <a:hueOff val="921761"/>
            <a:satOff val="-17996"/>
            <a:lumOff val="39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300" kern="1200"/>
            <a:t>製品</a:t>
          </a:r>
          <a:br>
            <a:rPr kumimoji="1" lang="en-US" altLang="ja-JP" sz="2300" kern="1200" dirty="0"/>
          </a:br>
          <a:r>
            <a:rPr kumimoji="1" lang="ja-JP" altLang="en-US" sz="2300" kern="1200" dirty="0"/>
            <a:t>開発</a:t>
          </a:r>
        </a:p>
      </dsp:txBody>
      <dsp:txXfrm>
        <a:off x="2391784" y="2833676"/>
        <a:ext cx="1315549" cy="8918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F6E467-1D33-4EF9-9584-8105C000427E}" type="datetimeFigureOut">
              <a:rPr kumimoji="1" lang="ja-JP" altLang="en-US" smtClean="0"/>
              <a:t>2021/10/11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54F48-7CAC-49F6-8FFA-2CF70F575D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8260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0" y="6258700"/>
            <a:ext cx="9144000" cy="60900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21" name="正方形/長方形 20"/>
          <p:cNvSpPr/>
          <p:nvPr/>
        </p:nvSpPr>
        <p:spPr>
          <a:xfrm>
            <a:off x="0" y="617838"/>
            <a:ext cx="8285206" cy="243464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0" y="3177017"/>
            <a:ext cx="8285206" cy="22120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 dirty="0"/>
          </a:p>
        </p:txBody>
      </p:sp>
      <p:sp>
        <p:nvSpPr>
          <p:cNvPr id="23" name="正方形/長方形 22"/>
          <p:cNvSpPr/>
          <p:nvPr/>
        </p:nvSpPr>
        <p:spPr>
          <a:xfrm>
            <a:off x="0" y="488820"/>
            <a:ext cx="9144000" cy="4571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12" name="正方形/長方形 11"/>
          <p:cNvSpPr/>
          <p:nvPr/>
        </p:nvSpPr>
        <p:spPr>
          <a:xfrm>
            <a:off x="141220" y="0"/>
            <a:ext cx="97868" cy="68580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3852" y="784217"/>
            <a:ext cx="6835402" cy="2207104"/>
          </a:xfrm>
        </p:spPr>
        <p:txBody>
          <a:bodyPr anchor="t">
            <a:noAutofit/>
          </a:bodyPr>
          <a:lstStyle>
            <a:lvl1pPr algn="l">
              <a:defRPr sz="4400">
                <a:solidFill>
                  <a:schemeClr val="bg1"/>
                </a:solidFill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3852" y="3364260"/>
            <a:ext cx="6835402" cy="1845305"/>
          </a:xfr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508126" y="6402613"/>
            <a:ext cx="120015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 i="0">
                <a:solidFill>
                  <a:schemeClr val="tx1"/>
                </a:solidFill>
                <a:effectLst/>
                <a:latin typeface="HGP平成角ｺﾞｼｯｸ体W5" panose="020B0600000000000000" pitchFamily="50" charset="-128"/>
                <a:ea typeface="HGP平成角ｺﾞｼｯｸ体W5" panose="020B0600000000000000" pitchFamily="50" charset="-128"/>
              </a:defRPr>
            </a:lvl1pPr>
          </a:lstStyle>
          <a:p>
            <a:fld id="{4368223F-FC88-4E11-AB12-0A1A060BA940}" type="datetime1">
              <a:rPr kumimoji="1" lang="ja-JP" altLang="en-US" smtClean="0"/>
              <a:t>2021/10/11</a:t>
            </a:fld>
            <a:endParaRPr kumimoji="1" lang="ja-JP" alt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6241" y="6402613"/>
            <a:ext cx="5289369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 i="0">
                <a:solidFill>
                  <a:schemeClr val="tx1"/>
                </a:solidFill>
                <a:effectLst/>
                <a:latin typeface="HGP平成角ｺﾞｼｯｸ体W5" panose="020B0600000000000000" pitchFamily="50" charset="-128"/>
                <a:ea typeface="HGP平成角ｺﾞｼｯｸ体W5" panose="020B0600000000000000" pitchFamily="50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8884" y="6402613"/>
            <a:ext cx="53027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 b="0" i="0">
                <a:solidFill>
                  <a:schemeClr val="tx1"/>
                </a:solidFill>
                <a:effectLst/>
                <a:latin typeface="HGP平成角ｺﾞｼｯｸ体W5" panose="020B0600000000000000" pitchFamily="50" charset="-128"/>
                <a:ea typeface="HGP平成角ｺﾞｼｯｸ体W5" panose="020B0600000000000000" pitchFamily="50" charset="-128"/>
              </a:defRPr>
            </a:lvl1pPr>
          </a:lstStyle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69211" y="482349"/>
            <a:ext cx="742631" cy="77797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24" name="円/楕円 23"/>
          <p:cNvSpPr/>
          <p:nvPr/>
        </p:nvSpPr>
        <p:spPr>
          <a:xfrm>
            <a:off x="8672587" y="6365178"/>
            <a:ext cx="346662" cy="35427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</p:spTree>
    <p:extLst>
      <p:ext uri="{BB962C8B-B14F-4D97-AF65-F5344CB8AC3E}">
        <p14:creationId xmlns:p14="http://schemas.microsoft.com/office/powerpoint/2010/main" val="33906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071" y="4782383"/>
            <a:ext cx="7207250" cy="566738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1070" y="1041402"/>
            <a:ext cx="7579479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071" y="5507380"/>
            <a:ext cx="7207250" cy="493712"/>
          </a:xfrm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77FF8-3D44-451E-9BBB-0A0DD6B9A2F5}" type="datetime1">
              <a:rPr kumimoji="1" lang="ja-JP" altLang="en-US" smtClean="0"/>
              <a:t>2021/10/11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483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902" y="982132"/>
            <a:ext cx="7194549" cy="2954868"/>
          </a:xfrm>
        </p:spPr>
        <p:txBody>
          <a:bodyPr anchor="t">
            <a:normAutofit/>
          </a:bodyPr>
          <a:lstStyle>
            <a:lvl1pPr algn="l">
              <a:defRPr sz="2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7902" y="4343402"/>
            <a:ext cx="7194549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A50EE-0F66-4C12-8F62-64EA7D66925B}" type="datetime1">
              <a:rPr kumimoji="1" lang="ja-JP" altLang="en-US" smtClean="0"/>
              <a:t>2021/10/11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53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61" y="982132"/>
            <a:ext cx="6972299" cy="2370668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56110" y="3352800"/>
            <a:ext cx="66294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5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4343402"/>
            <a:ext cx="7207250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32F7-C24D-453E-8991-6578D742B9C9}" type="datetime1">
              <a:rPr kumimoji="1" lang="ja-JP" altLang="en-US" smtClean="0"/>
              <a:t>2021/10/11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46510" y="879961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950200" y="282787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066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84" y="2647739"/>
            <a:ext cx="7207251" cy="1468800"/>
          </a:xfrm>
        </p:spPr>
        <p:txBody>
          <a:bodyPr anchor="t">
            <a:normAutofit/>
          </a:bodyPr>
          <a:lstStyle>
            <a:lvl1pPr algn="l">
              <a:defRPr sz="2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7884" y="4692320"/>
            <a:ext cx="720725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F4A5-3A05-4E83-81A0-996322D7F754}" type="datetime1">
              <a:rPr kumimoji="1" lang="ja-JP" altLang="en-US" smtClean="0"/>
              <a:t>2021/10/11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34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61" y="982132"/>
            <a:ext cx="6972299" cy="2243668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971552" y="3639312"/>
            <a:ext cx="7207251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2" y="4529667"/>
            <a:ext cx="7207251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34EC-BA6D-47E2-9A02-4CE29C6774A7}" type="datetime1">
              <a:rPr kumimoji="1" lang="ja-JP" altLang="en-US" smtClean="0"/>
              <a:t>2021/10/11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646510" y="879961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50200" y="2599261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952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982132"/>
            <a:ext cx="7207250" cy="224366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971552" y="3630168"/>
            <a:ext cx="7207251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1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4470402"/>
            <a:ext cx="7207253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E108-5BC7-4128-9051-1BD7EC416F97}" type="datetime1">
              <a:rPr kumimoji="1" lang="ja-JP" altLang="en-US" smtClean="0"/>
              <a:t>2021/10/11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0689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64445-2846-4CA0-819A-86EE5362E91D}" type="datetime1">
              <a:rPr kumimoji="1" lang="ja-JP" altLang="en-US" smtClean="0"/>
              <a:t>2021/10/11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1255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0982" y="982134"/>
            <a:ext cx="1418171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49" y="982132"/>
            <a:ext cx="5966196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2E2A1-8B86-40B3-8D0C-FB4B755D1445}" type="datetime1">
              <a:rPr kumimoji="1" lang="ja-JP" altLang="en-US" smtClean="0"/>
              <a:t>2021/10/11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479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1pPr>
            <a:lvl2pPr>
              <a:defRPr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2pPr>
            <a:lvl3pPr>
              <a:defRPr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3pPr>
            <a:lvl4pPr>
              <a:defRPr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4pPr>
            <a:lvl5pPr>
              <a:defRPr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2DEE8-D2AD-4A1B-9BA2-228C650195A8}" type="datetime1">
              <a:rPr kumimoji="1" lang="ja-JP" altLang="en-US" smtClean="0"/>
              <a:t>2021/10/11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88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324" y="1725828"/>
            <a:ext cx="7579535" cy="1822514"/>
          </a:xfrm>
        </p:spPr>
        <p:txBody>
          <a:bodyPr anchor="t">
            <a:normAutofit/>
          </a:bodyPr>
          <a:lstStyle>
            <a:lvl1pPr algn="l">
              <a:defRPr sz="33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323" y="3968938"/>
            <a:ext cx="7579535" cy="954547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158BC-BD4E-4011-94A4-590285CF8558}" type="datetime1">
              <a:rPr kumimoji="1" lang="ja-JP" altLang="en-US" smtClean="0"/>
              <a:t>2021/10/11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81321" y="6298623"/>
            <a:ext cx="5289369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7883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6240" y="1679944"/>
            <a:ext cx="3756324" cy="4338084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2828" y="1679944"/>
            <a:ext cx="3756324" cy="4338084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7152-F72C-4DFE-81DB-617CCADF69C6}" type="datetime1">
              <a:rPr kumimoji="1" lang="ja-JP" altLang="en-US" smtClean="0"/>
              <a:t>2021/10/11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976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0538" y="1736486"/>
            <a:ext cx="3739740" cy="576262"/>
          </a:xfrm>
        </p:spPr>
        <p:txBody>
          <a:bodyPr anchor="b">
            <a:noAutofit/>
          </a:bodyPr>
          <a:lstStyle>
            <a:lvl1pPr marL="0" indent="0">
              <a:spcBef>
                <a:spcPts val="504"/>
              </a:spcBef>
              <a:spcAft>
                <a:spcPts val="450"/>
              </a:spcAft>
              <a:buNone/>
              <a:defRPr sz="2100" b="0">
                <a:solidFill>
                  <a:schemeClr val="accent4">
                    <a:lumMod val="5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0540" y="2488019"/>
            <a:ext cx="3739739" cy="3476846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2626" y="1736486"/>
            <a:ext cx="3786527" cy="576262"/>
          </a:xfrm>
        </p:spPr>
        <p:txBody>
          <a:bodyPr anchor="b">
            <a:noAutofit/>
          </a:bodyPr>
          <a:lstStyle>
            <a:lvl1pPr marL="0" indent="0">
              <a:spcBef>
                <a:spcPts val="504"/>
              </a:spcBef>
              <a:spcAft>
                <a:spcPts val="450"/>
              </a:spcAft>
              <a:buNone/>
              <a:defRPr sz="2100" b="0">
                <a:solidFill>
                  <a:schemeClr val="accent4">
                    <a:lumMod val="5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2626" y="2488019"/>
            <a:ext cx="3786527" cy="3476846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53FBA-4AC5-4B48-84C6-ABF7EACF79E4}" type="datetime1">
              <a:rPr kumimoji="1" lang="ja-JP" altLang="en-US" smtClean="0"/>
              <a:t>2021/10/11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583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DB3F0-86B3-4E3B-8FBC-51899A6A3121}" type="datetime1">
              <a:rPr kumimoji="1" lang="ja-JP" altLang="en-US" smtClean="0"/>
              <a:t>2021/10/11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800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D5B0E-561D-4E99-9561-C52F66E7639F}" type="datetime1">
              <a:rPr kumimoji="1" lang="ja-JP" altLang="en-US" smtClean="0"/>
              <a:t>2021/10/11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84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360" y="982131"/>
            <a:ext cx="2788841" cy="1371600"/>
          </a:xfrm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2" y="982134"/>
            <a:ext cx="4102100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0360" y="2605765"/>
            <a:ext cx="2788841" cy="3270103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F4587-9007-4D6D-9F8F-FD76AF7A87AE}" type="datetime1">
              <a:rPr kumimoji="1" lang="ja-JP" altLang="en-US" smtClean="0"/>
              <a:t>2021/10/11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50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49" y="1355241"/>
            <a:ext cx="4681362" cy="1371600"/>
          </a:xfrm>
        </p:spPr>
        <p:txBody>
          <a:bodyPr anchor="t">
            <a:normAutofit/>
          </a:bodyPr>
          <a:lstStyle>
            <a:lvl1pPr algn="l">
              <a:defRPr sz="21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71125" y="1041400"/>
            <a:ext cx="2297510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549" y="3255432"/>
            <a:ext cx="4681362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D75F2-5119-4319-A00A-186F35115DAE}" type="datetime1">
              <a:rPr kumimoji="1" lang="ja-JP" altLang="en-US" smtClean="0"/>
              <a:t>2021/10/11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775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0" y="33274"/>
            <a:ext cx="9144000" cy="24369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11" name="正方形/長方形 10"/>
          <p:cNvSpPr/>
          <p:nvPr/>
        </p:nvSpPr>
        <p:spPr>
          <a:xfrm>
            <a:off x="0" y="297249"/>
            <a:ext cx="9144000" cy="16669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15" name="正方形/長方形 14"/>
          <p:cNvSpPr/>
          <p:nvPr/>
        </p:nvSpPr>
        <p:spPr>
          <a:xfrm>
            <a:off x="0" y="488016"/>
            <a:ext cx="9144000" cy="4571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14" name="正方形/長方形 13"/>
          <p:cNvSpPr/>
          <p:nvPr/>
        </p:nvSpPr>
        <p:spPr>
          <a:xfrm>
            <a:off x="141220" y="0"/>
            <a:ext cx="97868" cy="68580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596" y="756730"/>
            <a:ext cx="7838852" cy="103805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596" y="1976276"/>
            <a:ext cx="7838852" cy="43593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8126" y="6460428"/>
            <a:ext cx="120015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 i="0">
                <a:solidFill>
                  <a:schemeClr val="tx1"/>
                </a:solidFill>
                <a:effectLst/>
                <a:latin typeface="HGP平成角ｺﾞｼｯｸ体W5" panose="020B0600000000000000" pitchFamily="50" charset="-128"/>
                <a:ea typeface="HGP平成角ｺﾞｼｯｸ体W5" panose="020B0600000000000000" pitchFamily="50" charset="-128"/>
              </a:defRPr>
            </a:lvl1pPr>
          </a:lstStyle>
          <a:p>
            <a:fld id="{1C6F3D50-83B7-485F-B4E7-3F02151209E0}" type="datetime1">
              <a:rPr kumimoji="1" lang="ja-JP" altLang="en-US" smtClean="0"/>
              <a:t>2021/10/11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6241" y="6460428"/>
            <a:ext cx="5289369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 i="0">
                <a:solidFill>
                  <a:schemeClr val="tx1"/>
                </a:solidFill>
                <a:effectLst/>
                <a:latin typeface="HGP平成角ｺﾞｼｯｸ体W5" panose="020B0600000000000000" pitchFamily="50" charset="-128"/>
                <a:ea typeface="HGP平成角ｺﾞｼｯｸ体W5" panose="020B0600000000000000" pitchFamily="50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34982" y="6460428"/>
            <a:ext cx="544171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 b="0" i="0">
                <a:solidFill>
                  <a:schemeClr val="tx1"/>
                </a:solidFill>
                <a:effectLst/>
                <a:latin typeface="HGP平成角ｺﾞｼｯｸ体W5" panose="020B0600000000000000" pitchFamily="50" charset="-128"/>
                <a:ea typeface="HGP平成角ｺﾞｼｯｸ体W5" panose="020B0600000000000000" pitchFamily="50" charset="-128"/>
              </a:defRPr>
            </a:lvl1pPr>
          </a:lstStyle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13609" y="291072"/>
            <a:ext cx="742631" cy="77797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17" name="円/楕円 16"/>
          <p:cNvSpPr/>
          <p:nvPr/>
        </p:nvSpPr>
        <p:spPr>
          <a:xfrm>
            <a:off x="8676314" y="6377130"/>
            <a:ext cx="346662" cy="35427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6DD9316F-8795-4D11-B79F-0B1A89140DCD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141" y="508392"/>
            <a:ext cx="1821009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7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hf hdr="0" ftr="0" dt="0"/>
  <p:txStyles>
    <p:titleStyle>
      <a:lvl1pPr algn="l" defTabSz="3429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ＭＳ ゴシック" panose="020B0609070205080204" pitchFamily="49" charset="-128"/>
          <a:ea typeface="ＭＳ ゴシック" panose="020B0609070205080204" pitchFamily="49" charset="-128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5">
            <a:lumMod val="75000"/>
          </a:schemeClr>
        </a:buClr>
        <a:buSzPct val="115000"/>
        <a:buFont typeface="Wingdings" panose="05000000000000000000" pitchFamily="2" charset="2"/>
        <a:buChar char="l"/>
        <a:defRPr kumimoji="1" sz="3200" kern="1200" cap="none">
          <a:solidFill>
            <a:schemeClr val="tx1">
              <a:lumMod val="85000"/>
              <a:lumOff val="15000"/>
            </a:schemeClr>
          </a:solidFill>
          <a:effectLst/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5">
            <a:lumMod val="75000"/>
          </a:schemeClr>
        </a:buClr>
        <a:buSzPct val="115000"/>
        <a:buFont typeface="Wingdings" panose="05000000000000000000" pitchFamily="2" charset="2"/>
        <a:buChar char="l"/>
        <a:defRPr kumimoji="1" sz="2800" kern="1200" cap="none">
          <a:solidFill>
            <a:schemeClr val="tx1">
              <a:lumMod val="85000"/>
              <a:lumOff val="15000"/>
            </a:schemeClr>
          </a:solidFill>
          <a:effectLst/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5">
            <a:lumMod val="75000"/>
          </a:schemeClr>
        </a:buClr>
        <a:buSzPct val="115000"/>
        <a:buFont typeface="Wingdings" panose="05000000000000000000" pitchFamily="2" charset="2"/>
        <a:buChar char="l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accent5">
            <a:lumMod val="75000"/>
          </a:schemeClr>
        </a:buClr>
        <a:buSzPct val="115000"/>
        <a:buFont typeface="Wingdings" panose="05000000000000000000" pitchFamily="2" charset="2"/>
        <a:buChar char="l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accent5">
            <a:lumMod val="75000"/>
          </a:schemeClr>
        </a:buClr>
        <a:buSzPct val="115000"/>
        <a:buFont typeface="Wingdings" panose="05000000000000000000" pitchFamily="2" charset="2"/>
        <a:buChar char="l"/>
        <a:defRPr kumimoji="1" sz="1200" kern="1200" cap="none">
          <a:solidFill>
            <a:schemeClr val="tx1">
              <a:lumMod val="85000"/>
              <a:lumOff val="15000"/>
            </a:schemeClr>
          </a:solidFill>
          <a:effectLst/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kumimoji="1"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kumimoji="1"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kumimoji="1"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kumimoji="1"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>
            <a:normAutofit/>
          </a:bodyPr>
          <a:lstStyle/>
          <a:p>
            <a:r>
              <a:rPr kumimoji="1" lang="ja-JP" altLang="en-US" sz="4500" dirty="0"/>
              <a:t>ソーラーパワー事業の</a:t>
            </a:r>
            <a:br>
              <a:rPr kumimoji="1" lang="en-US" altLang="ja-JP" sz="4500" dirty="0"/>
            </a:br>
            <a:r>
              <a:rPr kumimoji="1" lang="ja-JP" altLang="en-US" sz="4500" dirty="0"/>
              <a:t>ご紹介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1800" dirty="0"/>
              <a:t>株式会社日商エコテック</a:t>
            </a:r>
          </a:p>
        </p:txBody>
      </p:sp>
    </p:spTree>
    <p:extLst>
      <p:ext uri="{BB962C8B-B14F-4D97-AF65-F5344CB8AC3E}">
        <p14:creationId xmlns:p14="http://schemas.microsoft.com/office/powerpoint/2010/main" val="505020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86F9A0-9AE0-453C-BD74-EDDBD35E1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A61ED5-86D9-4ACF-8847-6A83ACF696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  <a:endParaRPr kumimoji="1" lang="en-US" altLang="ja-JP" dirty="0"/>
          </a:p>
          <a:p>
            <a:r>
              <a:rPr lang="ja-JP" altLang="en-US" dirty="0"/>
              <a:t>太陽光発電のメリット</a:t>
            </a:r>
          </a:p>
          <a:p>
            <a:r>
              <a:rPr lang="ja-JP" altLang="en-US" dirty="0"/>
              <a:t>製品紹介</a:t>
            </a:r>
          </a:p>
          <a:p>
            <a:r>
              <a:rPr lang="ja-JP" altLang="en-US" dirty="0"/>
              <a:t>海外市場の売上比率</a:t>
            </a:r>
          </a:p>
          <a:p>
            <a:r>
              <a:rPr lang="ja-JP" altLang="en-US" dirty="0"/>
              <a:t>パワーチャージ</a:t>
            </a:r>
            <a:r>
              <a:rPr lang="en-US" altLang="ja-JP" dirty="0"/>
              <a:t>α</a:t>
            </a:r>
            <a:r>
              <a:rPr lang="ja-JP" altLang="en-US" dirty="0"/>
              <a:t>の紹介</a:t>
            </a:r>
          </a:p>
          <a:p>
            <a:r>
              <a:rPr lang="ja-JP" altLang="en-US" dirty="0"/>
              <a:t>高い技術力を製品開発へ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157C490-44FD-4C28-940F-5C32F0813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931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商号：株式会社日商エコテック</a:t>
            </a:r>
            <a:endParaRPr lang="en-US" altLang="ja-JP" dirty="0"/>
          </a:p>
          <a:p>
            <a:r>
              <a:rPr lang="ja-JP" altLang="en-US" dirty="0"/>
              <a:t>英文商号：</a:t>
            </a:r>
            <a:r>
              <a:rPr lang="en-US" altLang="ja-JP" dirty="0"/>
              <a:t>NISHO</a:t>
            </a:r>
            <a:r>
              <a:rPr lang="ja-JP" altLang="en-US" dirty="0"/>
              <a:t> </a:t>
            </a:r>
            <a:r>
              <a:rPr lang="en-US" altLang="ja-JP" dirty="0"/>
              <a:t>ECO</a:t>
            </a:r>
            <a:r>
              <a:rPr lang="ja-JP" altLang="en-US" dirty="0"/>
              <a:t> </a:t>
            </a:r>
            <a:r>
              <a:rPr lang="en-US" altLang="ja-JP" dirty="0"/>
              <a:t>TECH</a:t>
            </a:r>
            <a:r>
              <a:rPr lang="ja-JP" altLang="en-US" dirty="0"/>
              <a:t> </a:t>
            </a:r>
            <a:r>
              <a:rPr lang="en-US" altLang="ja-JP" dirty="0"/>
              <a:t>INC.</a:t>
            </a:r>
          </a:p>
          <a:p>
            <a:r>
              <a:rPr lang="ja-JP" altLang="en-US" dirty="0"/>
              <a:t>所在地：東京都港区芝大門</a:t>
            </a:r>
            <a:r>
              <a:rPr lang="en-US" altLang="ja-JP" dirty="0"/>
              <a:t>X</a:t>
            </a:r>
            <a:r>
              <a:rPr lang="ja-JP" altLang="en-US" dirty="0"/>
              <a:t>丁目</a:t>
            </a:r>
            <a:r>
              <a:rPr lang="en-US" altLang="ja-JP" dirty="0"/>
              <a:t>X</a:t>
            </a:r>
            <a:r>
              <a:rPr lang="ja-JP" altLang="en-US" dirty="0"/>
              <a:t>番</a:t>
            </a:r>
            <a:r>
              <a:rPr lang="en-US" altLang="ja-JP" dirty="0"/>
              <a:t>X</a:t>
            </a:r>
            <a:r>
              <a:rPr lang="ja-JP" altLang="en-US" dirty="0"/>
              <a:t>号</a:t>
            </a:r>
            <a:endParaRPr lang="en-US" altLang="ja-JP" dirty="0"/>
          </a:p>
          <a:p>
            <a:r>
              <a:rPr lang="ja-JP" altLang="en-US" dirty="0"/>
              <a:t>設立：</a:t>
            </a:r>
            <a:r>
              <a:rPr lang="en-US" altLang="ja-JP" dirty="0"/>
              <a:t>1970</a:t>
            </a:r>
            <a:r>
              <a:rPr lang="ja-JP" altLang="en-US" dirty="0"/>
              <a:t>年</a:t>
            </a:r>
            <a:r>
              <a:rPr lang="en-US" altLang="ja-JP" dirty="0"/>
              <a:t>4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r>
              <a:rPr lang="ja-JP" altLang="en-US" dirty="0"/>
              <a:t>資本金：</a:t>
            </a:r>
            <a:r>
              <a:rPr lang="en-US" altLang="ja-JP" dirty="0"/>
              <a:t>3</a:t>
            </a:r>
            <a:r>
              <a:rPr lang="ja-JP" altLang="en-US" dirty="0"/>
              <a:t>億</a:t>
            </a:r>
            <a:r>
              <a:rPr lang="en-US" altLang="ja-JP" dirty="0"/>
              <a:t>5000</a:t>
            </a:r>
            <a:r>
              <a:rPr lang="ja-JP" altLang="en-US" dirty="0"/>
              <a:t>万円</a:t>
            </a:r>
            <a:endParaRPr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C5F2FB3-EACC-4B54-915F-534F4974D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289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88BC8B3D-829E-414C-87B8-1BDFBDFECE0C}"/>
              </a:ext>
            </a:extLst>
          </p:cNvPr>
          <p:cNvSpPr/>
          <p:nvPr/>
        </p:nvSpPr>
        <p:spPr>
          <a:xfrm>
            <a:off x="4669022" y="2735624"/>
            <a:ext cx="3600000" cy="3600000"/>
          </a:xfrm>
          <a:prstGeom prst="ellipse">
            <a:avLst/>
          </a:prstGeom>
          <a:gradFill flip="none" rotWithShape="1">
            <a:gsLst>
              <a:gs pos="0">
                <a:srgbClr val="FF0000">
                  <a:alpha val="70000"/>
                </a:srgbClr>
              </a:gs>
              <a:gs pos="100000">
                <a:srgbClr val="FF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太陽光発電のメリット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800" dirty="0"/>
              <a:t>太陽光は再生可能エネルギーである。</a:t>
            </a:r>
            <a:endParaRPr kumimoji="1" lang="en-US" altLang="ja-JP" sz="2800" dirty="0"/>
          </a:p>
          <a:p>
            <a:pPr>
              <a:lnSpc>
                <a:spcPct val="150000"/>
              </a:lnSpc>
            </a:pPr>
            <a:r>
              <a:rPr lang="ja-JP" altLang="en-US" sz="2800" dirty="0"/>
              <a:t>石油や石炭などに代わる、枯渇しないエネルギーである。</a:t>
            </a:r>
            <a:endParaRPr lang="en-US" altLang="ja-JP" sz="2800" dirty="0"/>
          </a:p>
          <a:p>
            <a:pPr>
              <a:lnSpc>
                <a:spcPct val="150000"/>
              </a:lnSpc>
            </a:pPr>
            <a:r>
              <a:rPr kumimoji="1" lang="ja-JP" altLang="en-US" sz="2800" dirty="0"/>
              <a:t>太陽光発電は二酸化炭素排出量の削減につながる。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5B50E5E-E41B-454B-ACA7-408E0AFFE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868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製品紹介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49" y="1825625"/>
            <a:ext cx="8303315" cy="435133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altLang="ja-JP" dirty="0"/>
              <a:t>OEM</a:t>
            </a:r>
            <a:r>
              <a:rPr lang="ja-JP" altLang="en-US" dirty="0"/>
              <a:t>製品</a:t>
            </a:r>
            <a:endParaRPr lang="en-US" altLang="ja-JP" dirty="0"/>
          </a:p>
          <a:p>
            <a:pPr lvl="1"/>
            <a:r>
              <a:rPr lang="ja-JP" altLang="en-US" dirty="0"/>
              <a:t>照明、監視装置、通信機器の屋外電源を提供</a:t>
            </a:r>
          </a:p>
          <a:p>
            <a:r>
              <a:rPr lang="ja-JP" altLang="en-US" dirty="0"/>
              <a:t>自社オリジナル製品</a:t>
            </a:r>
            <a:endParaRPr lang="en-US" altLang="ja-JP" dirty="0"/>
          </a:p>
          <a:p>
            <a:pPr lvl="1"/>
            <a:r>
              <a:rPr lang="ja-JP" altLang="en-US" b="1" dirty="0">
                <a:solidFill>
                  <a:srgbClr val="FF0000"/>
                </a:solidFill>
              </a:rPr>
              <a:t>パワーチャージ</a:t>
            </a:r>
            <a:r>
              <a:rPr lang="en-US" altLang="ja-JP" b="1" dirty="0">
                <a:solidFill>
                  <a:srgbClr val="FF0000"/>
                </a:solidFill>
              </a:rPr>
              <a:t>α</a:t>
            </a:r>
            <a:r>
              <a:rPr lang="ja-JP" altLang="en-US" b="1" dirty="0">
                <a:solidFill>
                  <a:srgbClr val="FF0000"/>
                </a:solidFill>
              </a:rPr>
              <a:t>シリーズ</a:t>
            </a:r>
            <a:r>
              <a:rPr lang="ja-JP" altLang="en-US" dirty="0"/>
              <a:t>の開発・販売</a:t>
            </a:r>
          </a:p>
        </p:txBody>
      </p:sp>
      <p:grpSp>
        <p:nvGrpSpPr>
          <p:cNvPr id="4" name="グループ化 3"/>
          <p:cNvGrpSpPr/>
          <p:nvPr/>
        </p:nvGrpSpPr>
        <p:grpSpPr>
          <a:xfrm rot="540000">
            <a:off x="7552099" y="4533590"/>
            <a:ext cx="963251" cy="1778309"/>
            <a:chOff x="543874" y="3864585"/>
            <a:chExt cx="963251" cy="1778309"/>
          </a:xfrm>
        </p:grpSpPr>
        <p:sp>
          <p:nvSpPr>
            <p:cNvPr id="5" name="角丸四角形 4"/>
            <p:cNvSpPr/>
            <p:nvPr/>
          </p:nvSpPr>
          <p:spPr>
            <a:xfrm>
              <a:off x="543874" y="3864585"/>
              <a:ext cx="963251" cy="1778309"/>
            </a:xfrm>
            <a:prstGeom prst="roundRect">
              <a:avLst/>
            </a:prstGeom>
            <a:solidFill>
              <a:srgbClr val="99CC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角丸四角形 5"/>
            <p:cNvSpPr/>
            <p:nvPr/>
          </p:nvSpPr>
          <p:spPr>
            <a:xfrm>
              <a:off x="604510" y="3976528"/>
              <a:ext cx="841979" cy="1554422"/>
            </a:xfrm>
            <a:prstGeom prst="round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  <a:shade val="30000"/>
                    <a:satMod val="115000"/>
                  </a:schemeClr>
                </a:gs>
                <a:gs pos="50000">
                  <a:schemeClr val="tx1">
                    <a:lumMod val="65000"/>
                    <a:lumOff val="35000"/>
                    <a:shade val="67500"/>
                    <a:satMod val="115000"/>
                  </a:schemeClr>
                </a:gs>
                <a:gs pos="100000">
                  <a:schemeClr val="tx1">
                    <a:lumMod val="65000"/>
                    <a:lumOff val="3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D5F8200-D79F-4A9B-8FFD-1505D9ED4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812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1694"/>
            <a:ext cx="9144000" cy="51435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海外市場の売上比率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>
            <a:extLst>
              <a:ext uri="{FF2B5EF4-FFF2-40B4-BE49-F238E27FC236}">
                <a16:creationId xmlns:a16="http://schemas.microsoft.com/office/drawing/2014/main" id="{2DA510FD-F224-4412-9AE2-927D070468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01155"/>
              </p:ext>
            </p:extLst>
          </p:nvPr>
        </p:nvGraphicFramePr>
        <p:xfrm>
          <a:off x="749300" y="1976438"/>
          <a:ext cx="7839075" cy="4359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2D55FF4C-9172-4DC8-8500-ECFA7D039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59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パワーチャージ</a:t>
            </a:r>
            <a:r>
              <a:rPr lang="en-US" altLang="ja-JP" dirty="0"/>
              <a:t>α</a:t>
            </a:r>
            <a:r>
              <a:rPr lang="ja-JP" altLang="en-US" dirty="0"/>
              <a:t>の紹介</a:t>
            </a:r>
            <a:endParaRPr kumimoji="1" lang="ja-JP" altLang="en-US" dirty="0"/>
          </a:p>
        </p:txBody>
      </p:sp>
      <p:pic>
        <p:nvPicPr>
          <p:cNvPr id="4" name="コンテンツ プレースホルダー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00" y="2584800"/>
            <a:ext cx="2027595" cy="3060000"/>
          </a:xfrm>
        </p:spPr>
      </p:pic>
      <p:sp>
        <p:nvSpPr>
          <p:cNvPr id="5" name="テキスト ボックス 4"/>
          <p:cNvSpPr txBox="1"/>
          <p:nvPr/>
        </p:nvSpPr>
        <p:spPr>
          <a:xfrm>
            <a:off x="3339261" y="2242527"/>
            <a:ext cx="1952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いつでも、どこでも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940152" y="1772816"/>
            <a:ext cx="2775252" cy="46805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矢印: 右 2">
            <a:extLst>
              <a:ext uri="{FF2B5EF4-FFF2-40B4-BE49-F238E27FC236}">
                <a16:creationId xmlns:a16="http://schemas.microsoft.com/office/drawing/2014/main" id="{A786165D-7C09-4842-9BB4-30EFAB501971}"/>
              </a:ext>
            </a:extLst>
          </p:cNvPr>
          <p:cNvSpPr/>
          <p:nvPr/>
        </p:nvSpPr>
        <p:spPr>
          <a:xfrm>
            <a:off x="3203848" y="3429000"/>
            <a:ext cx="2736303" cy="1752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4A08FA9-E1CE-4DFE-9D20-102998CACF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396" y="2047166"/>
            <a:ext cx="592128" cy="11520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B703F67A-A413-4120-A82D-63C028FB30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247" y="5046992"/>
            <a:ext cx="1336427" cy="1152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DF6A7FD2-9022-4CB4-90C1-C7F133BB0C8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051" y="3548060"/>
            <a:ext cx="1478819" cy="1152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62F93A3-61F3-4B3D-9863-87A9A68440F8}"/>
              </a:ext>
            </a:extLst>
          </p:cNvPr>
          <p:cNvSpPr txBox="1"/>
          <p:nvPr/>
        </p:nvSpPr>
        <p:spPr>
          <a:xfrm>
            <a:off x="3338107" y="5552661"/>
            <a:ext cx="22044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太陽光で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バッテリーをチャージ</a:t>
            </a:r>
          </a:p>
        </p:txBody>
      </p:sp>
      <p:sp>
        <p:nvSpPr>
          <p:cNvPr id="14" name="スライド番号プレースホルダー 13">
            <a:extLst>
              <a:ext uri="{FF2B5EF4-FFF2-40B4-BE49-F238E27FC236}">
                <a16:creationId xmlns:a16="http://schemas.microsoft.com/office/drawing/2014/main" id="{31A2893C-FCFC-41F2-827F-915E62363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53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DBED2E-564C-45E7-8E30-C2BBF3C04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高い技術力を製品開発へ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5230D269-F96F-4286-8C46-7C3BCE480722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25286552"/>
              </p:ext>
            </p:extLst>
          </p:nvPr>
        </p:nvGraphicFramePr>
        <p:xfrm>
          <a:off x="755650" y="1679575"/>
          <a:ext cx="3757613" cy="4338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8032427-DC59-4B88-A5BF-69FA215D4B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kumimoji="1" lang="ja-JP" altLang="en-US" dirty="0"/>
              <a:t>日商エコテック研究所による基礎研究の推進</a:t>
            </a:r>
            <a:endParaRPr kumimoji="1" lang="en-US" altLang="ja-JP" dirty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/>
              <a:t>最新技術を生かした仕様決定</a:t>
            </a:r>
            <a:endParaRPr lang="en-US" altLang="ja-JP" dirty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dirty="0"/>
              <a:t>市場ニーズを反映した製品開発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879F5B-13D1-448F-8998-6F8ED1A05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30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サンプルテンプレート_A">
  <a:themeElements>
    <a:clrScheme name="紫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4" id="{EA6E9B8A-A20F-4AF0-93D7-BB3ADFB213D9}" vid="{AC154779-5015-4032-866D-30DAE3A7672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テンプレート002</Template>
  <TotalTime>0</TotalTime>
  <Words>222</Words>
  <Application>Microsoft Office PowerPoint</Application>
  <PresentationFormat>画面に合わせる (4:3)</PresentationFormat>
  <Paragraphs>49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HGP平成角ｺﾞｼｯｸ体W5</vt:lpstr>
      <vt:lpstr>ＭＳ Ｐゴシック</vt:lpstr>
      <vt:lpstr>ＭＳ ゴシック</vt:lpstr>
      <vt:lpstr>游ゴシック</vt:lpstr>
      <vt:lpstr>Arial</vt:lpstr>
      <vt:lpstr>Calibri</vt:lpstr>
      <vt:lpstr>Wingdings</vt:lpstr>
      <vt:lpstr>サンプルテンプレート_A</vt:lpstr>
      <vt:lpstr>ソーラーパワー事業の ご紹介</vt:lpstr>
      <vt:lpstr>Contents</vt:lpstr>
      <vt:lpstr>会社概要</vt:lpstr>
      <vt:lpstr>太陽光発電のメリット</vt:lpstr>
      <vt:lpstr>製品紹介</vt:lpstr>
      <vt:lpstr>海外市場の売上比率</vt:lpstr>
      <vt:lpstr>パワーチャージαの紹介</vt:lpstr>
      <vt:lpstr>高い技術力を製品開発へ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2021-07-29T23:19:41Z</dcterms:created>
  <dcterms:modified xsi:type="dcterms:W3CDTF">2021-10-11T08:33:07Z</dcterms:modified>
</cp:coreProperties>
</file>