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 id="259" r:id="rId4"/>
    <p:sldId id="260" r:id="rId5"/>
    <p:sldId id="261"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72" d="100"/>
          <a:sy n="72" d="100"/>
        </p:scale>
        <p:origin x="3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pieChart>
        <c:varyColors val="1"/>
        <c:ser>
          <c:idx val="0"/>
          <c:order val="0"/>
          <c:tx>
            <c:strRef>
              <c:f>Sheet1!$B$1</c:f>
              <c:strCache>
                <c:ptCount val="1"/>
                <c:pt idx="0">
                  <c:v>件数</c:v>
                </c:pt>
              </c:strCache>
            </c:strRef>
          </c:tx>
          <c:dPt>
            <c:idx val="0"/>
            <c:bubble3D val="0"/>
            <c:spPr>
              <a:solidFill>
                <a:schemeClr val="accent2">
                  <a:shade val="50000"/>
                </a:schemeClr>
              </a:solidFill>
              <a:ln w="19050">
                <a:solidFill>
                  <a:schemeClr val="lt1"/>
                </a:solidFill>
              </a:ln>
              <a:effectLst/>
            </c:spPr>
            <c:extLst>
              <c:ext xmlns:c16="http://schemas.microsoft.com/office/drawing/2014/chart" uri="{C3380CC4-5D6E-409C-BE32-E72D297353CC}">
                <c16:uniqueId val="{00000001-341A-468D-9B51-F40239E9F9F1}"/>
              </c:ext>
            </c:extLst>
          </c:dPt>
          <c:dPt>
            <c:idx val="1"/>
            <c:bubble3D val="0"/>
            <c:spPr>
              <a:solidFill>
                <a:schemeClr val="accent2">
                  <a:shade val="70000"/>
                </a:schemeClr>
              </a:solidFill>
              <a:ln w="19050">
                <a:solidFill>
                  <a:schemeClr val="lt1"/>
                </a:solidFill>
              </a:ln>
              <a:effectLst/>
            </c:spPr>
            <c:extLst>
              <c:ext xmlns:c16="http://schemas.microsoft.com/office/drawing/2014/chart" uri="{C3380CC4-5D6E-409C-BE32-E72D297353CC}">
                <c16:uniqueId val="{00000004-FFA0-4237-B34C-26E06EBBF804}"/>
              </c:ext>
            </c:extLst>
          </c:dPt>
          <c:dPt>
            <c:idx val="2"/>
            <c:bubble3D val="0"/>
            <c:spPr>
              <a:solidFill>
                <a:schemeClr val="accent2">
                  <a:shade val="90000"/>
                </a:schemeClr>
              </a:solidFill>
              <a:ln w="19050">
                <a:solidFill>
                  <a:schemeClr val="lt1"/>
                </a:solidFill>
              </a:ln>
              <a:effectLst/>
            </c:spPr>
            <c:extLst>
              <c:ext xmlns:c16="http://schemas.microsoft.com/office/drawing/2014/chart" uri="{C3380CC4-5D6E-409C-BE32-E72D297353CC}">
                <c16:uniqueId val="{00000002-FFA0-4237-B34C-26E06EBBF804}"/>
              </c:ext>
            </c:extLst>
          </c:dPt>
          <c:dPt>
            <c:idx val="3"/>
            <c:bubble3D val="0"/>
            <c:spPr>
              <a:solidFill>
                <a:schemeClr val="accent2">
                  <a:tint val="90000"/>
                </a:schemeClr>
              </a:solidFill>
              <a:ln w="19050">
                <a:solidFill>
                  <a:schemeClr val="lt1"/>
                </a:solidFill>
              </a:ln>
              <a:effectLst/>
            </c:spPr>
            <c:extLst>
              <c:ext xmlns:c16="http://schemas.microsoft.com/office/drawing/2014/chart" uri="{C3380CC4-5D6E-409C-BE32-E72D297353CC}">
                <c16:uniqueId val="{00000003-FFA0-4237-B34C-26E06EBBF804}"/>
              </c:ext>
            </c:extLst>
          </c:dPt>
          <c:dPt>
            <c:idx val="4"/>
            <c:bubble3D val="0"/>
            <c:spPr>
              <a:solidFill>
                <a:schemeClr val="accent2">
                  <a:tint val="70000"/>
                </a:schemeClr>
              </a:solidFill>
              <a:ln w="19050">
                <a:solidFill>
                  <a:schemeClr val="lt1"/>
                </a:solidFill>
              </a:ln>
              <a:effectLst/>
            </c:spPr>
            <c:extLst>
              <c:ext xmlns:c16="http://schemas.microsoft.com/office/drawing/2014/chart" uri="{C3380CC4-5D6E-409C-BE32-E72D297353CC}">
                <c16:uniqueId val="{00000001-FFA0-4237-B34C-26E06EBBF804}"/>
              </c:ext>
            </c:extLst>
          </c:dPt>
          <c:dPt>
            <c:idx val="5"/>
            <c:bubble3D val="0"/>
            <c:spPr>
              <a:solidFill>
                <a:schemeClr val="accent2">
                  <a:tint val="50000"/>
                </a:schemeClr>
              </a:solidFill>
              <a:ln w="19050">
                <a:solidFill>
                  <a:schemeClr val="lt1"/>
                </a:solidFill>
              </a:ln>
              <a:effectLst/>
            </c:spPr>
            <c:extLst>
              <c:ext xmlns:c16="http://schemas.microsoft.com/office/drawing/2014/chart" uri="{C3380CC4-5D6E-409C-BE32-E72D297353CC}">
                <c16:uniqueId val="{0000000B-341A-468D-9B51-F40239E9F9F1}"/>
              </c:ext>
            </c:extLst>
          </c:dPt>
          <c:dLbls>
            <c:dLbl>
              <c:idx val="1"/>
              <c:layout>
                <c:manualLayout>
                  <c:x val="-0.13712240652102825"/>
                  <c:y val="-0.1665555214345591"/>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baseline="0">
                      <a:solidFill>
                        <a:schemeClr val="tx1"/>
                      </a:solidFill>
                      <a:latin typeface="+mn-lt"/>
                      <a:ea typeface="+mn-ea"/>
                      <a:cs typeface="+mn-cs"/>
                    </a:defRPr>
                  </a:pPr>
                  <a:endParaRPr lang="ja-JP"/>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7521196388798047"/>
                      <c:h val="0.23226136571786921"/>
                    </c:manualLayout>
                  </c15:layout>
                </c:ext>
                <c:ext xmlns:c16="http://schemas.microsoft.com/office/drawing/2014/chart" uri="{C3380CC4-5D6E-409C-BE32-E72D297353CC}">
                  <c16:uniqueId val="{00000004-FFA0-4237-B34C-26E06EBBF804}"/>
                </c:ext>
              </c:extLst>
            </c:dLbl>
            <c:dLbl>
              <c:idx val="2"/>
              <c:layout>
                <c:manualLayout>
                  <c:x val="-0.18050821186863408"/>
                  <c:y val="-2.3432181495563808E-4"/>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2-FFA0-4237-B34C-26E06EBBF804}"/>
                </c:ext>
              </c:extLst>
            </c:dLbl>
            <c:dLbl>
              <c:idx val="3"/>
              <c:layout>
                <c:manualLayout>
                  <c:x val="-3.9870109210858748E-2"/>
                  <c:y val="-6.7340306498338415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FFA0-4237-B34C-26E06EBBF804}"/>
                </c:ext>
              </c:extLst>
            </c:dLbl>
            <c:dLbl>
              <c:idx val="4"/>
              <c:layout>
                <c:manualLayout>
                  <c:x val="-5.39387721462284E-2"/>
                  <c:y val="-0.17879198418655876"/>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FFA0-4237-B34C-26E06EBBF804}"/>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mn-lt"/>
                    <a:ea typeface="+mn-ea"/>
                    <a:cs typeface="+mn-cs"/>
                  </a:defRPr>
                </a:pPr>
                <a:endParaRPr lang="ja-JP"/>
              </a:p>
            </c:txPr>
            <c:dLblPos val="bestFit"/>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持ち出しによる紛失</c:v>
                </c:pt>
                <c:pt idx="1">
                  <c:v>メールの宛先誤り</c:v>
                </c:pt>
                <c:pt idx="2">
                  <c:v>不正アクセス</c:v>
                </c:pt>
                <c:pt idx="3">
                  <c:v>伝達ミス</c:v>
                </c:pt>
                <c:pt idx="4">
                  <c:v>ウイルス感染</c:v>
                </c:pt>
                <c:pt idx="5">
                  <c:v>その他漏洩</c:v>
                </c:pt>
              </c:strCache>
            </c:strRef>
          </c:cat>
          <c:val>
            <c:numRef>
              <c:f>Sheet1!$B$2:$B$7</c:f>
              <c:numCache>
                <c:formatCode>General</c:formatCode>
                <c:ptCount val="6"/>
                <c:pt idx="0">
                  <c:v>326</c:v>
                </c:pt>
                <c:pt idx="1">
                  <c:v>229</c:v>
                </c:pt>
                <c:pt idx="2">
                  <c:v>112</c:v>
                </c:pt>
                <c:pt idx="3">
                  <c:v>34</c:v>
                </c:pt>
                <c:pt idx="4">
                  <c:v>17</c:v>
                </c:pt>
                <c:pt idx="5">
                  <c:v>344</c:v>
                </c:pt>
              </c:numCache>
            </c:numRef>
          </c:val>
          <c:extLst>
            <c:ext xmlns:c16="http://schemas.microsoft.com/office/drawing/2014/chart" uri="{C3380CC4-5D6E-409C-BE32-E72D297353CC}">
              <c16:uniqueId val="{00000000-FFA0-4237-B34C-26E06EBBF804}"/>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296076-4E06-4025-B88F-CEAE374F2D2B}" type="doc">
      <dgm:prSet loTypeId="urn:microsoft.com/office/officeart/2005/8/layout/pyramid1" loCatId="pyramid" qsTypeId="urn:microsoft.com/office/officeart/2005/8/quickstyle/simple3" qsCatId="simple" csTypeId="urn:microsoft.com/office/officeart/2005/8/colors/accent2_2" csCatId="accent2" phldr="1"/>
      <dgm:spPr/>
    </dgm:pt>
    <dgm:pt modelId="{37155992-8A29-435B-91FA-A64E641B50F3}">
      <dgm:prSet phldrT="[テキスト]" custT="1"/>
      <dgm:spPr/>
      <dgm:t>
        <a:bodyPr anchor="b" anchorCtr="0"/>
        <a:lstStyle/>
        <a:p>
          <a:r>
            <a:rPr kumimoji="1" lang="ja-JP" altLang="en-US" sz="2000" dirty="0"/>
            <a:t>方針</a:t>
          </a:r>
        </a:p>
      </dgm:t>
    </dgm:pt>
    <dgm:pt modelId="{62F469FF-830E-4587-891C-B5BBAFC5D0C8}" type="parTrans" cxnId="{598644CD-39A1-444D-BB22-AE2A4BB25A95}">
      <dgm:prSet/>
      <dgm:spPr/>
      <dgm:t>
        <a:bodyPr/>
        <a:lstStyle/>
        <a:p>
          <a:endParaRPr kumimoji="1" lang="ja-JP" altLang="en-US"/>
        </a:p>
      </dgm:t>
    </dgm:pt>
    <dgm:pt modelId="{E7435D4A-08DA-4819-B3C0-34FBA1AB9F63}" type="sibTrans" cxnId="{598644CD-39A1-444D-BB22-AE2A4BB25A95}">
      <dgm:prSet/>
      <dgm:spPr/>
      <dgm:t>
        <a:bodyPr/>
        <a:lstStyle/>
        <a:p>
          <a:endParaRPr kumimoji="1" lang="ja-JP" altLang="en-US"/>
        </a:p>
      </dgm:t>
    </dgm:pt>
    <dgm:pt modelId="{60483314-963D-4864-BC6E-2514F43D6D5F}">
      <dgm:prSet phldrT="[テキスト]" custT="1"/>
      <dgm:spPr/>
      <dgm:t>
        <a:bodyPr/>
        <a:lstStyle/>
        <a:p>
          <a:r>
            <a:rPr kumimoji="1" lang="ja-JP" altLang="en-US" sz="2000" dirty="0"/>
            <a:t>規程</a:t>
          </a:r>
        </a:p>
      </dgm:t>
    </dgm:pt>
    <dgm:pt modelId="{1AE5FAD4-B940-4190-8829-BD230A865C8B}" type="parTrans" cxnId="{8DB56D5A-4494-4A26-B969-6A85E5643DFD}">
      <dgm:prSet/>
      <dgm:spPr/>
      <dgm:t>
        <a:bodyPr/>
        <a:lstStyle/>
        <a:p>
          <a:endParaRPr kumimoji="1" lang="ja-JP" altLang="en-US"/>
        </a:p>
      </dgm:t>
    </dgm:pt>
    <dgm:pt modelId="{0FB8E689-4BE0-4741-921E-0BF20EB45F03}" type="sibTrans" cxnId="{8DB56D5A-4494-4A26-B969-6A85E5643DFD}">
      <dgm:prSet/>
      <dgm:spPr/>
      <dgm:t>
        <a:bodyPr/>
        <a:lstStyle/>
        <a:p>
          <a:endParaRPr kumimoji="1" lang="ja-JP" altLang="en-US"/>
        </a:p>
      </dgm:t>
    </dgm:pt>
    <dgm:pt modelId="{54716324-2A1A-4074-A075-A3A98874541C}">
      <dgm:prSet phldrT="[テキスト]" custT="1"/>
      <dgm:spPr/>
      <dgm:t>
        <a:bodyPr/>
        <a:lstStyle/>
        <a:p>
          <a:r>
            <a:rPr kumimoji="1" lang="ja-JP" altLang="en-US" sz="2000" dirty="0"/>
            <a:t>各部署の手順書</a:t>
          </a:r>
        </a:p>
      </dgm:t>
    </dgm:pt>
    <dgm:pt modelId="{26AF2C01-A80C-415C-8920-FC103C66D8AD}" type="parTrans" cxnId="{02AD0568-E87A-4AE5-884B-2A0B710B792E}">
      <dgm:prSet/>
      <dgm:spPr/>
      <dgm:t>
        <a:bodyPr/>
        <a:lstStyle/>
        <a:p>
          <a:endParaRPr kumimoji="1" lang="ja-JP" altLang="en-US"/>
        </a:p>
      </dgm:t>
    </dgm:pt>
    <dgm:pt modelId="{65E3315C-29D8-4129-A485-130F1DFC4865}" type="sibTrans" cxnId="{02AD0568-E87A-4AE5-884B-2A0B710B792E}">
      <dgm:prSet/>
      <dgm:spPr/>
      <dgm:t>
        <a:bodyPr/>
        <a:lstStyle/>
        <a:p>
          <a:endParaRPr kumimoji="1" lang="ja-JP" altLang="en-US"/>
        </a:p>
      </dgm:t>
    </dgm:pt>
    <dgm:pt modelId="{970E08C8-3E08-48B5-A0C3-B8081714124E}">
      <dgm:prSet phldrT="[テキスト]" custT="1"/>
      <dgm:spPr/>
      <dgm:t>
        <a:bodyPr/>
        <a:lstStyle/>
        <a:p>
          <a:r>
            <a:rPr kumimoji="1" lang="ja-JP" altLang="en-US" sz="2000" dirty="0"/>
            <a:t>情報セキュリティー教育</a:t>
          </a:r>
        </a:p>
      </dgm:t>
    </dgm:pt>
    <dgm:pt modelId="{09F6D43C-81EE-474F-8F80-9FABD30A9487}" type="parTrans" cxnId="{C4C7C1A3-1B54-47FB-8C5F-8B4036415C90}">
      <dgm:prSet/>
      <dgm:spPr/>
      <dgm:t>
        <a:bodyPr/>
        <a:lstStyle/>
        <a:p>
          <a:endParaRPr kumimoji="1" lang="ja-JP" altLang="en-US"/>
        </a:p>
      </dgm:t>
    </dgm:pt>
    <dgm:pt modelId="{66DA71A2-E9BA-4EB7-932F-F111D47F324A}" type="sibTrans" cxnId="{C4C7C1A3-1B54-47FB-8C5F-8B4036415C90}">
      <dgm:prSet/>
      <dgm:spPr/>
      <dgm:t>
        <a:bodyPr/>
        <a:lstStyle/>
        <a:p>
          <a:endParaRPr kumimoji="1" lang="ja-JP" altLang="en-US"/>
        </a:p>
      </dgm:t>
    </dgm:pt>
    <dgm:pt modelId="{0FC32774-2639-4EF6-8194-77BE67B67FBD}" type="pres">
      <dgm:prSet presAssocID="{08296076-4E06-4025-B88F-CEAE374F2D2B}" presName="Name0" presStyleCnt="0">
        <dgm:presLayoutVars>
          <dgm:dir/>
          <dgm:animLvl val="lvl"/>
          <dgm:resizeHandles val="exact"/>
        </dgm:presLayoutVars>
      </dgm:prSet>
      <dgm:spPr/>
    </dgm:pt>
    <dgm:pt modelId="{9C258928-0652-4F2B-86A8-50F984ABEE67}" type="pres">
      <dgm:prSet presAssocID="{37155992-8A29-435B-91FA-A64E641B50F3}" presName="Name8" presStyleCnt="0"/>
      <dgm:spPr/>
    </dgm:pt>
    <dgm:pt modelId="{94936C88-BED3-4BFC-8C6F-B272425CA80A}" type="pres">
      <dgm:prSet presAssocID="{37155992-8A29-435B-91FA-A64E641B50F3}" presName="level" presStyleLbl="node1" presStyleIdx="0" presStyleCnt="4">
        <dgm:presLayoutVars>
          <dgm:chMax val="1"/>
          <dgm:bulletEnabled val="1"/>
        </dgm:presLayoutVars>
      </dgm:prSet>
      <dgm:spPr/>
    </dgm:pt>
    <dgm:pt modelId="{9C6AE3B8-CA04-400D-B4E2-27F6EACA9FB8}" type="pres">
      <dgm:prSet presAssocID="{37155992-8A29-435B-91FA-A64E641B50F3}" presName="levelTx" presStyleLbl="revTx" presStyleIdx="0" presStyleCnt="0">
        <dgm:presLayoutVars>
          <dgm:chMax val="1"/>
          <dgm:bulletEnabled val="1"/>
        </dgm:presLayoutVars>
      </dgm:prSet>
      <dgm:spPr/>
    </dgm:pt>
    <dgm:pt modelId="{A4C59343-C6B0-4894-A06D-2E6F5BA8524C}" type="pres">
      <dgm:prSet presAssocID="{60483314-963D-4864-BC6E-2514F43D6D5F}" presName="Name8" presStyleCnt="0"/>
      <dgm:spPr/>
    </dgm:pt>
    <dgm:pt modelId="{5CECC62F-6B65-430F-BBF1-B36290412AFD}" type="pres">
      <dgm:prSet presAssocID="{60483314-963D-4864-BC6E-2514F43D6D5F}" presName="level" presStyleLbl="node1" presStyleIdx="1" presStyleCnt="4">
        <dgm:presLayoutVars>
          <dgm:chMax val="1"/>
          <dgm:bulletEnabled val="1"/>
        </dgm:presLayoutVars>
      </dgm:prSet>
      <dgm:spPr/>
    </dgm:pt>
    <dgm:pt modelId="{6423FA8C-AC67-4E32-BE9A-467AD7196892}" type="pres">
      <dgm:prSet presAssocID="{60483314-963D-4864-BC6E-2514F43D6D5F}" presName="levelTx" presStyleLbl="revTx" presStyleIdx="0" presStyleCnt="0">
        <dgm:presLayoutVars>
          <dgm:chMax val="1"/>
          <dgm:bulletEnabled val="1"/>
        </dgm:presLayoutVars>
      </dgm:prSet>
      <dgm:spPr/>
    </dgm:pt>
    <dgm:pt modelId="{0757E58D-3DED-4FC5-817D-BC65CD8417F2}" type="pres">
      <dgm:prSet presAssocID="{54716324-2A1A-4074-A075-A3A98874541C}" presName="Name8" presStyleCnt="0"/>
      <dgm:spPr/>
    </dgm:pt>
    <dgm:pt modelId="{BC33CC55-A768-46E4-BC80-208F417A418E}" type="pres">
      <dgm:prSet presAssocID="{54716324-2A1A-4074-A075-A3A98874541C}" presName="level" presStyleLbl="node1" presStyleIdx="2" presStyleCnt="4">
        <dgm:presLayoutVars>
          <dgm:chMax val="1"/>
          <dgm:bulletEnabled val="1"/>
        </dgm:presLayoutVars>
      </dgm:prSet>
      <dgm:spPr/>
    </dgm:pt>
    <dgm:pt modelId="{01DF8717-9774-44C5-AEFD-2D0607418F43}" type="pres">
      <dgm:prSet presAssocID="{54716324-2A1A-4074-A075-A3A98874541C}" presName="levelTx" presStyleLbl="revTx" presStyleIdx="0" presStyleCnt="0">
        <dgm:presLayoutVars>
          <dgm:chMax val="1"/>
          <dgm:bulletEnabled val="1"/>
        </dgm:presLayoutVars>
      </dgm:prSet>
      <dgm:spPr/>
    </dgm:pt>
    <dgm:pt modelId="{D3C9A36D-5F6C-4323-AD8B-9EFCA07B714A}" type="pres">
      <dgm:prSet presAssocID="{970E08C8-3E08-48B5-A0C3-B8081714124E}" presName="Name8" presStyleCnt="0"/>
      <dgm:spPr/>
    </dgm:pt>
    <dgm:pt modelId="{DB287F7E-2AB9-4E33-BA95-E35487B0D9EC}" type="pres">
      <dgm:prSet presAssocID="{970E08C8-3E08-48B5-A0C3-B8081714124E}" presName="level" presStyleLbl="node1" presStyleIdx="3" presStyleCnt="4">
        <dgm:presLayoutVars>
          <dgm:chMax val="1"/>
          <dgm:bulletEnabled val="1"/>
        </dgm:presLayoutVars>
      </dgm:prSet>
      <dgm:spPr/>
    </dgm:pt>
    <dgm:pt modelId="{4CDF9C69-CE94-42A9-BCEE-F85056F3F0DE}" type="pres">
      <dgm:prSet presAssocID="{970E08C8-3E08-48B5-A0C3-B8081714124E}" presName="levelTx" presStyleLbl="revTx" presStyleIdx="0" presStyleCnt="0">
        <dgm:presLayoutVars>
          <dgm:chMax val="1"/>
          <dgm:bulletEnabled val="1"/>
        </dgm:presLayoutVars>
      </dgm:prSet>
      <dgm:spPr/>
    </dgm:pt>
  </dgm:ptLst>
  <dgm:cxnLst>
    <dgm:cxn modelId="{31461900-C62A-4934-8919-EEBA189986B6}" type="presOf" srcId="{970E08C8-3E08-48B5-A0C3-B8081714124E}" destId="{4CDF9C69-CE94-42A9-BCEE-F85056F3F0DE}" srcOrd="1" destOrd="0" presId="urn:microsoft.com/office/officeart/2005/8/layout/pyramid1"/>
    <dgm:cxn modelId="{7A7C9E1C-0A24-48DE-9584-7875D7E7C6DF}" type="presOf" srcId="{37155992-8A29-435B-91FA-A64E641B50F3}" destId="{9C6AE3B8-CA04-400D-B4E2-27F6EACA9FB8}" srcOrd="1" destOrd="0" presId="urn:microsoft.com/office/officeart/2005/8/layout/pyramid1"/>
    <dgm:cxn modelId="{654B0D28-C8D1-4239-B408-497C4FDE85C0}" type="presOf" srcId="{08296076-4E06-4025-B88F-CEAE374F2D2B}" destId="{0FC32774-2639-4EF6-8194-77BE67B67FBD}" srcOrd="0" destOrd="0" presId="urn:microsoft.com/office/officeart/2005/8/layout/pyramid1"/>
    <dgm:cxn modelId="{BD4EE160-1415-42A1-BC9C-ABD1ABD0DFE5}" type="presOf" srcId="{60483314-963D-4864-BC6E-2514F43D6D5F}" destId="{5CECC62F-6B65-430F-BBF1-B36290412AFD}" srcOrd="0" destOrd="0" presId="urn:microsoft.com/office/officeart/2005/8/layout/pyramid1"/>
    <dgm:cxn modelId="{6D967B63-D5EB-4CFF-9904-265A8ED3729B}" type="presOf" srcId="{54716324-2A1A-4074-A075-A3A98874541C}" destId="{BC33CC55-A768-46E4-BC80-208F417A418E}" srcOrd="0" destOrd="0" presId="urn:microsoft.com/office/officeart/2005/8/layout/pyramid1"/>
    <dgm:cxn modelId="{02AD0568-E87A-4AE5-884B-2A0B710B792E}" srcId="{08296076-4E06-4025-B88F-CEAE374F2D2B}" destId="{54716324-2A1A-4074-A075-A3A98874541C}" srcOrd="2" destOrd="0" parTransId="{26AF2C01-A80C-415C-8920-FC103C66D8AD}" sibTransId="{65E3315C-29D8-4129-A485-130F1DFC4865}"/>
    <dgm:cxn modelId="{8DB56D5A-4494-4A26-B969-6A85E5643DFD}" srcId="{08296076-4E06-4025-B88F-CEAE374F2D2B}" destId="{60483314-963D-4864-BC6E-2514F43D6D5F}" srcOrd="1" destOrd="0" parTransId="{1AE5FAD4-B940-4190-8829-BD230A865C8B}" sibTransId="{0FB8E689-4BE0-4741-921E-0BF20EB45F03}"/>
    <dgm:cxn modelId="{2B0BE55A-F96D-42EF-B269-085FE97D1E31}" type="presOf" srcId="{54716324-2A1A-4074-A075-A3A98874541C}" destId="{01DF8717-9774-44C5-AEFD-2D0607418F43}" srcOrd="1" destOrd="0" presId="urn:microsoft.com/office/officeart/2005/8/layout/pyramid1"/>
    <dgm:cxn modelId="{EEF4E08C-E46E-43C7-8988-572447910CF3}" type="presOf" srcId="{37155992-8A29-435B-91FA-A64E641B50F3}" destId="{94936C88-BED3-4BFC-8C6F-B272425CA80A}" srcOrd="0" destOrd="0" presId="urn:microsoft.com/office/officeart/2005/8/layout/pyramid1"/>
    <dgm:cxn modelId="{E3BB10A0-1E3C-47D2-8C9D-BD3D70D994AB}" type="presOf" srcId="{970E08C8-3E08-48B5-A0C3-B8081714124E}" destId="{DB287F7E-2AB9-4E33-BA95-E35487B0D9EC}" srcOrd="0" destOrd="0" presId="urn:microsoft.com/office/officeart/2005/8/layout/pyramid1"/>
    <dgm:cxn modelId="{C4C7C1A3-1B54-47FB-8C5F-8B4036415C90}" srcId="{08296076-4E06-4025-B88F-CEAE374F2D2B}" destId="{970E08C8-3E08-48B5-A0C3-B8081714124E}" srcOrd="3" destOrd="0" parTransId="{09F6D43C-81EE-474F-8F80-9FABD30A9487}" sibTransId="{66DA71A2-E9BA-4EB7-932F-F111D47F324A}"/>
    <dgm:cxn modelId="{327FD7B5-811C-4B4C-BD2B-8DC0E3B06FAB}" type="presOf" srcId="{60483314-963D-4864-BC6E-2514F43D6D5F}" destId="{6423FA8C-AC67-4E32-BE9A-467AD7196892}" srcOrd="1" destOrd="0" presId="urn:microsoft.com/office/officeart/2005/8/layout/pyramid1"/>
    <dgm:cxn modelId="{598644CD-39A1-444D-BB22-AE2A4BB25A95}" srcId="{08296076-4E06-4025-B88F-CEAE374F2D2B}" destId="{37155992-8A29-435B-91FA-A64E641B50F3}" srcOrd="0" destOrd="0" parTransId="{62F469FF-830E-4587-891C-B5BBAFC5D0C8}" sibTransId="{E7435D4A-08DA-4819-B3C0-34FBA1AB9F63}"/>
    <dgm:cxn modelId="{5CCC8360-3DCF-436E-B58C-0EDFF57FBADD}" type="presParOf" srcId="{0FC32774-2639-4EF6-8194-77BE67B67FBD}" destId="{9C258928-0652-4F2B-86A8-50F984ABEE67}" srcOrd="0" destOrd="0" presId="urn:microsoft.com/office/officeart/2005/8/layout/pyramid1"/>
    <dgm:cxn modelId="{8D0576D5-A95E-4471-BB7E-6816163C36BE}" type="presParOf" srcId="{9C258928-0652-4F2B-86A8-50F984ABEE67}" destId="{94936C88-BED3-4BFC-8C6F-B272425CA80A}" srcOrd="0" destOrd="0" presId="urn:microsoft.com/office/officeart/2005/8/layout/pyramid1"/>
    <dgm:cxn modelId="{07DA5668-50BD-4F53-8A3D-D8CDCE95E8B4}" type="presParOf" srcId="{9C258928-0652-4F2B-86A8-50F984ABEE67}" destId="{9C6AE3B8-CA04-400D-B4E2-27F6EACA9FB8}" srcOrd="1" destOrd="0" presId="urn:microsoft.com/office/officeart/2005/8/layout/pyramid1"/>
    <dgm:cxn modelId="{125F3671-6DD9-4E80-927D-4E647B95ED91}" type="presParOf" srcId="{0FC32774-2639-4EF6-8194-77BE67B67FBD}" destId="{A4C59343-C6B0-4894-A06D-2E6F5BA8524C}" srcOrd="1" destOrd="0" presId="urn:microsoft.com/office/officeart/2005/8/layout/pyramid1"/>
    <dgm:cxn modelId="{FB6547A3-91C5-4EEF-BE11-4C6A78659796}" type="presParOf" srcId="{A4C59343-C6B0-4894-A06D-2E6F5BA8524C}" destId="{5CECC62F-6B65-430F-BBF1-B36290412AFD}" srcOrd="0" destOrd="0" presId="urn:microsoft.com/office/officeart/2005/8/layout/pyramid1"/>
    <dgm:cxn modelId="{E5C08AC8-EC4F-4329-8EAD-2C967098FB4B}" type="presParOf" srcId="{A4C59343-C6B0-4894-A06D-2E6F5BA8524C}" destId="{6423FA8C-AC67-4E32-BE9A-467AD7196892}" srcOrd="1" destOrd="0" presId="urn:microsoft.com/office/officeart/2005/8/layout/pyramid1"/>
    <dgm:cxn modelId="{B421F40E-E0D5-4E9E-98F0-DC0D836A595B}" type="presParOf" srcId="{0FC32774-2639-4EF6-8194-77BE67B67FBD}" destId="{0757E58D-3DED-4FC5-817D-BC65CD8417F2}" srcOrd="2" destOrd="0" presId="urn:microsoft.com/office/officeart/2005/8/layout/pyramid1"/>
    <dgm:cxn modelId="{CCB947B2-5FC8-4B8F-A7C2-9849132E1CB3}" type="presParOf" srcId="{0757E58D-3DED-4FC5-817D-BC65CD8417F2}" destId="{BC33CC55-A768-46E4-BC80-208F417A418E}" srcOrd="0" destOrd="0" presId="urn:microsoft.com/office/officeart/2005/8/layout/pyramid1"/>
    <dgm:cxn modelId="{C65579B6-3B1C-44B2-B066-4C8DAD0FF898}" type="presParOf" srcId="{0757E58D-3DED-4FC5-817D-BC65CD8417F2}" destId="{01DF8717-9774-44C5-AEFD-2D0607418F43}" srcOrd="1" destOrd="0" presId="urn:microsoft.com/office/officeart/2005/8/layout/pyramid1"/>
    <dgm:cxn modelId="{7A83982D-F0A9-4ADC-AB06-86B43C09C323}" type="presParOf" srcId="{0FC32774-2639-4EF6-8194-77BE67B67FBD}" destId="{D3C9A36D-5F6C-4323-AD8B-9EFCA07B714A}" srcOrd="3" destOrd="0" presId="urn:microsoft.com/office/officeart/2005/8/layout/pyramid1"/>
    <dgm:cxn modelId="{094631DC-0D65-407B-AAE8-F37BFA479762}" type="presParOf" srcId="{D3C9A36D-5F6C-4323-AD8B-9EFCA07B714A}" destId="{DB287F7E-2AB9-4E33-BA95-E35487B0D9EC}" srcOrd="0" destOrd="0" presId="urn:microsoft.com/office/officeart/2005/8/layout/pyramid1"/>
    <dgm:cxn modelId="{F141B62A-96CE-4409-90C1-7569A13A1866}" type="presParOf" srcId="{D3C9A36D-5F6C-4323-AD8B-9EFCA07B714A}" destId="{4CDF9C69-CE94-42A9-BCEE-F85056F3F0DE}"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936C88-BED3-4BFC-8C6F-B272425CA80A}">
      <dsp:nvSpPr>
        <dsp:cNvPr id="0" name=""/>
        <dsp:cNvSpPr/>
      </dsp:nvSpPr>
      <dsp:spPr>
        <a:xfrm>
          <a:off x="1566000" y="0"/>
          <a:ext cx="1044000" cy="1087834"/>
        </a:xfrm>
        <a:prstGeom prst="trapezoid">
          <a:avLst>
            <a:gd name="adj" fmla="val 5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b" anchorCtr="0">
          <a:noAutofit/>
        </a:bodyPr>
        <a:lstStyle/>
        <a:p>
          <a:pPr marL="0" lvl="0" indent="0" algn="ctr" defTabSz="889000">
            <a:lnSpc>
              <a:spcPct val="90000"/>
            </a:lnSpc>
            <a:spcBef>
              <a:spcPct val="0"/>
            </a:spcBef>
            <a:spcAft>
              <a:spcPct val="35000"/>
            </a:spcAft>
            <a:buNone/>
          </a:pPr>
          <a:r>
            <a:rPr kumimoji="1" lang="ja-JP" altLang="en-US" sz="2000" kern="1200" dirty="0"/>
            <a:t>方針</a:t>
          </a:r>
        </a:p>
      </dsp:txBody>
      <dsp:txXfrm>
        <a:off x="1566000" y="0"/>
        <a:ext cx="1044000" cy="1087834"/>
      </dsp:txXfrm>
    </dsp:sp>
    <dsp:sp modelId="{5CECC62F-6B65-430F-BBF1-B36290412AFD}">
      <dsp:nvSpPr>
        <dsp:cNvPr id="0" name=""/>
        <dsp:cNvSpPr/>
      </dsp:nvSpPr>
      <dsp:spPr>
        <a:xfrm>
          <a:off x="1044000" y="1087834"/>
          <a:ext cx="2088000" cy="1087834"/>
        </a:xfrm>
        <a:prstGeom prst="trapezoid">
          <a:avLst>
            <a:gd name="adj" fmla="val 47985"/>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規程</a:t>
          </a:r>
        </a:p>
      </dsp:txBody>
      <dsp:txXfrm>
        <a:off x="1409399" y="1087834"/>
        <a:ext cx="1357200" cy="1087834"/>
      </dsp:txXfrm>
    </dsp:sp>
    <dsp:sp modelId="{BC33CC55-A768-46E4-BC80-208F417A418E}">
      <dsp:nvSpPr>
        <dsp:cNvPr id="0" name=""/>
        <dsp:cNvSpPr/>
      </dsp:nvSpPr>
      <dsp:spPr>
        <a:xfrm>
          <a:off x="522000" y="2175669"/>
          <a:ext cx="3132000" cy="1087834"/>
        </a:xfrm>
        <a:prstGeom prst="trapezoid">
          <a:avLst>
            <a:gd name="adj" fmla="val 47985"/>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各部署の手順書</a:t>
          </a:r>
        </a:p>
      </dsp:txBody>
      <dsp:txXfrm>
        <a:off x="1070099" y="2175669"/>
        <a:ext cx="2035800" cy="1087834"/>
      </dsp:txXfrm>
    </dsp:sp>
    <dsp:sp modelId="{DB287F7E-2AB9-4E33-BA95-E35487B0D9EC}">
      <dsp:nvSpPr>
        <dsp:cNvPr id="0" name=""/>
        <dsp:cNvSpPr/>
      </dsp:nvSpPr>
      <dsp:spPr>
        <a:xfrm>
          <a:off x="0" y="3263503"/>
          <a:ext cx="4176000" cy="1087834"/>
        </a:xfrm>
        <a:prstGeom prst="trapezoid">
          <a:avLst>
            <a:gd name="adj" fmla="val 47985"/>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情報セキュリティー教育</a:t>
          </a:r>
        </a:p>
      </dsp:txBody>
      <dsp:txXfrm>
        <a:off x="730799" y="3263503"/>
        <a:ext cx="2714400" cy="1087834"/>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09C7867-229C-4E54-A4CA-B76509FB7674}" type="datetimeFigureOut">
              <a:rPr kumimoji="1" lang="ja-JP" altLang="en-US" smtClean="0"/>
              <a:t>2021/10/11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400177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09C7867-229C-4E54-A4CA-B76509FB7674}" type="datetimeFigureOut">
              <a:rPr kumimoji="1" lang="ja-JP" altLang="en-US" smtClean="0"/>
              <a:t>2021/10/11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595417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09C7867-229C-4E54-A4CA-B76509FB7674}" type="datetimeFigureOut">
              <a:rPr kumimoji="1" lang="ja-JP" altLang="en-US" smtClean="0"/>
              <a:t>2021/10/11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2394539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09C7867-229C-4E54-A4CA-B76509FB7674}" type="datetimeFigureOut">
              <a:rPr kumimoji="1" lang="ja-JP" altLang="en-US" smtClean="0"/>
              <a:t>2021/10/11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1069284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09C7867-229C-4E54-A4CA-B76509FB7674}" type="datetimeFigureOut">
              <a:rPr kumimoji="1" lang="ja-JP" altLang="en-US" smtClean="0"/>
              <a:t>2021/10/11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113495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09C7867-229C-4E54-A4CA-B76509FB7674}" type="datetimeFigureOut">
              <a:rPr kumimoji="1" lang="ja-JP" altLang="en-US" smtClean="0"/>
              <a:t>2021/10/11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957368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09C7867-229C-4E54-A4CA-B76509FB7674}" type="datetimeFigureOut">
              <a:rPr kumimoji="1" lang="ja-JP" altLang="en-US" smtClean="0"/>
              <a:t>2021/10/11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3244215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09C7867-229C-4E54-A4CA-B76509FB7674}" type="datetimeFigureOut">
              <a:rPr kumimoji="1" lang="ja-JP" altLang="en-US" smtClean="0"/>
              <a:t>2021/10/11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1558587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9C7867-229C-4E54-A4CA-B76509FB7674}" type="datetimeFigureOut">
              <a:rPr kumimoji="1" lang="ja-JP" altLang="en-US" smtClean="0"/>
              <a:t>2021/10/11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1455655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09C7867-229C-4E54-A4CA-B76509FB7674}" type="datetimeFigureOut">
              <a:rPr kumimoji="1" lang="ja-JP" altLang="en-US" smtClean="0"/>
              <a:t>2021/10/11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2898126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09C7867-229C-4E54-A4CA-B76509FB7674}" type="datetimeFigureOut">
              <a:rPr kumimoji="1" lang="ja-JP" altLang="en-US" smtClean="0"/>
              <a:t>2021/10/11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1287031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09C7867-229C-4E54-A4CA-B76509FB7674}" type="datetimeFigureOut">
              <a:rPr lang="ja-JP" altLang="en-US" smtClean="0"/>
              <a:pPr/>
              <a:t>2021/10/11</a:t>
            </a:fld>
            <a:endParaRPr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3E8D898-FAEB-4832-AF7D-7A38A7DB9CC2}" type="slidenum">
              <a:rPr lang="ja-JP" altLang="en-US" smtClean="0"/>
              <a:pPr/>
              <a:t>‹#›</a:t>
            </a:fld>
            <a:endParaRPr lang="ja-JP" altLang="en-US"/>
          </a:p>
        </p:txBody>
      </p:sp>
    </p:spTree>
    <p:extLst>
      <p:ext uri="{BB962C8B-B14F-4D97-AF65-F5344CB8AC3E}">
        <p14:creationId xmlns:p14="http://schemas.microsoft.com/office/powerpoint/2010/main" val="36678424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96209" y="901148"/>
            <a:ext cx="6241774" cy="2743200"/>
          </a:xfrm>
        </p:spPr>
        <p:txBody>
          <a:bodyPr>
            <a:normAutofit/>
          </a:bodyPr>
          <a:lstStyle/>
          <a:p>
            <a:r>
              <a:rPr lang="ja-JP" altLang="en-US" sz="5400" dirty="0"/>
              <a:t>情報セキュリティーマネジメント</a:t>
            </a:r>
            <a:br>
              <a:rPr lang="en-US" altLang="ja-JP" sz="5400" dirty="0"/>
            </a:br>
            <a:r>
              <a:rPr lang="ja-JP" altLang="en-US" sz="5400" dirty="0"/>
              <a:t>全社基本教育</a:t>
            </a:r>
          </a:p>
        </p:txBody>
      </p:sp>
      <p:sp>
        <p:nvSpPr>
          <p:cNvPr id="3" name="サブタイトル 2"/>
          <p:cNvSpPr>
            <a:spLocks noGrp="1"/>
          </p:cNvSpPr>
          <p:nvPr>
            <p:ph type="subTitle" idx="1"/>
          </p:nvPr>
        </p:nvSpPr>
        <p:spPr>
          <a:xfrm>
            <a:off x="4571999" y="4108173"/>
            <a:ext cx="4371561" cy="1374913"/>
          </a:xfrm>
        </p:spPr>
        <p:txBody>
          <a:bodyPr/>
          <a:lstStyle/>
          <a:p>
            <a:r>
              <a:rPr lang="en-US" altLang="ja-JP" dirty="0"/>
              <a:t>2021</a:t>
            </a:r>
            <a:r>
              <a:rPr lang="ja-JP" altLang="en-US" dirty="0"/>
              <a:t>年</a:t>
            </a:r>
            <a:r>
              <a:rPr lang="en-US" altLang="ja-JP" dirty="0"/>
              <a:t>9</a:t>
            </a:r>
            <a:r>
              <a:rPr lang="ja-JP" altLang="en-US" dirty="0"/>
              <a:t>月</a:t>
            </a:r>
            <a:r>
              <a:rPr lang="en-US" altLang="ja-JP" dirty="0"/>
              <a:t>1</a:t>
            </a:r>
            <a:r>
              <a:rPr lang="ja-JP" altLang="en-US" dirty="0"/>
              <a:t>日</a:t>
            </a:r>
            <a:endParaRPr lang="en-US" altLang="ja-JP" dirty="0"/>
          </a:p>
          <a:p>
            <a:r>
              <a:rPr lang="en-US" altLang="ja-JP" dirty="0"/>
              <a:t>CSR</a:t>
            </a:r>
            <a:r>
              <a:rPr lang="ja-JP" altLang="en-US" dirty="0"/>
              <a:t>推進室</a:t>
            </a:r>
          </a:p>
        </p:txBody>
      </p:sp>
    </p:spTree>
    <p:extLst>
      <p:ext uri="{BB962C8B-B14F-4D97-AF65-F5344CB8AC3E}">
        <p14:creationId xmlns:p14="http://schemas.microsoft.com/office/powerpoint/2010/main" val="4289971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情報セキュリティーマネジメントの必要性</a:t>
            </a:r>
            <a:endParaRPr lang="ja-JP" altLang="en-US" dirty="0"/>
          </a:p>
        </p:txBody>
      </p:sp>
      <p:sp>
        <p:nvSpPr>
          <p:cNvPr id="3" name="コンテンツ プレースホルダー 2"/>
          <p:cNvSpPr>
            <a:spLocks noGrp="1"/>
          </p:cNvSpPr>
          <p:nvPr>
            <p:ph idx="1"/>
          </p:nvPr>
        </p:nvSpPr>
        <p:spPr/>
        <p:txBody>
          <a:bodyPr/>
          <a:lstStyle/>
          <a:p>
            <a:r>
              <a:rPr lang="ja-JP" altLang="en-US"/>
              <a:t>コンピューターによる大量・迅速な情報処理に伴う要因</a:t>
            </a:r>
          </a:p>
          <a:p>
            <a:r>
              <a:rPr lang="ja-JP" altLang="en-US"/>
              <a:t>情報の利用に伴う要因</a:t>
            </a:r>
            <a:endParaRPr lang="ja-JP" altLang="en-US" dirty="0"/>
          </a:p>
        </p:txBody>
      </p:sp>
    </p:spTree>
    <p:extLst>
      <p:ext uri="{BB962C8B-B14F-4D97-AF65-F5344CB8AC3E}">
        <p14:creationId xmlns:p14="http://schemas.microsoft.com/office/powerpoint/2010/main" val="3603841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情報取り扱いのリスク</a:t>
            </a:r>
            <a:endParaRPr lang="ja-JP" altLang="en-US" dirty="0"/>
          </a:p>
        </p:txBody>
      </p:sp>
      <p:graphicFrame>
        <p:nvGraphicFramePr>
          <p:cNvPr id="4" name="コンテンツ プレースホルダ 3"/>
          <p:cNvGraphicFramePr>
            <a:graphicFrameLocks noGrp="1"/>
          </p:cNvGraphicFramePr>
          <p:nvPr>
            <p:ph idx="1"/>
            <p:extLst/>
          </p:nvPr>
        </p:nvGraphicFramePr>
        <p:xfrm>
          <a:off x="628650" y="1825625"/>
          <a:ext cx="7848871" cy="4107474"/>
        </p:xfrm>
        <a:graphic>
          <a:graphicData uri="http://schemas.openxmlformats.org/drawingml/2006/table">
            <a:tbl>
              <a:tblPr firstRow="1" bandRow="1">
                <a:tableStyleId>{5940675A-B579-460E-94D1-54222C63F5DA}</a:tableStyleId>
              </a:tblPr>
              <a:tblGrid>
                <a:gridCol w="1224136">
                  <a:extLst>
                    <a:ext uri="{9D8B030D-6E8A-4147-A177-3AD203B41FA5}">
                      <a16:colId xmlns:a16="http://schemas.microsoft.com/office/drawing/2014/main" val="20000"/>
                    </a:ext>
                  </a:extLst>
                </a:gridCol>
                <a:gridCol w="2736304">
                  <a:extLst>
                    <a:ext uri="{9D8B030D-6E8A-4147-A177-3AD203B41FA5}">
                      <a16:colId xmlns:a16="http://schemas.microsoft.com/office/drawing/2014/main" val="20001"/>
                    </a:ext>
                  </a:extLst>
                </a:gridCol>
                <a:gridCol w="3888431">
                  <a:extLst>
                    <a:ext uri="{9D8B030D-6E8A-4147-A177-3AD203B41FA5}">
                      <a16:colId xmlns:a16="http://schemas.microsoft.com/office/drawing/2014/main" val="20002"/>
                    </a:ext>
                  </a:extLst>
                </a:gridCol>
              </a:tblGrid>
              <a:tr h="648072">
                <a:tc>
                  <a:txBody>
                    <a:bodyPr/>
                    <a:lstStyle/>
                    <a:p>
                      <a:pPr algn="l"/>
                      <a:r>
                        <a:rPr kumimoji="1" lang="ja-JP" altLang="en-US" sz="1600" dirty="0"/>
                        <a:t>起こりうる問題の種類</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pPr algn="l"/>
                      <a:r>
                        <a:rPr kumimoji="1" lang="ja-JP" altLang="en-US" sz="1600" dirty="0"/>
                        <a:t>問題の説明</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pPr algn="l"/>
                      <a:r>
                        <a:rPr kumimoji="1" lang="ja-JP" altLang="en-US" sz="1600" dirty="0"/>
                        <a:t>例</a:t>
                      </a:r>
                      <a:endParaRPr kumimoji="1" lang="ja-JP" altLang="en-US" sz="1600" dirty="0">
                        <a:latin typeface="ＭＳ Ｐゴシック" pitchFamily="50" charset="-128"/>
                        <a:ea typeface="ＭＳ Ｐゴシック" pitchFamily="50" charset="-128"/>
                        <a:cs typeface="Arial" pitchFamily="34" charset="0"/>
                      </a:endParaRPr>
                    </a:p>
                  </a:txBody>
                  <a:tcPr/>
                </a:tc>
                <a:extLst>
                  <a:ext uri="{0D108BD9-81ED-4DB2-BD59-A6C34878D82A}">
                    <a16:rowId xmlns:a16="http://schemas.microsoft.com/office/drawing/2014/main" val="10000"/>
                  </a:ext>
                </a:extLst>
              </a:tr>
              <a:tr h="1022869">
                <a:tc>
                  <a:txBody>
                    <a:bodyPr/>
                    <a:lstStyle/>
                    <a:p>
                      <a:pPr algn="l"/>
                      <a:r>
                        <a:rPr kumimoji="1" lang="ja-JP" altLang="en-US" sz="1600" dirty="0"/>
                        <a:t>目的外利用</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r>
                        <a:rPr kumimoji="1" lang="ja-JP" altLang="en-US" sz="1600" dirty="0"/>
                        <a:t>媒体を問わず、会社で明確にした目的を超えて利用すること。</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r>
                        <a:rPr kumimoji="1" lang="ja-JP" altLang="en-US" sz="1600" dirty="0"/>
                        <a:t>顧客から取得した情報を本来の利用方法以外で利用すること。</a:t>
                      </a:r>
                      <a:endParaRPr kumimoji="1" lang="ja-JP" altLang="en-US" sz="1600" dirty="0">
                        <a:latin typeface="ＭＳ Ｐゴシック" pitchFamily="50" charset="-128"/>
                        <a:ea typeface="+mn-ea"/>
                        <a:cs typeface="Arial" pitchFamily="34" charset="0"/>
                      </a:endParaRPr>
                    </a:p>
                  </a:txBody>
                  <a:tcPr/>
                </a:tc>
                <a:extLst>
                  <a:ext uri="{0D108BD9-81ED-4DB2-BD59-A6C34878D82A}">
                    <a16:rowId xmlns:a16="http://schemas.microsoft.com/office/drawing/2014/main" val="10001"/>
                  </a:ext>
                </a:extLst>
              </a:tr>
              <a:tr h="1410624">
                <a:tc>
                  <a:txBody>
                    <a:bodyPr/>
                    <a:lstStyle/>
                    <a:p>
                      <a:pPr algn="l"/>
                      <a:r>
                        <a:rPr kumimoji="1" lang="ja-JP" altLang="en-US" sz="1600" dirty="0">
                          <a:latin typeface="ＭＳ Ｐゴシック" pitchFamily="50" charset="-128"/>
                          <a:ea typeface="ＭＳ Ｐゴシック" pitchFamily="50" charset="-128"/>
                          <a:cs typeface="Arial" pitchFamily="34" charset="0"/>
                        </a:rPr>
                        <a:t>漏洩</a:t>
                      </a:r>
                    </a:p>
                  </a:txBody>
                  <a:tcPr/>
                </a:tc>
                <a:tc>
                  <a:txBody>
                    <a:bodyPr/>
                    <a:lstStyle/>
                    <a:p>
                      <a:r>
                        <a:rPr kumimoji="1" lang="ja-JP" altLang="en-US" sz="1600" dirty="0"/>
                        <a:t>情報やデータが故意に、または偶然に本来意図しない人に見えたり渡ったりしてしまうこと。</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紙媒体の場合は、紙の情報が盗み出される、紙が持ち出される、ミスで外に出るなど。電子媒体の場合は、不正アクセスして情報が盗み出される、媒体を置き忘れるなど。</a:t>
                      </a:r>
                      <a:endParaRPr kumimoji="1" lang="ja-JP" altLang="en-US" sz="1600" dirty="0">
                        <a:latin typeface="ＭＳ Ｐゴシック" pitchFamily="50" charset="-128"/>
                        <a:ea typeface="ＭＳ Ｐゴシック" pitchFamily="50" charset="-128"/>
                        <a:cs typeface="Arial" pitchFamily="34" charset="0"/>
                      </a:endParaRPr>
                    </a:p>
                  </a:txBody>
                  <a:tcPr/>
                </a:tc>
                <a:extLst>
                  <a:ext uri="{0D108BD9-81ED-4DB2-BD59-A6C34878D82A}">
                    <a16:rowId xmlns:a16="http://schemas.microsoft.com/office/drawing/2014/main" val="10002"/>
                  </a:ext>
                </a:extLst>
              </a:tr>
              <a:tr h="1025909">
                <a:tc>
                  <a:txBody>
                    <a:bodyPr/>
                    <a:lstStyle/>
                    <a:p>
                      <a:pPr algn="l"/>
                      <a:r>
                        <a:rPr kumimoji="1" lang="ja-JP" altLang="en-US" sz="1600" dirty="0"/>
                        <a:t>滅失または棄損</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r>
                        <a:rPr kumimoji="1" lang="ja-JP" altLang="en-US" sz="1600" dirty="0"/>
                        <a:t>情報やデータを壊したり紛失したりしてしまうこと。</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紙媒体の場合は、間違って廃棄する、汚すなど。電子媒体の場合は、データを間違って上書きするなど。</a:t>
                      </a:r>
                      <a:endParaRPr kumimoji="1" lang="ja-JP" altLang="en-US" sz="1600" dirty="0">
                        <a:latin typeface="ＭＳ Ｐゴシック" pitchFamily="50" charset="-128"/>
                        <a:ea typeface="ＭＳ Ｐゴシック" pitchFamily="50" charset="-128"/>
                        <a:cs typeface="Arial" pitchFamily="34" charset="0"/>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590669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情報セキュリティーマネジメントシステムの構成</a:t>
            </a:r>
            <a:endParaRPr lang="ja-JP" altLang="en-US" dirty="0"/>
          </a:p>
        </p:txBody>
      </p:sp>
      <p:graphicFrame>
        <p:nvGraphicFramePr>
          <p:cNvPr id="4" name="コンテンツ プレースホルダ 3"/>
          <p:cNvGraphicFramePr>
            <a:graphicFrameLocks noGrp="1"/>
          </p:cNvGraphicFramePr>
          <p:nvPr>
            <p:ph idx="1"/>
            <p:extLst>
              <p:ext uri="{D42A27DB-BD31-4B8C-83A1-F6EECF244321}">
                <p14:modId xmlns:p14="http://schemas.microsoft.com/office/powerpoint/2010/main" val="2141936490"/>
              </p:ext>
            </p:extLst>
          </p:nvPr>
        </p:nvGraphicFramePr>
        <p:xfrm>
          <a:off x="2484000" y="1825625"/>
          <a:ext cx="41760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9535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漏洩事故の原因別件数・割合</a:t>
            </a:r>
            <a:endParaRPr lang="ja-JP" altLang="en-US" dirty="0"/>
          </a:p>
        </p:txBody>
      </p:sp>
      <p:graphicFrame>
        <p:nvGraphicFramePr>
          <p:cNvPr id="6" name="コンテンツ プレースホルダー 5">
            <a:extLst>
              <a:ext uri="{FF2B5EF4-FFF2-40B4-BE49-F238E27FC236}">
                <a16:creationId xmlns:a16="http://schemas.microsoft.com/office/drawing/2014/main" id="{A519EF02-525E-47C1-9BD1-1AB24B5D6582}"/>
              </a:ext>
            </a:extLst>
          </p:cNvPr>
          <p:cNvGraphicFramePr>
            <a:graphicFrameLocks noGrp="1"/>
          </p:cNvGraphicFramePr>
          <p:nvPr>
            <p:ph idx="1"/>
            <p:extLst>
              <p:ext uri="{D42A27DB-BD31-4B8C-83A1-F6EECF244321}">
                <p14:modId xmlns:p14="http://schemas.microsoft.com/office/powerpoint/2010/main" val="108929474"/>
              </p:ext>
            </p:extLst>
          </p:nvPr>
        </p:nvGraphicFramePr>
        <p:xfrm>
          <a:off x="397565" y="1311965"/>
          <a:ext cx="8335618" cy="518090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59782722"/>
      </p:ext>
    </p:extLst>
  </p:cSld>
  <p:clrMapOvr>
    <a:masterClrMapping/>
  </p:clrMapOvr>
</p:sld>
</file>

<file path=ppt/theme/theme1.xml><?xml version="1.0" encoding="utf-8"?>
<a:theme xmlns:a="http://schemas.openxmlformats.org/drawingml/2006/main" name="1_Office テーマ">
  <a:themeElements>
    <a:clrScheme name="紫">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テンプレート001</Template>
  <TotalTime>29</TotalTime>
  <Words>227</Words>
  <Application>Microsoft Office PowerPoint</Application>
  <PresentationFormat>画面に合わせる (4:3)</PresentationFormat>
  <Paragraphs>29</Paragraphs>
  <Slides>5</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vt:i4>
      </vt:variant>
    </vt:vector>
  </HeadingPairs>
  <TitlesOfParts>
    <vt:vector size="10" baseType="lpstr">
      <vt:lpstr>ＭＳ Ｐゴシック</vt:lpstr>
      <vt:lpstr>Arial</vt:lpstr>
      <vt:lpstr>Calibri</vt:lpstr>
      <vt:lpstr>Calibri Light</vt:lpstr>
      <vt:lpstr>1_Office テーマ</vt:lpstr>
      <vt:lpstr>情報セキュリティーマネジメント 全社基本教育</vt:lpstr>
      <vt:lpstr>情報セキュリティーマネジメントの必要性</vt:lpstr>
      <vt:lpstr>情報取り扱いのリスク</vt:lpstr>
      <vt:lpstr>情報セキュリティーマネジメントシステムの構成</vt:lpstr>
      <vt:lpstr>漏洩事故の原因別件数・割合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2021-11-01T01:03:03Z</dcterms:created>
  <dcterms:modified xsi:type="dcterms:W3CDTF">2021-10-11T06:16:36Z</dcterms:modified>
</cp:coreProperties>
</file>