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団体（国内）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252</c:v>
                </c:pt>
                <c:pt idx="1">
                  <c:v>263</c:v>
                </c:pt>
                <c:pt idx="2">
                  <c:v>380</c:v>
                </c:pt>
                <c:pt idx="3">
                  <c:v>408</c:v>
                </c:pt>
                <c:pt idx="4">
                  <c:v>78</c:v>
                </c:pt>
                <c:pt idx="5">
                  <c:v>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F5-4AEB-8580-FF6FBA958B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団体（国外）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70</c:v>
                </c:pt>
                <c:pt idx="1">
                  <c:v>75</c:v>
                </c:pt>
                <c:pt idx="2">
                  <c:v>98</c:v>
                </c:pt>
                <c:pt idx="3">
                  <c:v>102</c:v>
                </c:pt>
                <c:pt idx="4">
                  <c:v>6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F5-4AEB-8580-FF6FBA958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48970768"/>
        <c:axId val="-1948969136"/>
      </c:barChart>
      <c:catAx>
        <c:axId val="-1948970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48969136"/>
        <c:crosses val="autoZero"/>
        <c:auto val="1"/>
        <c:lblAlgn val="ctr"/>
        <c:lblOffset val="100"/>
        <c:noMultiLvlLbl val="0"/>
      </c:catAx>
      <c:valAx>
        <c:axId val="-1948969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489707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D303A-AEA1-4C1D-B4C7-893D483D122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ED038-6771-4118-9380-7973E8070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649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49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70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21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2000"/>
            <a:ext cx="8229600" cy="4525200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54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33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54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29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05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9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82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36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2000"/>
            <a:ext cx="8229600" cy="452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marL="1600200" lvl="3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marL="2057400" lvl="4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</a:pPr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758A7-D9DC-4CD0-948C-31B6B1C8D6DD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33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kumimoji="1" lang="ja-JP" altLang="en-US" sz="2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lang="ja-JP" alt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lang="en-US" altLang="en-US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提案書</a:t>
            </a:r>
            <a:endParaRPr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57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調査の目的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せとうちマリン水族館は</a:t>
            </a:r>
            <a:r>
              <a:rPr lang="en-US" altLang="ja-JP"/>
              <a:t>2007</a:t>
            </a:r>
            <a:r>
              <a:rPr lang="ja-JP" altLang="en-US"/>
              <a:t>年の開業以来、来場客が上昇してきましたが、</a:t>
            </a:r>
            <a:r>
              <a:rPr lang="en-US" altLang="ja-JP"/>
              <a:t>2020</a:t>
            </a:r>
            <a:r>
              <a:rPr lang="ja-JP" altLang="en-US"/>
              <a:t>年は初の減少に転じました。そこで現状打開のために来場客にアンケートを実施して、来場客の増加を図るための活性化プランを検討しました。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729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784151"/>
              </p:ext>
            </p:extLst>
          </p:nvPr>
        </p:nvGraphicFramePr>
        <p:xfrm>
          <a:off x="457200" y="160178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647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2020</a:t>
            </a:r>
            <a:r>
              <a:rPr lang="ja-JP" altLang="en-US"/>
              <a:t>年アンケートより</a:t>
            </a:r>
            <a:br>
              <a:rPr lang="en-US" altLang="ja-JP"/>
            </a:br>
            <a:r>
              <a:rPr lang="ja-JP" altLang="en-US"/>
              <a:t>来場者</a:t>
            </a:r>
            <a:r>
              <a:rPr lang="ja-JP" altLang="en-US" dirty="0"/>
              <a:t>の声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234889"/>
              </p:ext>
            </p:extLst>
          </p:nvPr>
        </p:nvGraphicFramePr>
        <p:xfrm>
          <a:off x="457200" y="1601788"/>
          <a:ext cx="8229598" cy="22200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34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アンケート回答</a:t>
                      </a:r>
                    </a:p>
                  </a:txBody>
                  <a:tcPr marL="91439" marR="9143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/>
                        <a:t>ユーザー属性</a:t>
                      </a:r>
                    </a:p>
                  </a:txBody>
                  <a:tcPr marL="91439" marR="91439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館外では良い写真が撮れた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20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44873" marR="4487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65">
                <a:tc>
                  <a:txBody>
                    <a:bodyPr/>
                    <a:lstStyle/>
                    <a:p>
                      <a:r>
                        <a:rPr lang="ja-JP" altLang="en-US" sz="1400"/>
                        <a:t>大水槽の魚を見てリフレッシュできた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30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団体</a:t>
                      </a:r>
                    </a:p>
                  </a:txBody>
                  <a:tcPr marL="44873" marR="4487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海浜公園の景色が美しい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30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男性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個人</a:t>
                      </a:r>
                    </a:p>
                  </a:txBody>
                  <a:tcPr marL="17433" marR="17433" anchor="ctr"/>
                </a:tc>
                <a:extLst>
                  <a:ext uri="{0D108BD9-81ED-4DB2-BD59-A6C34878D82A}">
                    <a16:rowId xmlns:a16="http://schemas.microsoft.com/office/drawing/2014/main" val="1049937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/>
                        <a:t>食事処では密にならず安心して食事ができた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50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女性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個人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建物が集中して移動が楽である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/>
                        <a:t>50</a:t>
                      </a:r>
                      <a:r>
                        <a:rPr lang="ja-JP" altLang="en-US" sz="1400" dirty="0"/>
                        <a:t>代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男性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/>
                        <a:t>団体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410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活性化プラン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/>
              <a:t>Web</a:t>
            </a:r>
            <a:r>
              <a:rPr lang="ja-JP" altLang="en-US"/>
              <a:t>からの発信</a:t>
            </a:r>
            <a:endParaRPr lang="en-US" altLang="ja-JP" dirty="0"/>
          </a:p>
          <a:p>
            <a:r>
              <a:rPr lang="ja-JP" altLang="en-US" dirty="0"/>
              <a:t>インフラ整備</a:t>
            </a:r>
            <a:endParaRPr lang="en-US" altLang="ja-JP" dirty="0"/>
          </a:p>
          <a:p>
            <a:r>
              <a:rPr lang="ja-JP" altLang="en-US"/>
              <a:t>バーチャルイベント開催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9025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141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提案書</vt:lpstr>
      <vt:lpstr>調査の目的</vt:lpstr>
      <vt:lpstr>来場者数推移</vt:lpstr>
      <vt:lpstr>2020年アンケートより 来場者の声</vt:lpstr>
      <vt:lpstr>活性化プラン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2021-07-29T23:18:32Z</dcterms:created>
  <dcterms:modified xsi:type="dcterms:W3CDTF">2021-09-13T09:23:06Z</dcterms:modified>
</cp:coreProperties>
</file>