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7" r:id="rId2"/>
    <p:sldId id="266" r:id="rId3"/>
    <p:sldId id="258" r:id="rId4"/>
    <p:sldId id="259" r:id="rId5"/>
    <p:sldId id="268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#,##0</c:formatCode>
                <c:ptCount val="11"/>
                <c:pt idx="0">
                  <c:v>9091</c:v>
                </c:pt>
                <c:pt idx="1">
                  <c:v>9408</c:v>
                </c:pt>
                <c:pt idx="2">
                  <c:v>9610</c:v>
                </c:pt>
                <c:pt idx="3">
                  <c:v>9652</c:v>
                </c:pt>
                <c:pt idx="4">
                  <c:v>10044</c:v>
                </c:pt>
                <c:pt idx="5">
                  <c:v>10018</c:v>
                </c:pt>
                <c:pt idx="6">
                  <c:v>10046</c:v>
                </c:pt>
                <c:pt idx="7">
                  <c:v>10084</c:v>
                </c:pt>
                <c:pt idx="8" formatCode="#,##0_);[Red]\(#,##0\)">
                  <c:v>9771</c:v>
                </c:pt>
                <c:pt idx="9" formatCode="#,##0_);[Red]\(#,##0\)">
                  <c:v>9542</c:v>
                </c:pt>
                <c:pt idx="10" formatCode="#,##0_);[Red]\(#,##0\)">
                  <c:v>10815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542875968"/>
        <c:axId val="154287977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78.2</c:v>
                </c:pt>
                <c:pt idx="2">
                  <c:v>79.099999999999994</c:v>
                </c:pt>
                <c:pt idx="3">
                  <c:v>79.5</c:v>
                </c:pt>
                <c:pt idx="4">
                  <c:v>82.8</c:v>
                </c:pt>
                <c:pt idx="5">
                  <c:v>82.8</c:v>
                </c:pt>
                <c:pt idx="6">
                  <c:v>83</c:v>
                </c:pt>
                <c:pt idx="7">
                  <c:v>83.5</c:v>
                </c:pt>
                <c:pt idx="8">
                  <c:v>80.900000000000006</c:v>
                </c:pt>
                <c:pt idx="9">
                  <c:v>79.8</c:v>
                </c:pt>
                <c:pt idx="10">
                  <c:v>89.8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0948031"/>
        <c:axId val="2019975103"/>
      </c:lineChart>
      <c:catAx>
        <c:axId val="154287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/>
                  <a:t>年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/>
                  <a:t>万人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  <c:valAx>
        <c:axId val="2019975103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/>
                  <a:t>％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910948031"/>
        <c:crosses val="max"/>
        <c:crossBetween val="between"/>
      </c:valAx>
      <c:catAx>
        <c:axId val="191094803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9975103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65-4BB5-88AF-16156672E7B9}"/>
              </c:ext>
            </c:extLst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65-4BB5-88AF-16156672E7B9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65-4BB5-88AF-16156672E7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65-4BB5-88AF-16156672E7B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/>
            <a:t>Web</a:t>
          </a:r>
          <a:r>
            <a:rPr kumimoji="1" lang="ja-JP" dirty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/>
            <a:t>商品ページアクセス率は、</a:t>
          </a:r>
          <a:r>
            <a:rPr kumimoji="1" lang="en-US"/>
            <a:t>1</a:t>
          </a:r>
          <a:r>
            <a:rPr kumimoji="1" lang="ja-JP"/>
            <a:t>～</a:t>
          </a:r>
          <a:r>
            <a:rPr kumimoji="1" lang="en-US"/>
            <a:t>10</a:t>
          </a:r>
          <a:r>
            <a:rPr kumimoji="1" lang="ja-JP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20</a:t>
          </a:r>
          <a:r>
            <a:rPr kumimoji="1" lang="ja-JP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25</a:t>
          </a:r>
          <a:r>
            <a:rPr kumimoji="1" lang="ja-JP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① 目標の明確化</a:t>
          </a:r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② 業務契約</a:t>
          </a:r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④ </a:t>
          </a:r>
          <a:r>
            <a:rPr kumimoji="1" lang="en-US" altLang="ja-JP" sz="1600" dirty="0"/>
            <a:t>PDCA</a:t>
          </a:r>
          <a:r>
            <a:rPr kumimoji="1" lang="ja-JP" altLang="en-US" sz="1600" dirty="0"/>
            <a:t>の実践</a:t>
          </a:r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③ インターネット広告出稿</a:t>
          </a:r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</dgm:pt>
    <dgm:pt modelId="{F428E6E8-F874-438D-955F-82157F2051CE}" type="pres">
      <dgm:prSet presAssocID="{E4DD8AAE-E95C-437E-9DB0-F8C9C130E853}" presName="connectorText" presStyleLbl="sibTrans2D1" presStyleIdx="0" presStyleCnt="3"/>
      <dgm:spPr/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</dgm:pt>
    <dgm:pt modelId="{6D518862-CCA6-4078-BF20-0C90A3860552}" type="pres">
      <dgm:prSet presAssocID="{8515F69E-FF57-4DB9-B097-FB09A85AFF74}" presName="connectorText" presStyleLbl="sibTrans2D1" presStyleIdx="1" presStyleCnt="3"/>
      <dgm:spPr/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</dgm:pt>
    <dgm:pt modelId="{FC029465-7B2D-4E2E-B107-4FAE6A94F6E9}" type="pres">
      <dgm:prSet presAssocID="{BEB4438A-6771-49E3-AAEF-61265276F923}" presName="sibTrans" presStyleLbl="sibTrans2D1" presStyleIdx="2" presStyleCnt="3"/>
      <dgm:spPr/>
    </dgm:pt>
    <dgm:pt modelId="{FB546E60-61B8-4118-8B91-AA8CCC4CE060}" type="pres">
      <dgm:prSet presAssocID="{BEB4438A-6771-49E3-AAEF-61265276F923}" presName="connectorText" presStyleLbl="sibTrans2D1" presStyleIdx="2" presStyleCnt="3"/>
      <dgm:spPr/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</dgm:pt>
  </dgm:ptLst>
  <dgm:cxnLst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C27A3-2A89-4320-ADAC-1CAC365BBB9B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100" kern="1200" dirty="0"/>
            <a:t>Web</a:t>
          </a:r>
          <a:r>
            <a:rPr kumimoji="1" lang="ja-JP" sz="1100" kern="1200" dirty="0"/>
            <a:t>ページにバナーを設定し、商品ページに誘導</a:t>
          </a:r>
          <a:endParaRPr lang="ja-JP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幅広い年代に対応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</a:t>
          </a:r>
          <a:r>
            <a:rPr kumimoji="1" lang="en-US" sz="1100" kern="1200"/>
            <a:t>1</a:t>
          </a:r>
          <a:r>
            <a:rPr kumimoji="1" lang="ja-JP" sz="1100" kern="1200"/>
            <a:t>～</a:t>
          </a:r>
          <a:r>
            <a:rPr kumimoji="1" lang="en-US" sz="1100" kern="1200"/>
            <a:t>10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82230"/>
        <a:ext cx="4614845" cy="935854"/>
      </dsp:txXfrm>
    </dsp:sp>
    <dsp:sp modelId="{6F191834-5F88-459E-B439-085D20B8A676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バナー広告</a:t>
          </a:r>
          <a:endParaRPr lang="ja-JP" altLang="en-US" sz="2500" kern="1200" dirty="0"/>
        </a:p>
      </dsp:txBody>
      <dsp:txXfrm>
        <a:off x="63284" y="65248"/>
        <a:ext cx="2497760" cy="1169817"/>
      </dsp:txXfrm>
    </dsp:sp>
    <dsp:sp modelId="{A59B58E8-F95F-485A-9374-25E6C4CA4C53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若い年代に有効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ターゲット層に合わせた効果的な広告展開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543435"/>
        <a:ext cx="4614845" cy="935854"/>
      </dsp:txXfrm>
    </dsp:sp>
    <dsp:sp modelId="{90AD3025-0846-495D-B4EF-7D4848090EA3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モバイル広告</a:t>
          </a:r>
          <a:endParaRPr lang="ja-JP" altLang="en-US" sz="2500" kern="1200" dirty="0"/>
        </a:p>
      </dsp:txBody>
      <dsp:txXfrm>
        <a:off x="63284" y="1426453"/>
        <a:ext cx="2497760" cy="1169817"/>
      </dsp:txXfrm>
    </dsp:sp>
    <dsp:sp modelId="{2EA7F179-2806-4307-8FC4-49EBF48B7019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検索サイトの検索結果のページと連動して広告を提示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利用者の関心のあるキーワードと連動することで広告効果を発揮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25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2904640"/>
        <a:ext cx="4614845" cy="935854"/>
      </dsp:txXfrm>
    </dsp:sp>
    <dsp:sp modelId="{46D1590A-88B0-4BAE-8C03-0911964FF1D9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検索連動型広告</a:t>
          </a:r>
          <a:endParaRPr lang="ja-JP" altLang="en-US" sz="2500" kern="1200" dirty="0"/>
        </a:p>
      </dsp:txBody>
      <dsp:txXfrm>
        <a:off x="63284" y="2787658"/>
        <a:ext cx="2497760" cy="1169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D45B2-30AE-4C9A-8FCB-301CE94E75EC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商品やサービスの認知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知名度向上</a:t>
          </a:r>
          <a:endParaRPr lang="ja-JP" altLang="en-US" sz="1700" kern="1200"/>
        </a:p>
      </dsp:txBody>
      <dsp:txXfrm rot="-5400000">
        <a:off x="2624328" y="182230"/>
        <a:ext cx="4614845" cy="935854"/>
      </dsp:txXfrm>
    </dsp:sp>
    <dsp:sp modelId="{F08EE95F-84AC-4505-9AA7-47938DA77575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spc="-150" dirty="0"/>
            <a:t>ブランディング型</a:t>
          </a:r>
          <a:endParaRPr lang="ja-JP" altLang="en-US" sz="2400" kern="1200" spc="-150" dirty="0"/>
        </a:p>
      </dsp:txBody>
      <dsp:txXfrm>
        <a:off x="63284" y="65248"/>
        <a:ext cx="2497760" cy="1169817"/>
      </dsp:txXfrm>
    </dsp:sp>
    <dsp:sp modelId="{4FB713AB-F3D4-4C46-BE5D-028F6DFC0E32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広告主サイトへ誘引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商品の購買促進</a:t>
          </a:r>
          <a:endParaRPr lang="ja-JP" altLang="en-US" sz="1700" kern="1200"/>
        </a:p>
      </dsp:txBody>
      <dsp:txXfrm rot="-5400000">
        <a:off x="2624328" y="1543435"/>
        <a:ext cx="4614845" cy="935854"/>
      </dsp:txXfrm>
    </dsp:sp>
    <dsp:sp modelId="{48C933BC-F6CD-485B-BF87-64CA75C399AF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レスポンス型</a:t>
          </a:r>
          <a:endParaRPr lang="ja-JP" altLang="en-US" sz="2400" kern="1200"/>
        </a:p>
      </dsp:txBody>
      <dsp:txXfrm>
        <a:off x="63284" y="1426453"/>
        <a:ext cx="2497760" cy="1169817"/>
      </dsp:txXfrm>
    </dsp:sp>
    <dsp:sp modelId="{CDBADD51-2315-428A-A0A4-061803644CB5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ユーザー間でのクチコミの創出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商品情報拡散による話題性喚起</a:t>
          </a:r>
          <a:endParaRPr lang="ja-JP" altLang="en-US" sz="1700" kern="1200"/>
        </a:p>
      </dsp:txBody>
      <dsp:txXfrm rot="-5400000">
        <a:off x="2624328" y="2904640"/>
        <a:ext cx="4614845" cy="935854"/>
      </dsp:txXfrm>
    </dsp:sp>
    <dsp:sp modelId="{E9F3E04C-4BD8-4349-A1F4-EE8ABBA94B33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バイラル型</a:t>
          </a:r>
          <a:endParaRPr lang="ja-JP" altLang="en-US" sz="2400" kern="1200"/>
        </a:p>
      </dsp:txBody>
      <dsp:txXfrm>
        <a:off x="63284" y="2787658"/>
        <a:ext cx="2497760" cy="1169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① 目標の明確化</a:t>
          </a:r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② 業務契約</a:t>
          </a:r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③ インターネット広告出稿</a:t>
          </a:r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④ </a:t>
          </a:r>
          <a:r>
            <a:rPr kumimoji="1" lang="en-US" altLang="ja-JP" sz="1600" kern="1200" dirty="0"/>
            <a:t>PDCA</a:t>
          </a:r>
          <a:r>
            <a:rPr kumimoji="1" lang="ja-JP" altLang="en-US" sz="1600" kern="1200" dirty="0"/>
            <a:t>の実践</a:t>
          </a:r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0.403</cdr:x>
      <cdr:y>0.39671</cdr:y>
    </cdr:from>
    <cdr:to>
      <cdr:x>0.597</cdr:x>
      <cdr:y>0.58438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937815" y="1756632"/>
          <a:ext cx="1414170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/>
            <a:t>総広告費</a:t>
          </a:r>
          <a:endParaRPr kumimoji="1" lang="en-US" altLang="ja-JP" sz="1600" dirty="0"/>
        </a:p>
        <a:p xmlns:a="http://schemas.openxmlformats.org/drawingml/2006/main">
          <a:pPr algn="ctr"/>
          <a:r>
            <a:rPr lang="en-US" altLang="ja-JP" sz="1600" dirty="0"/>
            <a:t>6</a:t>
          </a:r>
          <a:r>
            <a:rPr lang="ja-JP" altLang="en-US" sz="1600" dirty="0"/>
            <a:t>兆</a:t>
          </a:r>
          <a:r>
            <a:rPr lang="en-US" altLang="ja-JP" sz="1600" dirty="0"/>
            <a:t>1,522</a:t>
          </a:r>
          <a:r>
            <a:rPr lang="ja-JP" altLang="en-US" sz="1600" dirty="0"/>
            <a:t>億円</a:t>
          </a:r>
          <a:endParaRPr lang="en-US" altLang="ja-JP" sz="1600" dirty="0"/>
        </a:p>
        <a:p xmlns:a="http://schemas.openxmlformats.org/drawingml/2006/main">
          <a:pPr algn="ctr"/>
          <a:r>
            <a:rPr kumimoji="1" lang="ja-JP" altLang="en-US" sz="1600" dirty="0"/>
            <a:t>（</a:t>
          </a:r>
          <a:r>
            <a:rPr kumimoji="1" lang="en-US" altLang="ja-JP" sz="1600" dirty="0"/>
            <a:t>2021</a:t>
          </a:r>
          <a:r>
            <a:rPr kumimoji="1" lang="ja-JP" altLang="en-US" sz="1600" dirty="0"/>
            <a:t>年）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45537-D9D1-49FE-81B6-0429110E0E64}" type="datetimeFigureOut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F9AB0-6066-4A3D-AFDF-4E032A0F4A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151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本日はインターネット広告代理店「ジェーシーネット」の業務を紹介する機会をいただき、ありがとうございます。</a:t>
            </a:r>
            <a:endParaRPr kumimoji="1" lang="en-US" altLang="ja-JP" dirty="0"/>
          </a:p>
          <a:p>
            <a:r>
              <a:rPr kumimoji="1" lang="ja-JP" altLang="en-US" dirty="0"/>
              <a:t>私は株式会社ジェーシーネットの営業担当、田中和泉と申します。</a:t>
            </a:r>
            <a:endParaRPr kumimoji="1" lang="en-US" altLang="ja-JP" dirty="0"/>
          </a:p>
          <a:p>
            <a:r>
              <a:rPr kumimoji="1" lang="ja-JP" altLang="en-US" dirty="0"/>
              <a:t>ジェーシーネットは、インターネット広告専業の広告代理店です。</a:t>
            </a:r>
            <a:endParaRPr kumimoji="1" lang="en-US" altLang="ja-JP" dirty="0"/>
          </a:p>
          <a:p>
            <a:r>
              <a:rPr kumimoji="1" lang="ja-JP" altLang="en-US" dirty="0"/>
              <a:t>インターネットにアクセスするお客様に効率よくリーチし、効果的に情報を伝えるために、ジェーシーネットがお手伝いいたします。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017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3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273E157-677D-4EFA-BC14-47F95131A533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708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47C9-8C1F-487D-80E6-16DD8E2B5683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4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28101-0574-4F67-AC8D-0C1CA493BA6D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7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420D-5E5B-4697-A1DF-36D0833239A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80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b="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72CDD-0380-40C7-81A0-E94392AF009D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93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A4A01-6565-4EDA-8C6D-40A9019D2ED5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9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6D36-1CFF-4060-B515-511670E79D72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366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1962E-7BB3-4D3C-8D15-1D1177A801D6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476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21BF-71AB-47F3-A86B-A4A08811E4AD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782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9BF9-EF34-455A-A588-CFFE9992AC9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3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162A-009E-4BAF-8668-00D0DFF2275B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44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5CC609B-2710-4DE0-8EF1-A629FFDAABBC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45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</a:t>
            </a:r>
            <a:br>
              <a:rPr kumimoji="1" lang="en-US" altLang="ja-JP" dirty="0"/>
            </a:br>
            <a:r>
              <a:rPr kumimoji="1" lang="ja-JP" altLang="en-US" dirty="0"/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686050" cy="1463040"/>
          </a:xfrm>
        </p:spPr>
        <p:txBody>
          <a:bodyPr/>
          <a:lstStyle/>
          <a:p>
            <a:r>
              <a:rPr lang="ja-JP" altLang="en-US" dirty="0"/>
              <a:t>株式会社ジェーシーネット</a:t>
            </a:r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インターネットは、</a:t>
            </a:r>
            <a:r>
              <a:rPr lang="ja-JP" altLang="en-US" dirty="0"/>
              <a:t>コストを抑えてスピーディーに作成し、</a:t>
            </a:r>
            <a:r>
              <a:rPr kumimoji="1" lang="ja-JP" altLang="en-US" dirty="0"/>
              <a:t>大きな反響を期待できる優れた広告の場です。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インターネット広告は、明確なターゲッティングが可能で、効果的な媒体です。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インターネット広告では、アクセスログ解析を使って効果測定ができるため、戦略的な広告活動が行えます。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F00704-019F-4F08-BF20-7BEBE3E1D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11AAC2-56A4-4F15-91A6-4EF697B4F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218484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95795" cy="1499616"/>
          </a:xfrm>
        </p:spPr>
        <p:txBody>
          <a:bodyPr/>
          <a:lstStyle/>
          <a:p>
            <a:r>
              <a:rPr lang="ja-JP" altLang="en-US" spc="-150" dirty="0"/>
              <a:t>インターネット広告のタイプと特徴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D0F3B39-2DBC-4C65-A8D7-E5D34CC5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C3CED8-9006-4BA7-8789-C81D388B1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インターネット広告の実施目的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8B235FE-5412-46DD-9824-EBBE4B496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E12BE39-15F8-4010-8348-7C3D49A55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426" y="585216"/>
            <a:ext cx="8640000" cy="1499616"/>
          </a:xfrm>
        </p:spPr>
        <p:txBody>
          <a:bodyPr>
            <a:noAutofit/>
          </a:bodyPr>
          <a:lstStyle/>
          <a:p>
            <a:r>
              <a:rPr lang="ja-JP" altLang="en-US" spc="-300" dirty="0"/>
              <a:t>インターネットの利用者数・人口普及率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2016000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矢印: 右 2">
            <a:extLst>
              <a:ext uri="{FF2B5EF4-FFF2-40B4-BE49-F238E27FC236}">
                <a16:creationId xmlns:a16="http://schemas.microsoft.com/office/drawing/2014/main" id="{6F5291F2-C3F3-4B33-98CE-81DF3C9B3389}"/>
              </a:ext>
            </a:extLst>
          </p:cNvPr>
          <p:cNvSpPr/>
          <p:nvPr/>
        </p:nvSpPr>
        <p:spPr>
          <a:xfrm rot="21051030">
            <a:off x="2080591" y="3371151"/>
            <a:ext cx="4982818" cy="627093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10</a:t>
            </a:r>
            <a:r>
              <a:rPr kumimoji="1" lang="ja-JP" altLang="en-US" dirty="0"/>
              <a:t>年で高い普及率に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897CBF-08E8-4F4C-8819-0FB2DBBB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D95DE5DF-CDE9-49FE-9888-9CFE5D169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848024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インターネット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12,299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58,913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1AEBE5F-9A89-488F-A7A8-D51A5A688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789DDF-3C05-4B42-B92C-92547A0E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/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B738673-F769-4C9D-8EB6-129F5938B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E924C-BC87-43DB-9B2C-4D9CBACD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8,706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1,509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6,495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モバイル端末からの利用者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7,878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744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ゲーム機、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TV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715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995D704-96B7-4F6A-BF9B-4A41EED0E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F712E5-4FA7-4659-949E-0F7C7DE60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54231" cy="1499616"/>
          </a:xfrm>
        </p:spPr>
        <p:txBody>
          <a:bodyPr/>
          <a:lstStyle/>
          <a:p>
            <a:r>
              <a:rPr lang="ja-JP" altLang="en-US" spc="-150" dirty="0"/>
              <a:t>当社のインターネット広告サービス</a:t>
            </a:r>
            <a:endParaRPr kumimoji="1" lang="ja-JP" altLang="en-US" spc="-15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239831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ジェーシーネットは、お客様のご要望にお応えするインターネット広告をプロデュースいたします。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インターネット広告は、次のような流れで承ります。</a:t>
            </a:r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270763-A37E-4068-8C0C-B0F7F6650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18839D15-2139-4261-A46D-6530016C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541</Words>
  <Application>Microsoft Office PowerPoint</Application>
  <PresentationFormat>画面に合わせる (4:3)</PresentationFormat>
  <Paragraphs>172</Paragraphs>
  <Slides>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Ｐゴシック</vt:lpstr>
      <vt:lpstr>メイリオ</vt:lpstr>
      <vt:lpstr>游ゴシック</vt:lpstr>
      <vt:lpstr>Calibri</vt:lpstr>
      <vt:lpstr>Tw Cen MT</vt:lpstr>
      <vt:lpstr>Tw Cen MT Condensed</vt:lpstr>
      <vt:lpstr>Wingdings</vt:lpstr>
      <vt:lpstr>Wingdings 3</vt:lpstr>
      <vt:lpstr>インテグラル</vt:lpstr>
      <vt:lpstr>インターネット広告の ご紹介</vt:lpstr>
      <vt:lpstr>インターネット広告の特長</vt:lpstr>
      <vt:lpstr>インターネット広告のタイプと特徴</vt:lpstr>
      <vt:lpstr>インターネット広告の実施目的</vt:lpstr>
      <vt:lpstr>インターネットの利用者数・人口普及率</vt:lpstr>
      <vt:lpstr>媒体別広告費の推移</vt:lpstr>
      <vt:lpstr>媒体別広告費の割合</vt:lpstr>
      <vt:lpstr>インターネット利用端末の種類</vt:lpstr>
      <vt:lpstr>当社のインターネット広告サービス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2021-11-01T00:14:56Z</dcterms:created>
  <dcterms:modified xsi:type="dcterms:W3CDTF">2021-09-27T07:25:32Z</dcterms:modified>
</cp:coreProperties>
</file>