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7" r:id="rId2"/>
    <p:sldId id="266" r:id="rId3"/>
    <p:sldId id="258" r:id="rId4"/>
    <p:sldId id="259" r:id="rId5"/>
    <p:sldId id="268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2875968"/>
        <c:axId val="154287977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948031"/>
        <c:axId val="2019975103"/>
      </c:lineChart>
      <c:catAx>
        <c:axId val="154287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/>
                  <a:t>年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/>
                  <a:t>万人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  <c:valAx>
        <c:axId val="2019975103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/>
                  <a:t>％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910948031"/>
        <c:crosses val="max"/>
        <c:crossBetween val="between"/>
      </c:valAx>
      <c:catAx>
        <c:axId val="19109480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9975103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65-4BB5-88AF-16156672E7B9}"/>
              </c:ext>
            </c:extLst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65-4BB5-88AF-16156672E7B9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65-4BB5-88AF-16156672E7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65-4BB5-88AF-16156672E7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/>
            <a:t>Web</a:t>
          </a:r>
          <a:r>
            <a:rPr kumimoji="1" lang="ja-JP" dirty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/>
            <a:t>商品ページアクセス率は、</a:t>
          </a:r>
          <a:r>
            <a:rPr kumimoji="1" lang="en-US"/>
            <a:t>1</a:t>
          </a:r>
          <a:r>
            <a:rPr kumimoji="1" lang="ja-JP"/>
            <a:t>～</a:t>
          </a:r>
          <a:r>
            <a:rPr kumimoji="1" lang="en-US"/>
            <a:t>10</a:t>
          </a:r>
          <a:r>
            <a:rPr kumimoji="1" lang="ja-JP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20</a:t>
          </a:r>
          <a:r>
            <a:rPr kumimoji="1" lang="ja-JP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25</a:t>
          </a:r>
          <a:r>
            <a:rPr kumimoji="1" lang="ja-JP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C27A3-2A89-4320-ADAC-1CAC365BBB9B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100" kern="1200" dirty="0"/>
            <a:t>Web</a:t>
          </a:r>
          <a:r>
            <a:rPr kumimoji="1" lang="ja-JP" sz="1100" kern="1200" dirty="0"/>
            <a:t>ページにバナーを設定し、商品ページに誘導</a:t>
          </a:r>
          <a:endParaRPr lang="ja-JP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幅広い年代に対応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</a:t>
          </a:r>
          <a:r>
            <a:rPr kumimoji="1" lang="en-US" sz="1100" kern="1200"/>
            <a:t>1</a:t>
          </a:r>
          <a:r>
            <a:rPr kumimoji="1" lang="ja-JP" sz="1100" kern="1200"/>
            <a:t>～</a:t>
          </a:r>
          <a:r>
            <a:rPr kumimoji="1" lang="en-US" sz="1100" kern="1200"/>
            <a:t>10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82230"/>
        <a:ext cx="4614845" cy="935854"/>
      </dsp:txXfrm>
    </dsp:sp>
    <dsp:sp modelId="{6F191834-5F88-459E-B439-085D20B8A676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バナー広告</a:t>
          </a:r>
          <a:endParaRPr lang="ja-JP" altLang="en-US" sz="2500" kern="1200" dirty="0"/>
        </a:p>
      </dsp:txBody>
      <dsp:txXfrm>
        <a:off x="63284" y="65248"/>
        <a:ext cx="2497760" cy="1169817"/>
      </dsp:txXfrm>
    </dsp:sp>
    <dsp:sp modelId="{A59B58E8-F95F-485A-9374-25E6C4CA4C53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若い年代に有効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ターゲット層に合わせた効果的な広告展開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543435"/>
        <a:ext cx="4614845" cy="935854"/>
      </dsp:txXfrm>
    </dsp:sp>
    <dsp:sp modelId="{90AD3025-0846-495D-B4EF-7D4848090EA3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モバイル広告</a:t>
          </a:r>
          <a:endParaRPr lang="ja-JP" altLang="en-US" sz="2500" kern="1200" dirty="0"/>
        </a:p>
      </dsp:txBody>
      <dsp:txXfrm>
        <a:off x="63284" y="1426453"/>
        <a:ext cx="2497760" cy="1169817"/>
      </dsp:txXfrm>
    </dsp:sp>
    <dsp:sp modelId="{2EA7F179-2806-4307-8FC4-49EBF48B7019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検索サイトの検索結果のページと連動して広告を提示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利用者の関心のあるキーワードと連動することで広告効果を発揮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25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2904640"/>
        <a:ext cx="4614845" cy="935854"/>
      </dsp:txXfrm>
    </dsp:sp>
    <dsp:sp modelId="{46D1590A-88B0-4BAE-8C03-0911964FF1D9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検索連動型広告</a:t>
          </a:r>
          <a:endParaRPr lang="ja-JP" altLang="en-US" sz="2500" kern="1200" dirty="0"/>
        </a:p>
      </dsp:txBody>
      <dsp:txXfrm>
        <a:off x="63284" y="2787658"/>
        <a:ext cx="2497760" cy="1169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D45B2-30AE-4C9A-8FCB-301CE94E75EC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商品やサービスの認知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知名度向上</a:t>
          </a:r>
          <a:endParaRPr lang="ja-JP" altLang="en-US" sz="1700" kern="1200"/>
        </a:p>
      </dsp:txBody>
      <dsp:txXfrm rot="-5400000">
        <a:off x="2624328" y="182230"/>
        <a:ext cx="4614845" cy="935854"/>
      </dsp:txXfrm>
    </dsp:sp>
    <dsp:sp modelId="{F08EE95F-84AC-4505-9AA7-47938DA77575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spc="-150" dirty="0"/>
            <a:t>ブランディング型</a:t>
          </a:r>
          <a:endParaRPr lang="ja-JP" altLang="en-US" sz="2400" kern="1200" spc="-150" dirty="0"/>
        </a:p>
      </dsp:txBody>
      <dsp:txXfrm>
        <a:off x="63284" y="65248"/>
        <a:ext cx="2497760" cy="1169817"/>
      </dsp:txXfrm>
    </dsp:sp>
    <dsp:sp modelId="{4FB713AB-F3D4-4C46-BE5D-028F6DFC0E32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広告主サイトへ誘引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商品の購買促進</a:t>
          </a:r>
          <a:endParaRPr lang="ja-JP" altLang="en-US" sz="1700" kern="1200"/>
        </a:p>
      </dsp:txBody>
      <dsp:txXfrm rot="-5400000">
        <a:off x="2624328" y="1543435"/>
        <a:ext cx="4614845" cy="935854"/>
      </dsp:txXfrm>
    </dsp:sp>
    <dsp:sp modelId="{48C933BC-F6CD-485B-BF87-64CA75C399AF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レスポンス型</a:t>
          </a:r>
          <a:endParaRPr lang="ja-JP" altLang="en-US" sz="2400" kern="1200"/>
        </a:p>
      </dsp:txBody>
      <dsp:txXfrm>
        <a:off x="63284" y="1426453"/>
        <a:ext cx="2497760" cy="1169817"/>
      </dsp:txXfrm>
    </dsp:sp>
    <dsp:sp modelId="{CDBADD51-2315-428A-A0A4-061803644CB5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ユーザー間でのクチコミの創出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商品情報拡散による話題性喚起</a:t>
          </a:r>
          <a:endParaRPr lang="ja-JP" altLang="en-US" sz="1700" kern="1200"/>
        </a:p>
      </dsp:txBody>
      <dsp:txXfrm rot="-5400000">
        <a:off x="2624328" y="2904640"/>
        <a:ext cx="4614845" cy="935854"/>
      </dsp:txXfrm>
    </dsp:sp>
    <dsp:sp modelId="{E9F3E04C-4BD8-4349-A1F4-EE8ABBA94B33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バイラル型</a:t>
          </a:r>
          <a:endParaRPr lang="ja-JP" altLang="en-US" sz="2400" kern="1200"/>
        </a:p>
      </dsp:txBody>
      <dsp:txXfrm>
        <a:off x="63284" y="2787658"/>
        <a:ext cx="2497760" cy="1169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0.403</cdr:x>
      <cdr:y>0.39671</cdr:y>
    </cdr:from>
    <cdr:to>
      <cdr:x>0.597</cdr:x>
      <cdr:y>0.58438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937815" y="1756632"/>
          <a:ext cx="1414170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/>
            <a:t>総広告費</a:t>
          </a:r>
          <a:endParaRPr kumimoji="1" lang="en-US" altLang="ja-JP" sz="1600" dirty="0"/>
        </a:p>
        <a:p xmlns:a="http://schemas.openxmlformats.org/drawingml/2006/main">
          <a:pPr algn="ctr"/>
          <a:r>
            <a:rPr lang="en-US" altLang="ja-JP" sz="1600" dirty="0"/>
            <a:t>6</a:t>
          </a:r>
          <a:r>
            <a:rPr lang="ja-JP" altLang="en-US" sz="1600" dirty="0"/>
            <a:t>兆</a:t>
          </a:r>
          <a:r>
            <a:rPr lang="en-US" altLang="ja-JP" sz="1600" dirty="0"/>
            <a:t>1,522</a:t>
          </a:r>
          <a:r>
            <a:rPr lang="ja-JP" altLang="en-US" sz="1600" dirty="0"/>
            <a:t>億円</a:t>
          </a:r>
          <a:endParaRPr lang="en-US" altLang="ja-JP" sz="1600" dirty="0"/>
        </a:p>
        <a:p xmlns:a="http://schemas.openxmlformats.org/drawingml/2006/main">
          <a:pPr algn="ctr"/>
          <a:r>
            <a:rPr kumimoji="1" lang="ja-JP" altLang="en-US" sz="1600" dirty="0"/>
            <a:t>（</a:t>
          </a:r>
          <a:r>
            <a:rPr kumimoji="1" lang="en-US" altLang="ja-JP" sz="1600" dirty="0"/>
            <a:t>2021</a:t>
          </a:r>
          <a:r>
            <a:rPr kumimoji="1" lang="ja-JP" altLang="en-US" sz="1600" dirty="0"/>
            <a:t>年）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E4D72-4AC1-47EE-8CFC-43F9B2677CD6}" type="datetimeFigureOut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FEE18-8993-43B2-A56F-CE4CD78F46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36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8AA912E-58C4-47C5-BE05-83D5F424D5F6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945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A2EF-D046-4FEB-8DAD-193413AE1AD5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99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5643-CA2D-4200-B338-479DC92585E2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49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D2E-F91C-460B-8D43-C942DE7043BF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6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0BA35-C670-406A-BD64-99EC3824E1A7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96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31A-71E9-4C10-B7F7-0692646782D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73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5EB5C-88AB-4117-B966-66A99280DB86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10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3AA1-2EDC-4271-9E72-1A5C28CA486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61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ECB16-C398-4E40-9359-9F3DC11ED3D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49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E245-5029-4916-B06F-3813F5AB39B4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3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D244-56D7-4D09-8880-85B4D2799A05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61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ABAA707-E1CB-4B68-BD0B-40004FB47207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710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</a:t>
            </a:r>
            <a:br>
              <a:rPr kumimoji="1" lang="en-US" altLang="ja-JP" dirty="0"/>
            </a:br>
            <a:r>
              <a:rPr kumimoji="1" lang="ja-JP" altLang="en-US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686050" cy="1463040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</a:t>
            </a:r>
            <a:r>
              <a:rPr lang="ja-JP" altLang="en-US" dirty="0"/>
              <a:t>コストを抑えてスピーディーに作成し、</a:t>
            </a:r>
            <a:r>
              <a:rPr kumimoji="1" lang="ja-JP" altLang="en-US" dirty="0"/>
              <a:t>大きな反響を期待できる優れた広告の場です。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インターネット広告では、アクセスログ解析を使って効果測定ができるため、戦略的な広告活動が行えます。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57D751-F611-4EDD-803A-D038D9A68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2A108A4-69FD-4A7D-A525-DD5F93115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84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95795" cy="1499616"/>
          </a:xfrm>
        </p:spPr>
        <p:txBody>
          <a:bodyPr/>
          <a:lstStyle/>
          <a:p>
            <a:r>
              <a:rPr lang="ja-JP" altLang="en-US" spc="-150" dirty="0"/>
              <a:t>インターネット広告のタイプと特徴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959555F-7DF6-4C04-B2EE-D618558DB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インターネット広告の実施目的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0D50A56-7B91-49A2-9901-1944612D3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2016000"/>
          <a:ext cx="8640000" cy="445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矢印: 右 2">
            <a:extLst>
              <a:ext uri="{FF2B5EF4-FFF2-40B4-BE49-F238E27FC236}">
                <a16:creationId xmlns:a16="http://schemas.microsoft.com/office/drawing/2014/main" id="{6F5291F2-C3F3-4B33-98CE-81DF3C9B3389}"/>
              </a:ext>
            </a:extLst>
          </p:cNvPr>
          <p:cNvSpPr/>
          <p:nvPr/>
        </p:nvSpPr>
        <p:spPr>
          <a:xfrm rot="21051030">
            <a:off x="2080591" y="3371151"/>
            <a:ext cx="4982818" cy="627093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10</a:t>
            </a:r>
            <a:r>
              <a:rPr kumimoji="1" lang="ja-JP" altLang="en-US" dirty="0"/>
              <a:t>年で高い普及率に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AA7812-B27A-4A99-9435-A3B9BB3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390E2F-B06C-49DE-9035-94C72A848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811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816BC84-2808-4A05-A899-67F583D70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B50CDFF-81E0-4AAC-866C-90A66C8A1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8,706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1,509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6,495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モバイル端末からの利用者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7,878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744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ゲーム機、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TV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715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9D4FF06-7FE7-4A39-B051-5210FB236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54231" cy="1499616"/>
          </a:xfrm>
        </p:spPr>
        <p:txBody>
          <a:bodyPr/>
          <a:lstStyle/>
          <a:p>
            <a:r>
              <a:rPr lang="ja-JP" altLang="en-US" spc="-150" dirty="0"/>
              <a:t>当社のインターネット広告サービス</a:t>
            </a:r>
            <a:endParaRPr kumimoji="1" lang="ja-JP" altLang="en-US" spc="-15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239831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700E69-CAAC-4ADD-AFA2-B67DBDF2D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471</Words>
  <Application>Microsoft Office PowerPoint</Application>
  <PresentationFormat>画面に合わせる (4:3)</PresentationFormat>
  <Paragraphs>167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 ご紹介</vt:lpstr>
      <vt:lpstr>インターネット広告の特長</vt:lpstr>
      <vt:lpstr>インターネット広告のタイプと特徴</vt:lpstr>
      <vt:lpstr>インターネット広告の実施目的</vt:lpstr>
      <vt:lpstr>インターネットの利用者数・人口普及率</vt:lpstr>
      <vt:lpstr>媒体別広告費の推移</vt:lpstr>
      <vt:lpstr>媒体別広告費の割合</vt:lpstr>
      <vt:lpstr>インターネット利用端末の種類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2021-10-31T23:56:53Z</dcterms:created>
  <dcterms:modified xsi:type="dcterms:W3CDTF">2021-09-27T07:22:28Z</dcterms:modified>
</cp:coreProperties>
</file>