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7" r:id="rId2"/>
    <p:sldId id="266" r:id="rId3"/>
    <p:sldId id="258" r:id="rId4"/>
    <p:sldId id="259" r:id="rId5"/>
    <p:sldId id="267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Sheet1!$B$2:$B$12</c:f>
              <c:numCache>
                <c:formatCode>#,##0</c:formatCode>
                <c:ptCount val="11"/>
                <c:pt idx="0">
                  <c:v>9091</c:v>
                </c:pt>
                <c:pt idx="1">
                  <c:v>9408</c:v>
                </c:pt>
                <c:pt idx="2">
                  <c:v>9610</c:v>
                </c:pt>
                <c:pt idx="3">
                  <c:v>9652</c:v>
                </c:pt>
                <c:pt idx="4">
                  <c:v>10044</c:v>
                </c:pt>
                <c:pt idx="5">
                  <c:v>10018</c:v>
                </c:pt>
                <c:pt idx="6">
                  <c:v>10046</c:v>
                </c:pt>
                <c:pt idx="7">
                  <c:v>10084</c:v>
                </c:pt>
                <c:pt idx="8" formatCode="#,##0_);[Red]\(#,##0\)">
                  <c:v>9771</c:v>
                </c:pt>
                <c:pt idx="9" formatCode="#,##0_);[Red]\(#,##0\)">
                  <c:v>9542</c:v>
                </c:pt>
                <c:pt idx="10" formatCode="#,##0_);[Red]\(#,##0\)">
                  <c:v>10815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542875968"/>
        <c:axId val="1542879776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78</c:v>
                </c:pt>
                <c:pt idx="1">
                  <c:v>78.2</c:v>
                </c:pt>
                <c:pt idx="2">
                  <c:v>79.099999999999994</c:v>
                </c:pt>
                <c:pt idx="3">
                  <c:v>79.5</c:v>
                </c:pt>
                <c:pt idx="4">
                  <c:v>82.8</c:v>
                </c:pt>
                <c:pt idx="5">
                  <c:v>82.8</c:v>
                </c:pt>
                <c:pt idx="6">
                  <c:v>83</c:v>
                </c:pt>
                <c:pt idx="7">
                  <c:v>83.5</c:v>
                </c:pt>
                <c:pt idx="8">
                  <c:v>80.900000000000006</c:v>
                </c:pt>
                <c:pt idx="9">
                  <c:v>79.8</c:v>
                </c:pt>
                <c:pt idx="10">
                  <c:v>89.8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0948031"/>
        <c:axId val="2019975103"/>
      </c:lineChart>
      <c:catAx>
        <c:axId val="1542875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/>
                  <a:t>年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9776"/>
        <c:crosses val="autoZero"/>
        <c:auto val="1"/>
        <c:lblAlgn val="ctr"/>
        <c:lblOffset val="100"/>
        <c:noMultiLvlLbl val="0"/>
      </c:catAx>
      <c:valAx>
        <c:axId val="1542879776"/>
        <c:scaling>
          <c:orientation val="minMax"/>
          <c:max val="120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/>
                  <a:t>万人</a:t>
                </a: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5968"/>
        <c:crosses val="autoZero"/>
        <c:crossBetween val="between"/>
      </c:valAx>
      <c:valAx>
        <c:axId val="2019975103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/>
                  <a:t>％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910948031"/>
        <c:crosses val="max"/>
        <c:crossBetween val="between"/>
      </c:valAx>
      <c:catAx>
        <c:axId val="191094803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19975103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  <c:extLst>
              <c:ext xmlns:c16="http://schemas.microsoft.com/office/drawing/2014/chart" uri="{C3380CC4-5D6E-409C-BE32-E72D297353CC}">
                <c16:uniqueId val="{00000001-C265-4BB5-88AF-16156672E7B9}"/>
              </c:ext>
            </c:extLst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65-4BB5-88AF-16156672E7B9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65-4BB5-88AF-16156672E7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65-4BB5-88AF-16156672E7B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/>
            <a:t>Web</a:t>
          </a:r>
          <a:r>
            <a:rPr kumimoji="1" lang="ja-JP" dirty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/>
            <a:t>商品ページアクセス率は、</a:t>
          </a:r>
          <a:r>
            <a:rPr kumimoji="1" lang="en-US"/>
            <a:t>1</a:t>
          </a:r>
          <a:r>
            <a:rPr kumimoji="1" lang="ja-JP"/>
            <a:t>～</a:t>
          </a:r>
          <a:r>
            <a:rPr kumimoji="1" lang="en-US"/>
            <a:t>10</a:t>
          </a:r>
          <a:r>
            <a:rPr kumimoji="1" lang="ja-JP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20</a:t>
          </a:r>
          <a:r>
            <a:rPr kumimoji="1" lang="ja-JP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25</a:t>
          </a:r>
          <a:r>
            <a:rPr kumimoji="1" lang="ja-JP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① 目標の明確化</a:t>
          </a:r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② 業務契約</a:t>
          </a:r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④ </a:t>
          </a:r>
          <a:r>
            <a:rPr kumimoji="1" lang="en-US" altLang="ja-JP" sz="1600" dirty="0"/>
            <a:t>PDCA</a:t>
          </a:r>
          <a:r>
            <a:rPr kumimoji="1" lang="ja-JP" altLang="en-US" sz="1600" dirty="0"/>
            <a:t>の実践</a:t>
          </a:r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③ インターネット広告出稿</a:t>
          </a:r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</dgm:pt>
    <dgm:pt modelId="{F428E6E8-F874-438D-955F-82157F2051CE}" type="pres">
      <dgm:prSet presAssocID="{E4DD8AAE-E95C-437E-9DB0-F8C9C130E853}" presName="connectorText" presStyleLbl="sibTrans2D1" presStyleIdx="0" presStyleCnt="3"/>
      <dgm:spPr/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</dgm:pt>
    <dgm:pt modelId="{6D518862-CCA6-4078-BF20-0C90A3860552}" type="pres">
      <dgm:prSet presAssocID="{8515F69E-FF57-4DB9-B097-FB09A85AFF74}" presName="connectorText" presStyleLbl="sibTrans2D1" presStyleIdx="1" presStyleCnt="3"/>
      <dgm:spPr/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</dgm:pt>
    <dgm:pt modelId="{FC029465-7B2D-4E2E-B107-4FAE6A94F6E9}" type="pres">
      <dgm:prSet presAssocID="{BEB4438A-6771-49E3-AAEF-61265276F923}" presName="sibTrans" presStyleLbl="sibTrans2D1" presStyleIdx="2" presStyleCnt="3"/>
      <dgm:spPr/>
    </dgm:pt>
    <dgm:pt modelId="{FB546E60-61B8-4118-8B91-AA8CCC4CE060}" type="pres">
      <dgm:prSet presAssocID="{BEB4438A-6771-49E3-AAEF-61265276F923}" presName="connectorText" presStyleLbl="sibTrans2D1" presStyleIdx="2" presStyleCnt="3"/>
      <dgm:spPr/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</dgm:pt>
  </dgm:ptLst>
  <dgm:cxnLst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EC27A3-2A89-4320-ADAC-1CAC365BBB9B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100" kern="1200" dirty="0"/>
            <a:t>Web</a:t>
          </a:r>
          <a:r>
            <a:rPr kumimoji="1" lang="ja-JP" sz="1100" kern="1200" dirty="0"/>
            <a:t>ページにバナーを設定し、商品ページに誘導</a:t>
          </a:r>
          <a:endParaRPr lang="ja-JP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幅広い年代に対応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</a:t>
          </a:r>
          <a:r>
            <a:rPr kumimoji="1" lang="en-US" sz="1100" kern="1200"/>
            <a:t>1</a:t>
          </a:r>
          <a:r>
            <a:rPr kumimoji="1" lang="ja-JP" sz="1100" kern="1200"/>
            <a:t>～</a:t>
          </a:r>
          <a:r>
            <a:rPr kumimoji="1" lang="en-US" sz="1100" kern="1200"/>
            <a:t>10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82230"/>
        <a:ext cx="4614845" cy="935854"/>
      </dsp:txXfrm>
    </dsp:sp>
    <dsp:sp modelId="{6F191834-5F88-459E-B439-085D20B8A676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バナー広告</a:t>
          </a:r>
          <a:endParaRPr lang="ja-JP" altLang="en-US" sz="2500" kern="1200" dirty="0"/>
        </a:p>
      </dsp:txBody>
      <dsp:txXfrm>
        <a:off x="63284" y="65248"/>
        <a:ext cx="2497760" cy="1169817"/>
      </dsp:txXfrm>
    </dsp:sp>
    <dsp:sp modelId="{A59B58E8-F95F-485A-9374-25E6C4CA4C53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若い年代に有効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ターゲット層に合わせた効果的な広告展開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543435"/>
        <a:ext cx="4614845" cy="935854"/>
      </dsp:txXfrm>
    </dsp:sp>
    <dsp:sp modelId="{90AD3025-0846-495D-B4EF-7D4848090EA3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モバイル広告</a:t>
          </a:r>
          <a:endParaRPr lang="ja-JP" altLang="en-US" sz="2500" kern="1200" dirty="0"/>
        </a:p>
      </dsp:txBody>
      <dsp:txXfrm>
        <a:off x="63284" y="1426453"/>
        <a:ext cx="2497760" cy="1169817"/>
      </dsp:txXfrm>
    </dsp:sp>
    <dsp:sp modelId="{2EA7F179-2806-4307-8FC4-49EBF48B7019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検索サイトの検索結果のページと連動して広告を提示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利用者の関心のあるキーワードと連動することで広告効果を発揮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25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2904640"/>
        <a:ext cx="4614845" cy="935854"/>
      </dsp:txXfrm>
    </dsp:sp>
    <dsp:sp modelId="{46D1590A-88B0-4BAE-8C03-0911964FF1D9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検索連動型広告</a:t>
          </a:r>
          <a:endParaRPr lang="ja-JP" altLang="en-US" sz="2500" kern="1200" dirty="0"/>
        </a:p>
      </dsp:txBody>
      <dsp:txXfrm>
        <a:off x="63284" y="2787658"/>
        <a:ext cx="2497760" cy="1169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D45B2-30AE-4C9A-8FCB-301CE94E75EC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商品やサービスの認知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知名度向上</a:t>
          </a:r>
          <a:endParaRPr lang="ja-JP" altLang="en-US" sz="1700" kern="1200"/>
        </a:p>
      </dsp:txBody>
      <dsp:txXfrm rot="-5400000">
        <a:off x="2624328" y="182230"/>
        <a:ext cx="4614845" cy="935854"/>
      </dsp:txXfrm>
    </dsp:sp>
    <dsp:sp modelId="{F08EE95F-84AC-4505-9AA7-47938DA77575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spc="-150" dirty="0"/>
            <a:t>ブランディング型</a:t>
          </a:r>
          <a:endParaRPr lang="ja-JP" altLang="en-US" sz="2400" kern="1200" spc="-150" dirty="0"/>
        </a:p>
      </dsp:txBody>
      <dsp:txXfrm>
        <a:off x="63284" y="65248"/>
        <a:ext cx="2497760" cy="1169817"/>
      </dsp:txXfrm>
    </dsp:sp>
    <dsp:sp modelId="{4FB713AB-F3D4-4C46-BE5D-028F6DFC0E32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広告主サイトへ誘引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商品の購買促進</a:t>
          </a:r>
          <a:endParaRPr lang="ja-JP" altLang="en-US" sz="1700" kern="1200"/>
        </a:p>
      </dsp:txBody>
      <dsp:txXfrm rot="-5400000">
        <a:off x="2624328" y="1543435"/>
        <a:ext cx="4614845" cy="935854"/>
      </dsp:txXfrm>
    </dsp:sp>
    <dsp:sp modelId="{48C933BC-F6CD-485B-BF87-64CA75C399AF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レスポンス型</a:t>
          </a:r>
          <a:endParaRPr lang="ja-JP" altLang="en-US" sz="2400" kern="1200"/>
        </a:p>
      </dsp:txBody>
      <dsp:txXfrm>
        <a:off x="63284" y="1426453"/>
        <a:ext cx="2497760" cy="1169817"/>
      </dsp:txXfrm>
    </dsp:sp>
    <dsp:sp modelId="{CDBADD51-2315-428A-A0A4-061803644CB5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ユーザー間でのクチコミの創出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商品情報拡散による話題性喚起</a:t>
          </a:r>
          <a:endParaRPr lang="ja-JP" altLang="en-US" sz="1700" kern="1200"/>
        </a:p>
      </dsp:txBody>
      <dsp:txXfrm rot="-5400000">
        <a:off x="2624328" y="2904640"/>
        <a:ext cx="4614845" cy="935854"/>
      </dsp:txXfrm>
    </dsp:sp>
    <dsp:sp modelId="{E9F3E04C-4BD8-4349-A1F4-EE8ABBA94B33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バイラル型</a:t>
          </a:r>
          <a:endParaRPr lang="ja-JP" altLang="en-US" sz="2400" kern="1200"/>
        </a:p>
      </dsp:txBody>
      <dsp:txXfrm>
        <a:off x="63284" y="2787658"/>
        <a:ext cx="2497760" cy="11698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E239D-7D32-4970-8BDB-75669803DEAA}">
      <dsp:nvSpPr>
        <dsp:cNvPr id="0" name=""/>
        <dsp:cNvSpPr/>
      </dsp:nvSpPr>
      <dsp:spPr>
        <a:xfrm>
          <a:off x="8923" y="3038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① 目標の明確化</a:t>
          </a:r>
        </a:p>
      </dsp:txBody>
      <dsp:txXfrm>
        <a:off x="25469" y="19584"/>
        <a:ext cx="3996392" cy="531823"/>
      </dsp:txXfrm>
    </dsp:sp>
    <dsp:sp modelId="{0207B006-63AF-4704-B103-BFD8848AF424}">
      <dsp:nvSpPr>
        <dsp:cNvPr id="0" name=""/>
        <dsp:cNvSpPr/>
      </dsp:nvSpPr>
      <dsp:spPr>
        <a:xfrm rot="5400000">
          <a:off x="1917743" y="584507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605691"/>
        <a:ext cx="152527" cy="148290"/>
      </dsp:txXfrm>
    </dsp:sp>
    <dsp:sp modelId="{59CA8035-CD5C-4DE6-B518-733B3595CCC1}">
      <dsp:nvSpPr>
        <dsp:cNvPr id="0" name=""/>
        <dsp:cNvSpPr/>
      </dsp:nvSpPr>
      <dsp:spPr>
        <a:xfrm>
          <a:off x="8923" y="850411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② 業務契約</a:t>
          </a:r>
        </a:p>
      </dsp:txBody>
      <dsp:txXfrm>
        <a:off x="25469" y="866957"/>
        <a:ext cx="3996392" cy="531823"/>
      </dsp:txXfrm>
    </dsp:sp>
    <dsp:sp modelId="{9C505B70-69E2-4F85-9941-346DAC850DF6}">
      <dsp:nvSpPr>
        <dsp:cNvPr id="0" name=""/>
        <dsp:cNvSpPr/>
      </dsp:nvSpPr>
      <dsp:spPr>
        <a:xfrm rot="5400000">
          <a:off x="1917743" y="1431880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1453064"/>
        <a:ext cx="152527" cy="148290"/>
      </dsp:txXfrm>
    </dsp:sp>
    <dsp:sp modelId="{90DCC94A-3E69-459B-A4DE-BD19B63EF15A}">
      <dsp:nvSpPr>
        <dsp:cNvPr id="0" name=""/>
        <dsp:cNvSpPr/>
      </dsp:nvSpPr>
      <dsp:spPr>
        <a:xfrm>
          <a:off x="0" y="1697784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③ インターネット広告出稿</a:t>
          </a:r>
        </a:p>
      </dsp:txBody>
      <dsp:txXfrm>
        <a:off x="16546" y="1714330"/>
        <a:ext cx="4014239" cy="531823"/>
      </dsp:txXfrm>
    </dsp:sp>
    <dsp:sp modelId="{FC029465-7B2D-4E2E-B107-4FAE6A94F6E9}">
      <dsp:nvSpPr>
        <dsp:cNvPr id="0" name=""/>
        <dsp:cNvSpPr/>
      </dsp:nvSpPr>
      <dsp:spPr>
        <a:xfrm rot="5400000">
          <a:off x="1917743" y="2276823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2298007"/>
        <a:ext cx="152527" cy="148290"/>
      </dsp:txXfrm>
    </dsp:sp>
    <dsp:sp modelId="{C3297560-35A7-4A62-83BB-9DA6E45FFECF}">
      <dsp:nvSpPr>
        <dsp:cNvPr id="0" name=""/>
        <dsp:cNvSpPr/>
      </dsp:nvSpPr>
      <dsp:spPr>
        <a:xfrm>
          <a:off x="0" y="2545157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④ </a:t>
          </a:r>
          <a:r>
            <a:rPr kumimoji="1" lang="en-US" altLang="ja-JP" sz="1600" kern="1200" dirty="0"/>
            <a:t>PDCA</a:t>
          </a:r>
          <a:r>
            <a:rPr kumimoji="1" lang="ja-JP" altLang="en-US" sz="1600" kern="1200" dirty="0"/>
            <a:t>の実践</a:t>
          </a:r>
        </a:p>
      </dsp:txBody>
      <dsp:txXfrm>
        <a:off x="16546" y="2561703"/>
        <a:ext cx="4014239" cy="531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0.403</cdr:x>
      <cdr:y>0.39671</cdr:y>
    </cdr:from>
    <cdr:to>
      <cdr:x>0.597</cdr:x>
      <cdr:y>0.58438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937815" y="1756632"/>
          <a:ext cx="1414170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/>
            <a:t>総広告費</a:t>
          </a:r>
          <a:endParaRPr kumimoji="1" lang="en-US" altLang="ja-JP" sz="1600" dirty="0"/>
        </a:p>
        <a:p xmlns:a="http://schemas.openxmlformats.org/drawingml/2006/main">
          <a:pPr algn="ctr"/>
          <a:r>
            <a:rPr lang="en-US" altLang="ja-JP" sz="1600" dirty="0"/>
            <a:t>6</a:t>
          </a:r>
          <a:r>
            <a:rPr lang="ja-JP" altLang="en-US" sz="1600" dirty="0"/>
            <a:t>兆</a:t>
          </a:r>
          <a:r>
            <a:rPr lang="en-US" altLang="ja-JP" sz="1600" dirty="0"/>
            <a:t>1,522</a:t>
          </a:r>
          <a:r>
            <a:rPr lang="ja-JP" altLang="en-US" sz="1600" dirty="0"/>
            <a:t>億円</a:t>
          </a:r>
          <a:endParaRPr lang="en-US" altLang="ja-JP" sz="1600" dirty="0"/>
        </a:p>
        <a:p xmlns:a="http://schemas.openxmlformats.org/drawingml/2006/main">
          <a:pPr algn="ctr"/>
          <a:r>
            <a:rPr kumimoji="1" lang="ja-JP" altLang="en-US" sz="1600" dirty="0"/>
            <a:t>（</a:t>
          </a:r>
          <a:r>
            <a:rPr kumimoji="1" lang="en-US" altLang="ja-JP" sz="1600" dirty="0"/>
            <a:t>2021</a:t>
          </a:r>
          <a:r>
            <a:rPr kumimoji="1" lang="ja-JP" altLang="en-US" sz="1600" dirty="0"/>
            <a:t>年）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F8529-1218-416C-986E-B8F7149A6568}" type="datetimeFigureOut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D3C0D-D793-49E9-956F-042890E2F5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22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本日はインターネット広告代理店「ジェーシーネット」の業務を紹介する機会をいただき、ありがとうございます。</a:t>
            </a:r>
            <a:endParaRPr kumimoji="1" lang="en-US" altLang="ja-JP" dirty="0"/>
          </a:p>
          <a:p>
            <a:r>
              <a:rPr kumimoji="1" lang="ja-JP" altLang="en-US" dirty="0"/>
              <a:t>私は株式会社ジェーシーネットの営業担当、田中和泉と申します。</a:t>
            </a:r>
            <a:endParaRPr kumimoji="1" lang="en-US" altLang="ja-JP" dirty="0"/>
          </a:p>
          <a:p>
            <a:r>
              <a:rPr kumimoji="1" lang="ja-JP" altLang="en-US" dirty="0"/>
              <a:t>ジェーシーネットは、インターネット広告専業の広告代理店です。</a:t>
            </a:r>
            <a:endParaRPr kumimoji="1" lang="en-US" altLang="ja-JP" dirty="0"/>
          </a:p>
          <a:p>
            <a:r>
              <a:rPr kumimoji="1" lang="ja-JP" altLang="en-US" dirty="0"/>
              <a:t>インターネットにアクセスするお客様に効率よくリーチし、効果的に情報を伝えるために、ジェーシーネットがお手伝いいたします。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CAA941-2C66-40F9-B7BC-55E3280841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9017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CAA941-2C66-40F9-B7BC-55E3280841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3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DB478C0-22C3-4768-AAE4-95F294E82657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657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F79F-20AB-4629-95F1-A88F8123A298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46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770D6-37EA-4F72-B448-0F91709F3779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307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D2875-AF26-4A7B-B762-8DBA41E2BC09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29" y="101972"/>
            <a:ext cx="112571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403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b="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BCC7-BD62-421C-A85D-EFD99FDAA853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92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F8E1-06D3-4555-934B-E7C6A69C3D08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201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8A30-3352-4113-BF66-73B6FC59506A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795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AF31-9E05-4704-9685-463B47EC280C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422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D32E9-5A24-4C96-B884-6878315B7EEB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972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77FEF-FAAE-42E4-977A-D27BE99F673B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078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15778-8576-4B56-9780-7B1DE94F4AB3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510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DD72991E-6263-424C-9B38-164BB8CB52CD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7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16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</a:t>
            </a:r>
            <a:br>
              <a:rPr kumimoji="1" lang="en-US" altLang="ja-JP" dirty="0"/>
            </a:br>
            <a:r>
              <a:rPr kumimoji="1" lang="ja-JP" altLang="en-US" dirty="0"/>
              <a:t>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686050" cy="1463040"/>
          </a:xfrm>
        </p:spPr>
        <p:txBody>
          <a:bodyPr/>
          <a:lstStyle/>
          <a:p>
            <a:r>
              <a:rPr lang="ja-JP" altLang="en-US" dirty="0"/>
              <a:t>株式会社ジェーシーネット</a:t>
            </a:r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インターネット広告の特長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インターネットは、</a:t>
            </a:r>
            <a:r>
              <a:rPr lang="ja-JP" altLang="en-US" dirty="0"/>
              <a:t>コストを抑えてスピーディーに作成し、</a:t>
            </a:r>
            <a:r>
              <a:rPr kumimoji="1" lang="ja-JP" altLang="en-US" dirty="0"/>
              <a:t>大きな反響を期待できる優れた広告の場です。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インターネット広告は、明確なターゲッティングが可能で、効果的な媒体です。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インターネット広告では、アクセスログ解析を使って効果測定ができるため、戦略的な広告活動が行えます。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8EDB7FE-5960-4073-9FD5-904E56AB4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F8AE120-D134-419A-8D92-15178C6BD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84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95795" cy="1499616"/>
          </a:xfrm>
        </p:spPr>
        <p:txBody>
          <a:bodyPr/>
          <a:lstStyle/>
          <a:p>
            <a:r>
              <a:rPr lang="ja-JP" altLang="en-US" spc="-150" dirty="0"/>
              <a:t>インターネット広告のタイプと特徴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EB0D529-0C47-4A39-8180-2B4B8D8F7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インターネット広告の実施目的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9DB05A3-F45B-403B-9830-028C982DD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426" y="585216"/>
            <a:ext cx="8640000" cy="1499616"/>
          </a:xfrm>
        </p:spPr>
        <p:txBody>
          <a:bodyPr>
            <a:noAutofit/>
          </a:bodyPr>
          <a:lstStyle/>
          <a:p>
            <a:r>
              <a:rPr lang="ja-JP" altLang="en-US" spc="-300" dirty="0"/>
              <a:t>インターネットの利用者数・人口普及率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4076602"/>
              </p:ext>
            </p:extLst>
          </p:nvPr>
        </p:nvGraphicFramePr>
        <p:xfrm>
          <a:off x="252000" y="2016000"/>
          <a:ext cx="8640000" cy="4454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矢印: 右 2">
            <a:extLst>
              <a:ext uri="{FF2B5EF4-FFF2-40B4-BE49-F238E27FC236}">
                <a16:creationId xmlns:a16="http://schemas.microsoft.com/office/drawing/2014/main" id="{6F5291F2-C3F3-4B33-98CE-81DF3C9B3389}"/>
              </a:ext>
            </a:extLst>
          </p:cNvPr>
          <p:cNvSpPr/>
          <p:nvPr/>
        </p:nvSpPr>
        <p:spPr>
          <a:xfrm rot="21051030">
            <a:off x="2080591" y="3371151"/>
            <a:ext cx="4982818" cy="627093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10</a:t>
            </a:r>
            <a:r>
              <a:rPr kumimoji="1" lang="ja-JP" altLang="en-US" dirty="0"/>
              <a:t>年で高い普及率に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AA7812-B27A-4A99-9435-A3B9BB39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2EA309-ECB0-41F6-9FD4-D50B55B38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766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インターネット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12,299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58,913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ADF4058-D3C3-4053-8AD9-CD1953ED6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/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D0D28BE-BDC1-4B99-BA32-5ED656723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8,706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1,509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6,495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モバイル端末からの利用者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7,878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744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ゲーム機、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TV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715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630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18AF709-F9A1-4230-8551-45F95ACFE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54231" cy="1499616"/>
          </a:xfrm>
        </p:spPr>
        <p:txBody>
          <a:bodyPr/>
          <a:lstStyle/>
          <a:p>
            <a:r>
              <a:rPr lang="ja-JP" altLang="en-US" spc="-150" dirty="0"/>
              <a:t>当社のインターネット広告サービス</a:t>
            </a:r>
            <a:endParaRPr kumimoji="1" lang="ja-JP" altLang="en-US" spc="-15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239831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ジェーシーネットは、お客様のご要望にお応えするインターネット広告をプロデュースいたします。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インターネット広告は、次のような流れで承ります。</a:t>
            </a:r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CB73578-AAE6-4AC4-A520-625E626A1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541</Words>
  <Application>Microsoft Office PowerPoint</Application>
  <PresentationFormat>画面に合わせる (4:3)</PresentationFormat>
  <Paragraphs>172</Paragraphs>
  <Slides>9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ＭＳ Ｐゴシック</vt:lpstr>
      <vt:lpstr>メイリオ</vt:lpstr>
      <vt:lpstr>游ゴシック</vt:lpstr>
      <vt:lpstr>Calibri</vt:lpstr>
      <vt:lpstr>Tw Cen MT</vt:lpstr>
      <vt:lpstr>Tw Cen MT Condensed</vt:lpstr>
      <vt:lpstr>Wingdings</vt:lpstr>
      <vt:lpstr>Wingdings 3</vt:lpstr>
      <vt:lpstr>インテグラル</vt:lpstr>
      <vt:lpstr>インターネット広告の ご紹介</vt:lpstr>
      <vt:lpstr>インターネット広告の特長</vt:lpstr>
      <vt:lpstr>インターネット広告のタイプと特徴</vt:lpstr>
      <vt:lpstr>インターネット広告の実施目的</vt:lpstr>
      <vt:lpstr>インターネットの利用者数・人口普及率</vt:lpstr>
      <vt:lpstr>媒体別広告費の推移</vt:lpstr>
      <vt:lpstr>媒体別広告費の割合</vt:lpstr>
      <vt:lpstr>インターネット利用端末の種類</vt:lpstr>
      <vt:lpstr>当社のインターネット広告サービス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2021-11-01T00:12:56Z</dcterms:created>
  <dcterms:modified xsi:type="dcterms:W3CDTF">2021-09-27T07:25:23Z</dcterms:modified>
</cp:coreProperties>
</file>