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慈子 高橋" initials="慈子" lastIdx="1" clrIdx="0">
    <p:extLst>
      <p:ext uri="{19B8F6BF-5375-455C-9EA6-DF929625EA0E}">
        <p15:presenceInfo xmlns:p15="http://schemas.microsoft.com/office/powerpoint/2012/main" userId="d2d81cc3f90278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mizu\Dropbox\My%20PC%20(DESKTOP-8NG3JKB)\Documents\&#26085;&#21830;FOM_2&#32026;&#12486;&#12461;&#12473;&#12488;&#25913;&#35330;\&#12503;&#12524;&#12476;&#12531;\&#12503;&#12524;&#12476;&#12531;2&#32026;\20210721&#26032;&#35215;&#32032;&#26448;\&#27169;&#25836;&#35430;&#39443;3\&#28288;&#36275;&#24230;&#35519;&#26619;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団体（国内）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252</c:v>
                </c:pt>
                <c:pt idx="1">
                  <c:v>263</c:v>
                </c:pt>
                <c:pt idx="2">
                  <c:v>380</c:v>
                </c:pt>
                <c:pt idx="3">
                  <c:v>408</c:v>
                </c:pt>
                <c:pt idx="4">
                  <c:v>78</c:v>
                </c:pt>
                <c:pt idx="5">
                  <c:v>235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4E-40C6-B124-E3AFADD999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団体（国外）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70</c:v>
                </c:pt>
                <c:pt idx="1">
                  <c:v>75</c:v>
                </c:pt>
                <c:pt idx="2">
                  <c:v>98</c:v>
                </c:pt>
                <c:pt idx="3">
                  <c:v>102</c:v>
                </c:pt>
                <c:pt idx="4">
                  <c:v>6</c:v>
                </c:pt>
                <c:pt idx="5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14E-40C6-B124-E3AFADD999E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個人</c:v>
                </c:pt>
              </c:strCache>
            </c:strRef>
          </c:tx>
          <c:spPr>
            <a:ln>
              <a:prstDash val="solid"/>
            </a:ln>
          </c:spPr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220</c:v>
                </c:pt>
                <c:pt idx="1">
                  <c:v>245</c:v>
                </c:pt>
                <c:pt idx="2">
                  <c:v>374</c:v>
                </c:pt>
                <c:pt idx="3">
                  <c:v>384</c:v>
                </c:pt>
                <c:pt idx="4">
                  <c:v>125</c:v>
                </c:pt>
                <c:pt idx="5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14E-40C6-B124-E3AFADD999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9359296"/>
        <c:axId val="649350048"/>
      </c:lineChart>
      <c:catAx>
        <c:axId val="649359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 altLang="en-US"/>
                  <a:t>年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49350048"/>
        <c:crosses val="autoZero"/>
        <c:auto val="1"/>
        <c:lblAlgn val="ctr"/>
        <c:lblOffset val="100"/>
        <c:noMultiLvlLbl val="0"/>
      </c:catAx>
      <c:valAx>
        <c:axId val="649350048"/>
        <c:scaling>
          <c:orientation val="minMax"/>
        </c:scaling>
        <c:delete val="0"/>
        <c:axPos val="l"/>
        <c:majorGridlines/>
        <c:title>
          <c:tx>
            <c:rich>
              <a:bodyPr rot="0" vert="eaVert"/>
              <a:lstStyle/>
              <a:p>
                <a:pPr>
                  <a:defRPr/>
                </a:pPr>
                <a:r>
                  <a:rPr lang="ja-JP" altLang="en-US"/>
                  <a:t>来場者数（千人）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4935929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集計結果!$B$3</c:f>
              <c:strCache>
                <c:ptCount val="1"/>
                <c:pt idx="0">
                  <c:v>満足</c:v>
                </c:pt>
              </c:strCache>
            </c:strRef>
          </c:tx>
          <c:spPr>
            <a:solidFill>
              <a:schemeClr val="accent2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2020</c:v>
                </c:pt>
                <c:pt idx="1">
                  <c:v>2019</c:v>
                </c:pt>
                <c:pt idx="2">
                  <c:v>2018</c:v>
                </c:pt>
                <c:pt idx="3">
                  <c:v>2017</c:v>
                </c:pt>
                <c:pt idx="4">
                  <c:v>2016</c:v>
                </c:pt>
              </c:numCache>
            </c:numRef>
          </c:cat>
          <c:val>
            <c:numRef>
              <c:f>集計結果!$B$4:$B$8</c:f>
              <c:numCache>
                <c:formatCode>#,##0_);[Red]\(#,##0\)</c:formatCode>
                <c:ptCount val="5"/>
                <c:pt idx="0">
                  <c:v>6247</c:v>
                </c:pt>
                <c:pt idx="1">
                  <c:v>5591</c:v>
                </c:pt>
                <c:pt idx="2">
                  <c:v>6389</c:v>
                </c:pt>
                <c:pt idx="3">
                  <c:v>6122</c:v>
                </c:pt>
                <c:pt idx="4">
                  <c:v>7137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CC-472D-8AD0-0A527A5FECC9}"/>
            </c:ext>
          </c:extLst>
        </c:ser>
        <c:ser>
          <c:idx val="1"/>
          <c:order val="1"/>
          <c:tx>
            <c:strRef>
              <c:f>集計結果!$C$3</c:f>
              <c:strCache>
                <c:ptCount val="1"/>
                <c:pt idx="0">
                  <c:v>ほぼ満足</c:v>
                </c:pt>
              </c:strCache>
            </c:strRef>
          </c:tx>
          <c:spPr>
            <a:solidFill>
              <a:schemeClr val="accent2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2020</c:v>
                </c:pt>
                <c:pt idx="1">
                  <c:v>2019</c:v>
                </c:pt>
                <c:pt idx="2">
                  <c:v>2018</c:v>
                </c:pt>
                <c:pt idx="3">
                  <c:v>2017</c:v>
                </c:pt>
                <c:pt idx="4">
                  <c:v>2016</c:v>
                </c:pt>
              </c:numCache>
            </c:numRef>
          </c:cat>
          <c:val>
            <c:numRef>
              <c:f>集計結果!$C$4:$C$8</c:f>
              <c:numCache>
                <c:formatCode>#,##0_);[Red]\(#,##0\)</c:formatCode>
                <c:ptCount val="5"/>
                <c:pt idx="0">
                  <c:v>3879</c:v>
                </c:pt>
                <c:pt idx="1">
                  <c:v>3228</c:v>
                </c:pt>
                <c:pt idx="2">
                  <c:v>2881</c:v>
                </c:pt>
                <c:pt idx="3">
                  <c:v>3268</c:v>
                </c:pt>
                <c:pt idx="4">
                  <c:v>2518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CC-472D-8AD0-0A527A5FECC9}"/>
            </c:ext>
          </c:extLst>
        </c:ser>
        <c:ser>
          <c:idx val="2"/>
          <c:order val="2"/>
          <c:tx>
            <c:strRef>
              <c:f>集計結果!$D$3</c:f>
              <c:strCache>
                <c:ptCount val="1"/>
                <c:pt idx="0">
                  <c:v>やや不満</c:v>
                </c:pt>
              </c:strCache>
            </c:strRef>
          </c:tx>
          <c:spPr>
            <a:solidFill>
              <a:schemeClr val="accent2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2020</c:v>
                </c:pt>
                <c:pt idx="1">
                  <c:v>2019</c:v>
                </c:pt>
                <c:pt idx="2">
                  <c:v>2018</c:v>
                </c:pt>
                <c:pt idx="3">
                  <c:v>2017</c:v>
                </c:pt>
                <c:pt idx="4">
                  <c:v>2016</c:v>
                </c:pt>
              </c:numCache>
            </c:numRef>
          </c:cat>
          <c:val>
            <c:numRef>
              <c:f>集計結果!$D$4:$D$8</c:f>
              <c:numCache>
                <c:formatCode>#,##0_);[Red]\(#,##0\)</c:formatCode>
                <c:ptCount val="5"/>
                <c:pt idx="0">
                  <c:v>404</c:v>
                </c:pt>
                <c:pt idx="1">
                  <c:v>904</c:v>
                </c:pt>
                <c:pt idx="2">
                  <c:v>632</c:v>
                </c:pt>
                <c:pt idx="3">
                  <c:v>401</c:v>
                </c:pt>
                <c:pt idx="4">
                  <c:v>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CC-472D-8AD0-0A527A5FECC9}"/>
            </c:ext>
          </c:extLst>
        </c:ser>
        <c:ser>
          <c:idx val="3"/>
          <c:order val="3"/>
          <c:tx>
            <c:strRef>
              <c:f>集計結果!$E$3</c:f>
              <c:strCache>
                <c:ptCount val="1"/>
                <c:pt idx="0">
                  <c:v>不満</c:v>
                </c:pt>
              </c:strCache>
            </c:strRef>
          </c:tx>
          <c:spPr>
            <a:solidFill>
              <a:schemeClr val="accent2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2020</c:v>
                </c:pt>
                <c:pt idx="1">
                  <c:v>2019</c:v>
                </c:pt>
                <c:pt idx="2">
                  <c:v>2018</c:v>
                </c:pt>
                <c:pt idx="3">
                  <c:v>2017</c:v>
                </c:pt>
                <c:pt idx="4">
                  <c:v>2016</c:v>
                </c:pt>
              </c:numCache>
            </c:numRef>
          </c:cat>
          <c:val>
            <c:numRef>
              <c:f>集計結果!$E$4:$E$8</c:f>
              <c:numCache>
                <c:formatCode>#,##0_);[Red]\(#,##0\)</c:formatCode>
                <c:ptCount val="5"/>
                <c:pt idx="0">
                  <c:v>254</c:v>
                </c:pt>
                <c:pt idx="1">
                  <c:v>413</c:v>
                </c:pt>
                <c:pt idx="2">
                  <c:v>325</c:v>
                </c:pt>
                <c:pt idx="3">
                  <c:v>316</c:v>
                </c:pt>
                <c:pt idx="4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CC-472D-8AD0-0A527A5FE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93118272"/>
        <c:axId val="1993119360"/>
      </c:barChart>
      <c:catAx>
        <c:axId val="1993118272"/>
        <c:scaling>
          <c:orientation val="minMax"/>
        </c:scaling>
        <c:delete val="0"/>
        <c:axPos val="l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年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93119360"/>
        <c:crosses val="autoZero"/>
        <c:auto val="1"/>
        <c:lblAlgn val="ctr"/>
        <c:lblOffset val="100"/>
        <c:noMultiLvlLbl val="0"/>
      </c:catAx>
      <c:valAx>
        <c:axId val="1993119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93118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C8702-53C2-477B-8936-698C853DED54}" type="doc">
      <dgm:prSet loTypeId="urn:microsoft.com/office/officeart/2005/8/layout/funnel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EBCF63B-0A15-42EF-8816-73B490EE3559}">
      <dgm:prSet/>
      <dgm:spPr/>
      <dgm:t>
        <a:bodyPr/>
        <a:lstStyle/>
        <a:p>
          <a:pPr rtl="0"/>
          <a:r>
            <a:rPr lang="en-US" altLang="ja-JP" dirty="0"/>
            <a:t>Web</a:t>
          </a:r>
          <a:r>
            <a:rPr lang="ja-JP" altLang="en-US" dirty="0"/>
            <a:t>からの発信</a:t>
          </a:r>
          <a:endParaRPr lang="ja-JP" dirty="0"/>
        </a:p>
      </dgm:t>
    </dgm:pt>
    <dgm:pt modelId="{343890B6-9373-426F-87A1-752C2C91B722}" type="parTrans" cxnId="{99995D12-2ACF-4C70-B971-9E6BD5CF64B4}">
      <dgm:prSet/>
      <dgm:spPr/>
      <dgm:t>
        <a:bodyPr/>
        <a:lstStyle/>
        <a:p>
          <a:endParaRPr kumimoji="1" lang="ja-JP" altLang="en-US"/>
        </a:p>
      </dgm:t>
    </dgm:pt>
    <dgm:pt modelId="{8181C11F-AE44-4EF3-9D6D-AC425E10081F}" type="sibTrans" cxnId="{99995D12-2ACF-4C70-B971-9E6BD5CF64B4}">
      <dgm:prSet/>
      <dgm:spPr/>
      <dgm:t>
        <a:bodyPr/>
        <a:lstStyle/>
        <a:p>
          <a:endParaRPr kumimoji="1" lang="ja-JP" altLang="en-US"/>
        </a:p>
      </dgm:t>
    </dgm:pt>
    <dgm:pt modelId="{D41CC246-8576-4BB1-BBB3-14398FA2D3B7}">
      <dgm:prSet/>
      <dgm:spPr/>
      <dgm:t>
        <a:bodyPr/>
        <a:lstStyle/>
        <a:p>
          <a:pPr rtl="0"/>
          <a:r>
            <a:rPr kumimoji="1" lang="ja-JP"/>
            <a:t>インフラ整備</a:t>
          </a:r>
          <a:endParaRPr lang="ja-JP"/>
        </a:p>
      </dgm:t>
    </dgm:pt>
    <dgm:pt modelId="{D6652E33-8BD7-4860-9E79-B23DD56FBA8B}" type="parTrans" cxnId="{73145DEB-BA53-40F0-8E31-A0CA3EA9F283}">
      <dgm:prSet/>
      <dgm:spPr/>
      <dgm:t>
        <a:bodyPr/>
        <a:lstStyle/>
        <a:p>
          <a:endParaRPr kumimoji="1" lang="ja-JP" altLang="en-US"/>
        </a:p>
      </dgm:t>
    </dgm:pt>
    <dgm:pt modelId="{C6825732-0E47-4285-B3AC-3298605236BF}" type="sibTrans" cxnId="{73145DEB-BA53-40F0-8E31-A0CA3EA9F283}">
      <dgm:prSet/>
      <dgm:spPr/>
      <dgm:t>
        <a:bodyPr/>
        <a:lstStyle/>
        <a:p>
          <a:endParaRPr kumimoji="1" lang="ja-JP" altLang="en-US"/>
        </a:p>
      </dgm:t>
    </dgm:pt>
    <dgm:pt modelId="{D7AAA1D8-6A43-4E40-AD2F-78C35B7ADFB2}">
      <dgm:prSet/>
      <dgm:spPr/>
      <dgm:t>
        <a:bodyPr/>
        <a:lstStyle/>
        <a:p>
          <a:pPr rtl="0"/>
          <a:r>
            <a:rPr lang="ja-JP" altLang="en-US"/>
            <a:t>バーチャルイベント開催</a:t>
          </a:r>
          <a:endParaRPr lang="ja-JP" dirty="0"/>
        </a:p>
      </dgm:t>
    </dgm:pt>
    <dgm:pt modelId="{7DB5421B-B31E-43F0-8553-E4C291799DEA}" type="parTrans" cxnId="{9ECDF3E0-BD5A-45FE-AD29-B9622A650FC3}">
      <dgm:prSet/>
      <dgm:spPr/>
      <dgm:t>
        <a:bodyPr/>
        <a:lstStyle/>
        <a:p>
          <a:endParaRPr kumimoji="1" lang="ja-JP" altLang="en-US"/>
        </a:p>
      </dgm:t>
    </dgm:pt>
    <dgm:pt modelId="{5B64E5A2-F551-4B39-AF21-AD4A0DC32CE4}" type="sibTrans" cxnId="{9ECDF3E0-BD5A-45FE-AD29-B9622A650FC3}">
      <dgm:prSet/>
      <dgm:spPr/>
      <dgm:t>
        <a:bodyPr/>
        <a:lstStyle/>
        <a:p>
          <a:endParaRPr kumimoji="1" lang="ja-JP" altLang="en-US"/>
        </a:p>
      </dgm:t>
    </dgm:pt>
    <dgm:pt modelId="{AE9BFEB2-ACFB-4270-B187-45D56658CC20}">
      <dgm:prSet/>
      <dgm:spPr/>
      <dgm:t>
        <a:bodyPr/>
        <a:lstStyle/>
        <a:p>
          <a:pPr rtl="0"/>
          <a:r>
            <a:rPr lang="ja-JP" altLang="en-US" dirty="0"/>
            <a:t>集客効果</a:t>
          </a:r>
          <a:endParaRPr lang="ja-JP" dirty="0"/>
        </a:p>
      </dgm:t>
    </dgm:pt>
    <dgm:pt modelId="{EA2FFC04-A33F-44EF-865B-163C32A24E80}" type="parTrans" cxnId="{61A763B9-CAE6-40BF-9C13-DDCD684BD860}">
      <dgm:prSet/>
      <dgm:spPr/>
      <dgm:t>
        <a:bodyPr/>
        <a:lstStyle/>
        <a:p>
          <a:endParaRPr kumimoji="1" lang="ja-JP" altLang="en-US"/>
        </a:p>
      </dgm:t>
    </dgm:pt>
    <dgm:pt modelId="{379CCC43-D200-4E39-B31B-69FCBC7ACE52}" type="sibTrans" cxnId="{61A763B9-CAE6-40BF-9C13-DDCD684BD860}">
      <dgm:prSet/>
      <dgm:spPr/>
      <dgm:t>
        <a:bodyPr/>
        <a:lstStyle/>
        <a:p>
          <a:endParaRPr kumimoji="1" lang="ja-JP" altLang="en-US"/>
        </a:p>
      </dgm:t>
    </dgm:pt>
    <dgm:pt modelId="{857670BD-3232-46C9-9F40-1FC61D570529}" type="pres">
      <dgm:prSet presAssocID="{A47C8702-53C2-477B-8936-698C853DED54}" presName="Name0" presStyleCnt="0">
        <dgm:presLayoutVars>
          <dgm:chMax val="4"/>
          <dgm:resizeHandles val="exact"/>
        </dgm:presLayoutVars>
      </dgm:prSet>
      <dgm:spPr/>
    </dgm:pt>
    <dgm:pt modelId="{B5D958F5-F930-4676-8DC4-B70683247940}" type="pres">
      <dgm:prSet presAssocID="{A47C8702-53C2-477B-8936-698C853DED54}" presName="ellipse" presStyleLbl="trBgShp" presStyleIdx="0" presStyleCnt="1"/>
      <dgm:spPr/>
    </dgm:pt>
    <dgm:pt modelId="{7EF4A1C9-2445-49DB-B37C-622F8C04F890}" type="pres">
      <dgm:prSet presAssocID="{A47C8702-53C2-477B-8936-698C853DED54}" presName="arrow1" presStyleLbl="fgShp" presStyleIdx="0" presStyleCnt="1"/>
      <dgm:spPr/>
    </dgm:pt>
    <dgm:pt modelId="{4B4287AD-F4D7-42EE-AF35-F20B87B7E008}" type="pres">
      <dgm:prSet presAssocID="{A47C8702-53C2-477B-8936-698C853DED54}" presName="rectangle" presStyleLbl="revTx" presStyleIdx="0" presStyleCnt="1">
        <dgm:presLayoutVars>
          <dgm:bulletEnabled val="1"/>
        </dgm:presLayoutVars>
      </dgm:prSet>
      <dgm:spPr/>
    </dgm:pt>
    <dgm:pt modelId="{DF64124D-A078-473E-A738-427B293D4B00}" type="pres">
      <dgm:prSet presAssocID="{D41CC246-8576-4BB1-BBB3-14398FA2D3B7}" presName="item1" presStyleLbl="node1" presStyleIdx="0" presStyleCnt="3">
        <dgm:presLayoutVars>
          <dgm:bulletEnabled val="1"/>
        </dgm:presLayoutVars>
      </dgm:prSet>
      <dgm:spPr/>
    </dgm:pt>
    <dgm:pt modelId="{F296E6F7-37FE-4553-B4B9-7F4AB21BA00C}" type="pres">
      <dgm:prSet presAssocID="{D7AAA1D8-6A43-4E40-AD2F-78C35B7ADFB2}" presName="item2" presStyleLbl="node1" presStyleIdx="1" presStyleCnt="3">
        <dgm:presLayoutVars>
          <dgm:bulletEnabled val="1"/>
        </dgm:presLayoutVars>
      </dgm:prSet>
      <dgm:spPr/>
    </dgm:pt>
    <dgm:pt modelId="{482B1399-5FDD-4D56-B2C7-6C602FF38831}" type="pres">
      <dgm:prSet presAssocID="{AE9BFEB2-ACFB-4270-B187-45D56658CC20}" presName="item3" presStyleLbl="node1" presStyleIdx="2" presStyleCnt="3">
        <dgm:presLayoutVars>
          <dgm:bulletEnabled val="1"/>
        </dgm:presLayoutVars>
      </dgm:prSet>
      <dgm:spPr/>
    </dgm:pt>
    <dgm:pt modelId="{F724F5F3-8E31-46D2-8249-3502C19E65B4}" type="pres">
      <dgm:prSet presAssocID="{A47C8702-53C2-477B-8936-698C853DED54}" presName="funnel" presStyleLbl="trAlignAcc1" presStyleIdx="0" presStyleCnt="1" custLinFactNeighborY="-1905"/>
      <dgm:spPr/>
    </dgm:pt>
  </dgm:ptLst>
  <dgm:cxnLst>
    <dgm:cxn modelId="{99995D12-2ACF-4C70-B971-9E6BD5CF64B4}" srcId="{A47C8702-53C2-477B-8936-698C853DED54}" destId="{EEBCF63B-0A15-42EF-8816-73B490EE3559}" srcOrd="0" destOrd="0" parTransId="{343890B6-9373-426F-87A1-752C2C91B722}" sibTransId="{8181C11F-AE44-4EF3-9D6D-AC425E10081F}"/>
    <dgm:cxn modelId="{3024B525-B89E-4EDE-977A-FAAFB0833534}" type="presOf" srcId="{EEBCF63B-0A15-42EF-8816-73B490EE3559}" destId="{482B1399-5FDD-4D56-B2C7-6C602FF38831}" srcOrd="0" destOrd="0" presId="urn:microsoft.com/office/officeart/2005/8/layout/funnel1"/>
    <dgm:cxn modelId="{DDCCC128-D13C-4A16-B71E-38452233BB9F}" type="presOf" srcId="{D41CC246-8576-4BB1-BBB3-14398FA2D3B7}" destId="{F296E6F7-37FE-4553-B4B9-7F4AB21BA00C}" srcOrd="0" destOrd="0" presId="urn:microsoft.com/office/officeart/2005/8/layout/funnel1"/>
    <dgm:cxn modelId="{D10ACA75-CBCE-4181-8C69-9C184B1571AF}" type="presOf" srcId="{AE9BFEB2-ACFB-4270-B187-45D56658CC20}" destId="{4B4287AD-F4D7-42EE-AF35-F20B87B7E008}" srcOrd="0" destOrd="0" presId="urn:microsoft.com/office/officeart/2005/8/layout/funnel1"/>
    <dgm:cxn modelId="{61A763B9-CAE6-40BF-9C13-DDCD684BD860}" srcId="{A47C8702-53C2-477B-8936-698C853DED54}" destId="{AE9BFEB2-ACFB-4270-B187-45D56658CC20}" srcOrd="3" destOrd="0" parTransId="{EA2FFC04-A33F-44EF-865B-163C32A24E80}" sibTransId="{379CCC43-D200-4E39-B31B-69FCBC7ACE52}"/>
    <dgm:cxn modelId="{9ECDF3E0-BD5A-45FE-AD29-B9622A650FC3}" srcId="{A47C8702-53C2-477B-8936-698C853DED54}" destId="{D7AAA1D8-6A43-4E40-AD2F-78C35B7ADFB2}" srcOrd="2" destOrd="0" parTransId="{7DB5421B-B31E-43F0-8553-E4C291799DEA}" sibTransId="{5B64E5A2-F551-4B39-AF21-AD4A0DC32CE4}"/>
    <dgm:cxn modelId="{706B94E5-F536-4A91-B205-B96A4E033153}" type="presOf" srcId="{D7AAA1D8-6A43-4E40-AD2F-78C35B7ADFB2}" destId="{DF64124D-A078-473E-A738-427B293D4B00}" srcOrd="0" destOrd="0" presId="urn:microsoft.com/office/officeart/2005/8/layout/funnel1"/>
    <dgm:cxn modelId="{73145DEB-BA53-40F0-8E31-A0CA3EA9F283}" srcId="{A47C8702-53C2-477B-8936-698C853DED54}" destId="{D41CC246-8576-4BB1-BBB3-14398FA2D3B7}" srcOrd="1" destOrd="0" parTransId="{D6652E33-8BD7-4860-9E79-B23DD56FBA8B}" sibTransId="{C6825732-0E47-4285-B3AC-3298605236BF}"/>
    <dgm:cxn modelId="{4F18B7F2-663F-4C4B-91F5-65A8556E5052}" type="presOf" srcId="{A47C8702-53C2-477B-8936-698C853DED54}" destId="{857670BD-3232-46C9-9F40-1FC61D570529}" srcOrd="0" destOrd="0" presId="urn:microsoft.com/office/officeart/2005/8/layout/funnel1"/>
    <dgm:cxn modelId="{695FDEBC-6A97-4A6F-AB50-B0208BBBCC8C}" type="presParOf" srcId="{857670BD-3232-46C9-9F40-1FC61D570529}" destId="{B5D958F5-F930-4676-8DC4-B70683247940}" srcOrd="0" destOrd="0" presId="urn:microsoft.com/office/officeart/2005/8/layout/funnel1"/>
    <dgm:cxn modelId="{543BCCC8-301B-4A90-BE41-B997EBF44B1D}" type="presParOf" srcId="{857670BD-3232-46C9-9F40-1FC61D570529}" destId="{7EF4A1C9-2445-49DB-B37C-622F8C04F890}" srcOrd="1" destOrd="0" presId="urn:microsoft.com/office/officeart/2005/8/layout/funnel1"/>
    <dgm:cxn modelId="{1106470E-23C4-471B-A486-0529D4E2435C}" type="presParOf" srcId="{857670BD-3232-46C9-9F40-1FC61D570529}" destId="{4B4287AD-F4D7-42EE-AF35-F20B87B7E008}" srcOrd="2" destOrd="0" presId="urn:microsoft.com/office/officeart/2005/8/layout/funnel1"/>
    <dgm:cxn modelId="{C8F077F5-A3F0-4219-9613-29C50F2C923E}" type="presParOf" srcId="{857670BD-3232-46C9-9F40-1FC61D570529}" destId="{DF64124D-A078-473E-A738-427B293D4B00}" srcOrd="3" destOrd="0" presId="urn:microsoft.com/office/officeart/2005/8/layout/funnel1"/>
    <dgm:cxn modelId="{2750AFCA-A931-43EC-B8FC-2F584EE29656}" type="presParOf" srcId="{857670BD-3232-46C9-9F40-1FC61D570529}" destId="{F296E6F7-37FE-4553-B4B9-7F4AB21BA00C}" srcOrd="4" destOrd="0" presId="urn:microsoft.com/office/officeart/2005/8/layout/funnel1"/>
    <dgm:cxn modelId="{3EBF4D84-C973-4271-AECA-75C7BD3BD28E}" type="presParOf" srcId="{857670BD-3232-46C9-9F40-1FC61D570529}" destId="{482B1399-5FDD-4D56-B2C7-6C602FF38831}" srcOrd="5" destOrd="0" presId="urn:microsoft.com/office/officeart/2005/8/layout/funnel1"/>
    <dgm:cxn modelId="{0923095E-E3F1-4666-9762-023EC27B5644}" type="presParOf" srcId="{857670BD-3232-46C9-9F40-1FC61D570529}" destId="{F724F5F3-8E31-46D2-8249-3502C19E65B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958F5-F930-4676-8DC4-B70683247940}">
      <dsp:nvSpPr>
        <dsp:cNvPr id="0" name=""/>
        <dsp:cNvSpPr/>
      </dsp:nvSpPr>
      <dsp:spPr>
        <a:xfrm>
          <a:off x="1768718" y="153416"/>
          <a:ext cx="3044722" cy="1057392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F4A1C9-2445-49DB-B37C-622F8C04F890}">
      <dsp:nvSpPr>
        <dsp:cNvPr id="0" name=""/>
        <dsp:cNvSpPr/>
      </dsp:nvSpPr>
      <dsp:spPr>
        <a:xfrm>
          <a:off x="3000768" y="2742610"/>
          <a:ext cx="590062" cy="377640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4B4287AD-F4D7-42EE-AF35-F20B87B7E008}">
      <dsp:nvSpPr>
        <dsp:cNvPr id="0" name=""/>
        <dsp:cNvSpPr/>
      </dsp:nvSpPr>
      <dsp:spPr>
        <a:xfrm>
          <a:off x="1879649" y="3044722"/>
          <a:ext cx="2832300" cy="708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900" kern="1200" dirty="0"/>
            <a:t>集客効果</a:t>
          </a:r>
        </a:p>
      </dsp:txBody>
      <dsp:txXfrm>
        <a:off x="1879649" y="3044722"/>
        <a:ext cx="2832300" cy="708075"/>
      </dsp:txXfrm>
    </dsp:sp>
    <dsp:sp modelId="{DF64124D-A078-473E-A738-427B293D4B00}">
      <dsp:nvSpPr>
        <dsp:cNvPr id="0" name=""/>
        <dsp:cNvSpPr/>
      </dsp:nvSpPr>
      <dsp:spPr>
        <a:xfrm>
          <a:off x="2875675" y="1292472"/>
          <a:ext cx="1062112" cy="10621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000" kern="1200"/>
            <a:t>バーチャルイベント開催</a:t>
          </a:r>
          <a:endParaRPr lang="ja-JP" altLang="en-US" sz="1000" kern="1200" dirty="0"/>
        </a:p>
      </dsp:txBody>
      <dsp:txXfrm>
        <a:off x="3031218" y="1448015"/>
        <a:ext cx="751026" cy="751026"/>
      </dsp:txXfrm>
    </dsp:sp>
    <dsp:sp modelId="{F296E6F7-37FE-4553-B4B9-7F4AB21BA00C}">
      <dsp:nvSpPr>
        <dsp:cNvPr id="0" name=""/>
        <dsp:cNvSpPr/>
      </dsp:nvSpPr>
      <dsp:spPr>
        <a:xfrm>
          <a:off x="2115675" y="495652"/>
          <a:ext cx="1062112" cy="10621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000" kern="1200"/>
            <a:t>インフラ整備</a:t>
          </a:r>
          <a:endParaRPr lang="ja-JP" altLang="en-US" sz="1000" kern="1200"/>
        </a:p>
      </dsp:txBody>
      <dsp:txXfrm>
        <a:off x="2271218" y="651195"/>
        <a:ext cx="751026" cy="751026"/>
      </dsp:txXfrm>
    </dsp:sp>
    <dsp:sp modelId="{482B1399-5FDD-4D56-B2C7-6C602FF38831}">
      <dsp:nvSpPr>
        <dsp:cNvPr id="0" name=""/>
        <dsp:cNvSpPr/>
      </dsp:nvSpPr>
      <dsp:spPr>
        <a:xfrm>
          <a:off x="3201390" y="238857"/>
          <a:ext cx="1062112" cy="10621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1000" kern="1200" dirty="0"/>
            <a:t>Web</a:t>
          </a:r>
          <a:r>
            <a:rPr lang="ja-JP" altLang="en-US" sz="1000" kern="1200" dirty="0"/>
            <a:t>からの発信</a:t>
          </a:r>
          <a:endParaRPr lang="ja-JP" sz="1000" kern="1200" dirty="0"/>
        </a:p>
      </dsp:txBody>
      <dsp:txXfrm>
        <a:off x="3356933" y="394400"/>
        <a:ext cx="751026" cy="751026"/>
      </dsp:txXfrm>
    </dsp:sp>
    <dsp:sp modelId="{F724F5F3-8E31-46D2-8249-3502C19E65B4}">
      <dsp:nvSpPr>
        <dsp:cNvPr id="0" name=""/>
        <dsp:cNvSpPr/>
      </dsp:nvSpPr>
      <dsp:spPr>
        <a:xfrm>
          <a:off x="1643624" y="0"/>
          <a:ext cx="3304350" cy="264348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6138F-4F0E-461F-B616-1A2B1756DEB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C4B6D-F9A3-45CE-8F0A-CAB0FA9C94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165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C4B6D-F9A3-45CE-8F0A-CAB0FA9C94C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824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F194-1E1F-4EF5-8265-F53FBE453ABF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48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B3AF-2EBA-4BE8-8579-F1165125F418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1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AE52-83DF-438E-A6A8-1794F163DF55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00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0D73D-B93E-4527-80E4-4C302FEEB66E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A614-797F-46CE-900C-2A92AF852030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073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6FE9E-C83C-4100-B4EE-C717ED6A95A8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56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06356-4724-43AA-8C0E-E4D1DDE729C2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0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53F50-CC5F-4024-A75D-9CD28C0E6529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D858-47CC-459D-8C76-2C25542426A9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9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D7E0-6C43-48C5-84E6-4AA023BDDEFC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05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9453-0B97-4C90-95FE-4BE3E05A67DA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70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BD9E-2ADC-4373-A207-EA6D09C913CA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9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0C1B-3D0D-4E4C-99FC-D82385C45914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6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E6A3-5AFD-49DF-BFFD-1D93F55D9362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63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1544-F83B-4F3B-B313-04707C2F3603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6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F1D1-D8E4-4C30-9509-08DC2807E588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3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50863-A2CB-4A3E-8D3B-71BB683DE4A9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80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せとうちマリン水族館</a:t>
            </a:r>
            <a:br>
              <a:rPr lang="en-US" altLang="ja-JP" dirty="0"/>
            </a:br>
            <a:r>
              <a:rPr lang="ja-JP" altLang="en-US"/>
              <a:t>活性化提案</a:t>
            </a:r>
            <a:endParaRPr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/>
          <a:p>
            <a:r>
              <a:rPr lang="en-US" altLang="ja-JP"/>
              <a:t>2021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せとうちマリン水族館株式</a:t>
            </a:r>
            <a:r>
              <a:rPr lang="ja-JP" altLang="en-US"/>
              <a:t>会社　企画課</a:t>
            </a:r>
            <a:endParaRPr lang="ja-JP" altLang="en-US" dirty="0"/>
          </a:p>
        </p:txBody>
      </p:sp>
      <p:pic>
        <p:nvPicPr>
          <p:cNvPr id="10" name="図 9" descr="ロゴ&#10;&#10;自動的に生成された説明">
            <a:extLst>
              <a:ext uri="{FF2B5EF4-FFF2-40B4-BE49-F238E27FC236}">
                <a16:creationId xmlns:a16="http://schemas.microsoft.com/office/drawing/2014/main" id="{90637513-C043-466A-82D0-C9D7A8C22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729" y="364273"/>
            <a:ext cx="2441634" cy="244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7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調査の目的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ja-JP" altLang="en-US" dirty="0"/>
              <a:t>せとうちマリン水族館は</a:t>
            </a:r>
            <a:r>
              <a:rPr lang="en-US" altLang="ja-JP" dirty="0"/>
              <a:t>2007</a:t>
            </a:r>
            <a:r>
              <a:rPr lang="ja-JP" altLang="en-US" dirty="0"/>
              <a:t>年の開業以来、来場客が上昇してきた</a:t>
            </a:r>
            <a:r>
              <a:rPr lang="ja-JP" altLang="en-US"/>
              <a:t>が、</a:t>
            </a:r>
            <a:r>
              <a:rPr lang="en-US" altLang="ja-JP"/>
              <a:t>2020</a:t>
            </a:r>
            <a:r>
              <a:rPr lang="ja-JP" altLang="en-US"/>
              <a:t>年、初</a:t>
            </a:r>
            <a:r>
              <a:rPr lang="ja-JP" altLang="en-US" dirty="0"/>
              <a:t>の減少に転じた。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/>
              <a:t>現状打開の</a:t>
            </a:r>
            <a:r>
              <a:rPr lang="ja-JP" altLang="en-US" dirty="0"/>
              <a:t>ために来場客にアンケートを実施した。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来場客の増加を図るための活性化プランを検討した。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29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644205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円形吹き出し 3"/>
          <p:cNvSpPr/>
          <p:nvPr/>
        </p:nvSpPr>
        <p:spPr>
          <a:xfrm>
            <a:off x="6096522" y="1840463"/>
            <a:ext cx="1844040" cy="576991"/>
          </a:xfrm>
          <a:prstGeom prst="wedgeEllipseCallout">
            <a:avLst>
              <a:gd name="adj1" fmla="val -3418"/>
              <a:gd name="adj2" fmla="val 9230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営業自粛期間</a:t>
            </a:r>
            <a:endParaRPr kumimoji="1" lang="ja-JP" altLang="en-US" sz="14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320689-F023-4532-8268-21964555CCDA}"/>
              </a:ext>
            </a:extLst>
          </p:cNvPr>
          <p:cNvSpPr txBox="1"/>
          <p:nvPr/>
        </p:nvSpPr>
        <p:spPr>
          <a:xfrm>
            <a:off x="7489157" y="484094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（目標）</a:t>
            </a:r>
          </a:p>
        </p:txBody>
      </p:sp>
    </p:spTree>
    <p:extLst>
      <p:ext uri="{BB962C8B-B14F-4D97-AF65-F5344CB8AC3E}">
        <p14:creationId xmlns:p14="http://schemas.microsoft.com/office/powerpoint/2010/main" val="187647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調査方法</a:t>
            </a:r>
            <a:endParaRPr kumimoji="1" lang="en-US" altLang="ja-JP" dirty="0"/>
          </a:p>
          <a:p>
            <a:pPr lvl="1"/>
            <a:r>
              <a:rPr lang="ja-JP" altLang="en-US" dirty="0"/>
              <a:t>口頭調査</a:t>
            </a:r>
            <a:endParaRPr lang="en-US" altLang="ja-JP" dirty="0"/>
          </a:p>
          <a:p>
            <a:pPr lvl="1"/>
            <a:r>
              <a:rPr kumimoji="1" lang="ja-JP" altLang="en-US" dirty="0"/>
              <a:t>配布</a:t>
            </a:r>
            <a:r>
              <a:rPr lang="ja-JP" altLang="en-US" dirty="0"/>
              <a:t>ハガキの返信</a:t>
            </a:r>
            <a:endParaRPr lang="en-US" altLang="ja-JP" dirty="0"/>
          </a:p>
          <a:p>
            <a:r>
              <a:rPr kumimoji="1" lang="ja-JP" altLang="en-US" dirty="0"/>
              <a:t>調査期間</a:t>
            </a:r>
            <a:endParaRPr kumimoji="1" lang="en-US" altLang="ja-JP" dirty="0"/>
          </a:p>
          <a:p>
            <a:pPr lvl="1"/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en-US" altLang="ja-JP"/>
              <a:t>4</a:t>
            </a:r>
            <a:r>
              <a:rPr lang="ja-JP" altLang="en-US"/>
              <a:t>月</a:t>
            </a:r>
            <a:r>
              <a:rPr lang="en-US" altLang="ja-JP"/>
              <a:t>27</a:t>
            </a:r>
            <a:r>
              <a:rPr lang="ja-JP" altLang="en-US"/>
              <a:t>日～</a:t>
            </a:r>
            <a:r>
              <a:rPr lang="en-US" altLang="ja-JP"/>
              <a:t>6</a:t>
            </a:r>
            <a:r>
              <a:rPr lang="ja-JP" altLang="en-US"/>
              <a:t>月</a:t>
            </a:r>
            <a:r>
              <a:rPr lang="en-US" altLang="ja-JP"/>
              <a:t>29</a:t>
            </a:r>
            <a:r>
              <a:rPr lang="ja-JP" altLang="en-US"/>
              <a:t>日</a:t>
            </a:r>
            <a:endParaRPr lang="en-US" altLang="ja-JP"/>
          </a:p>
          <a:p>
            <a:r>
              <a:rPr kumimoji="1" lang="ja-JP" altLang="en-US"/>
              <a:t>対象者</a:t>
            </a:r>
            <a:endParaRPr kumimoji="1" lang="en-US" altLang="ja-JP" dirty="0"/>
          </a:p>
          <a:p>
            <a:pPr lvl="1"/>
            <a:r>
              <a:rPr lang="ja-JP" altLang="en-US" dirty="0"/>
              <a:t>来場者から無作為に抽出した</a:t>
            </a:r>
            <a:r>
              <a:rPr lang="en-US" altLang="ja-JP" dirty="0"/>
              <a:t>2,000</a:t>
            </a:r>
            <a:r>
              <a:rPr lang="ja-JP" altLang="en-US" dirty="0"/>
              <a:t>名</a:t>
            </a:r>
            <a:endParaRPr lang="en-US" altLang="ja-JP" dirty="0"/>
          </a:p>
          <a:p>
            <a:pPr lvl="1"/>
            <a:r>
              <a:rPr kumimoji="1" lang="ja-JP" altLang="en-US" dirty="0"/>
              <a:t>有効回答者数は</a:t>
            </a:r>
            <a:r>
              <a:rPr kumimoji="1" lang="en-US" altLang="ja-JP" dirty="0"/>
              <a:t>1,854</a:t>
            </a:r>
            <a:r>
              <a:rPr kumimoji="1" lang="ja-JP" altLang="en-US" dirty="0"/>
              <a:t>名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0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ja-JP" altLang="en-US" dirty="0"/>
              <a:t>アンケートより</a:t>
            </a:r>
            <a:br>
              <a:rPr lang="en-US" altLang="ja-JP" dirty="0"/>
            </a:br>
            <a:r>
              <a:rPr lang="ja-JP" altLang="en-US" dirty="0"/>
              <a:t>来場者の声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/>
          <a:lstStyle/>
          <a:p>
            <a:r>
              <a:rPr lang="ja-JP" altLang="en-US" dirty="0"/>
              <a:t>プラス回答</a:t>
            </a:r>
          </a:p>
        </p:txBody>
      </p:sp>
      <p:graphicFrame>
        <p:nvGraphicFramePr>
          <p:cNvPr id="4" name="コンテンツ プレースホルダー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61340090"/>
              </p:ext>
            </p:extLst>
          </p:nvPr>
        </p:nvGraphicFramePr>
        <p:xfrm>
          <a:off x="1943100" y="2803525"/>
          <a:ext cx="3197225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アンケート回答</a:t>
                      </a:r>
                    </a:p>
                  </a:txBody>
                  <a:tcPr marL="35524" marR="35524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ユーザー属性</a:t>
                      </a:r>
                    </a:p>
                  </a:txBody>
                  <a:tcPr marL="35524" marR="35524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館外では良い写真が撮れた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20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女性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団体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/>
                        <a:t>大水槽の魚を見てリフレッシュできた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30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女性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団体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海浜公園の景色が美しい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30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男性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個人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食事処では密にならず安心して食事ができた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50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女性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個人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建物が集中して移動が楽である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50</a:t>
                      </a:r>
                      <a:r>
                        <a:rPr lang="ja-JP" altLang="en-US" sz="140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男性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団体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/>
          <a:lstStyle/>
          <a:p>
            <a:r>
              <a:rPr lang="ja-JP" altLang="en-US" dirty="0"/>
              <a:t>マイナス回答</a:t>
            </a:r>
          </a:p>
        </p:txBody>
      </p:sp>
      <p:graphicFrame>
        <p:nvGraphicFramePr>
          <p:cNvPr id="7" name="コンテンツ プレースホルダー 1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30095422"/>
              </p:ext>
            </p:extLst>
          </p:nvPr>
        </p:nvGraphicFramePr>
        <p:xfrm>
          <a:off x="5261812" y="2800350"/>
          <a:ext cx="3269414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95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95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アンケート回答</a:t>
                      </a:r>
                    </a:p>
                  </a:txBody>
                  <a:tcPr marL="35524" marR="35524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ユーザー属性</a:t>
                      </a:r>
                    </a:p>
                  </a:txBody>
                  <a:tcPr marL="35524" marR="35524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写真撮影用のスポットが見当たらなかった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20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個人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/>
                        <a:t>イベントが開催されていなかった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40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団体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/>
                        <a:t>海浜公園への行き方が分かりにくい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5</a:t>
                      </a:r>
                      <a:r>
                        <a:rPr lang="en-US" altLang="ja-JP" sz="1400"/>
                        <a:t>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個人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食事処が古くて薄暗く落ち着かない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30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男性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個人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/>
                        <a:t>駐車場から入口までバリアフリー対策がない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70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団体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942415" y="6135809"/>
            <a:ext cx="5716488" cy="365125"/>
          </a:xfrm>
        </p:spPr>
        <p:txBody>
          <a:bodyPr/>
          <a:lstStyle/>
          <a:p>
            <a:r>
              <a:rPr lang="ja-JP" altLang="en-US"/>
              <a:t>せとうちマリン水族館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FC07CD-FB0E-4DF8-A592-2A27D43DEFD3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441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満足度の推移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せとうちマリン水族館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B403F58E-11FC-48EC-AAE7-4C995FB686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9448808"/>
              </p:ext>
            </p:extLst>
          </p:nvPr>
        </p:nvGraphicFramePr>
        <p:xfrm>
          <a:off x="2189408" y="2065192"/>
          <a:ext cx="6697016" cy="4175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下矢印 3"/>
          <p:cNvSpPr/>
          <p:nvPr/>
        </p:nvSpPr>
        <p:spPr>
          <a:xfrm>
            <a:off x="3573887" y="2385391"/>
            <a:ext cx="1996225" cy="2940588"/>
          </a:xfrm>
          <a:prstGeom prst="down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400" dirty="0"/>
              <a:t>過去５年間のアンケート調査によると、満足度は減少傾向</a:t>
            </a:r>
          </a:p>
        </p:txBody>
      </p:sp>
    </p:spTree>
    <p:extLst>
      <p:ext uri="{BB962C8B-B14F-4D97-AF65-F5344CB8AC3E}">
        <p14:creationId xmlns:p14="http://schemas.microsoft.com/office/powerpoint/2010/main" val="89385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活性化プラン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866591"/>
              </p:ext>
            </p:extLst>
          </p:nvPr>
        </p:nvGraphicFramePr>
        <p:xfrm>
          <a:off x="1811986" y="2132204"/>
          <a:ext cx="6591600" cy="37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せとうちマリン水族館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25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D958F5-F930-4676-8DC4-B70683247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5D958F5-F930-4676-8DC4-B706832479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24F5F3-8E31-46D2-8249-3502C19E6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F724F5F3-8E31-46D2-8249-3502C19E6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F4A1C9-2445-49DB-B37C-622F8C04F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7EF4A1C9-2445-49DB-B37C-622F8C04F8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2B1399-5FDD-4D56-B2C7-6C602FF388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482B1399-5FDD-4D56-B2C7-6C602FF388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96E6F7-37FE-4553-B4B9-7F4AB21BA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F296E6F7-37FE-4553-B4B9-7F4AB21BA0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64124D-A078-473E-A738-427B293D4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DF64124D-A078-473E-A738-427B293D4B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4287AD-F4D7-42EE-AF35-F20B87B7E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4B4287AD-F4D7-42EE-AF35-F20B87B7E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最優先の検討課</a:t>
            </a:r>
            <a:r>
              <a:rPr lang="ja-JP" altLang="en-US" dirty="0"/>
              <a:t>題と提案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インフラの整備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ja-JP" altLang="ja-JP"/>
              <a:t>優先駐車スペースの拡大</a:t>
            </a:r>
            <a:endParaRPr lang="en-US" altLang="ja-JP"/>
          </a:p>
          <a:p>
            <a:pPr>
              <a:lnSpc>
                <a:spcPct val="150000"/>
              </a:lnSpc>
            </a:pPr>
            <a:r>
              <a:rPr lang="ja-JP" altLang="ja-JP"/>
              <a:t>食事処の改装</a:t>
            </a:r>
            <a:endParaRPr lang="en-US" altLang="ja-JP"/>
          </a:p>
          <a:p>
            <a:pPr>
              <a:lnSpc>
                <a:spcPct val="150000"/>
              </a:lnSpc>
            </a:pPr>
            <a:r>
              <a:rPr lang="ja-JP" altLang="ja-JP"/>
              <a:t>海浜公園への誘導標識の設置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2800" cy="576262"/>
          </a:xfrm>
        </p:spPr>
        <p:txBody>
          <a:bodyPr/>
          <a:lstStyle/>
          <a:p>
            <a:r>
              <a:rPr kumimoji="1" lang="ja-JP" altLang="en-US" dirty="0"/>
              <a:t>インターネットの活用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345064" cy="310570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/>
              <a:t>SNS</a:t>
            </a:r>
            <a:r>
              <a:rPr lang="ja-JP" altLang="en-US"/>
              <a:t>を活用した</a:t>
            </a:r>
            <a:r>
              <a:rPr lang="ja-JP" altLang="ja-JP"/>
              <a:t>写真やブログの発信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ja-JP"/>
              <a:t>バーチャルイベントの開催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ja-JP"/>
              <a:t>写真撮影用スポットの設置</a:t>
            </a:r>
            <a:endParaRPr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せとうちマリン水族館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82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721</TotalTime>
  <Words>357</Words>
  <Application>Microsoft Office PowerPoint</Application>
  <PresentationFormat>画面に合わせる (4:3)</PresentationFormat>
  <Paragraphs>100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せとうちマリン水族館 活性化提案</vt:lpstr>
      <vt:lpstr>調査の目的</vt:lpstr>
      <vt:lpstr>来場者数推移</vt:lpstr>
      <vt:lpstr>調査内容</vt:lpstr>
      <vt:lpstr>2020年アンケートより 来場者の声</vt:lpstr>
      <vt:lpstr>満足度の推移</vt:lpstr>
      <vt:lpstr>活性化プラン</vt:lpstr>
      <vt:lpstr>最優先の検討課題と提案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2015-10-29T08:26:53Z</dcterms:created>
  <dcterms:modified xsi:type="dcterms:W3CDTF">2021-09-15T03:37:41Z</dcterms:modified>
</cp:coreProperties>
</file>