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インターネット通販の利用経験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531-4B8E-82A1-A6C9142B0C0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531-4B8E-82A1-A6C9142B0C0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6531-4B8E-82A1-A6C9142B0C0A}"/>
              </c:ext>
            </c:extLst>
          </c:dPt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買ってみたい</c:v>
                </c:pt>
                <c:pt idx="2">
                  <c:v>興味がない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0.77</c:v>
                </c:pt>
                <c:pt idx="1">
                  <c:v>0.12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B-4731-B969-A1C80A4A0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51849936"/>
        <c:axId val="251851184"/>
      </c:barChart>
      <c:catAx>
        <c:axId val="251849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1851184"/>
        <c:crosses val="autoZero"/>
        <c:auto val="1"/>
        <c:lblAlgn val="ctr"/>
        <c:lblOffset val="100"/>
        <c:noMultiLvlLbl val="0"/>
      </c:catAx>
      <c:valAx>
        <c:axId val="25185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184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0D6B39-27BA-4B1C-82C3-18217778192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BAD3F67-9ABC-48CC-B09B-7B5CAB14BEBE}">
      <dgm:prSet phldrT="[テキスト]" custT="1"/>
      <dgm:spPr/>
      <dgm:t>
        <a:bodyPr/>
        <a:lstStyle/>
        <a:p>
          <a:r>
            <a:rPr kumimoji="1" lang="ja-JP" altLang="en-US" sz="1800" dirty="0"/>
            <a:t>市場の拡大</a:t>
          </a:r>
        </a:p>
      </dgm:t>
    </dgm:pt>
    <dgm:pt modelId="{E2CC6E15-C5A7-45B4-96F1-274CDF2AF401}" type="parTrans" cxnId="{7A76D778-DDC5-4452-969F-791C335A6AB9}">
      <dgm:prSet/>
      <dgm:spPr/>
      <dgm:t>
        <a:bodyPr/>
        <a:lstStyle/>
        <a:p>
          <a:endParaRPr kumimoji="1" lang="ja-JP" altLang="en-US"/>
        </a:p>
      </dgm:t>
    </dgm:pt>
    <dgm:pt modelId="{0BEDA984-483C-479D-AC55-556DC34270BA}" type="sibTrans" cxnId="{7A76D778-DDC5-4452-969F-791C335A6AB9}">
      <dgm:prSet/>
      <dgm:spPr/>
      <dgm:t>
        <a:bodyPr/>
        <a:lstStyle/>
        <a:p>
          <a:endParaRPr kumimoji="1" lang="ja-JP" altLang="en-US"/>
        </a:p>
      </dgm:t>
    </dgm:pt>
    <dgm:pt modelId="{C4FF3BF1-3C77-43C3-AB01-EFB7D9D24018}">
      <dgm:prSet phldrT="[テキスト]" custT="1"/>
      <dgm:spPr/>
      <dgm:t>
        <a:bodyPr/>
        <a:lstStyle/>
        <a:p>
          <a:r>
            <a:rPr kumimoji="1" lang="ja-JP" altLang="en-US" sz="1800" dirty="0"/>
            <a:t>収益の拡大</a:t>
          </a:r>
        </a:p>
      </dgm:t>
    </dgm:pt>
    <dgm:pt modelId="{5BBBAE8A-052C-4F35-898F-19DA86AB632C}" type="parTrans" cxnId="{E7E4E85B-4CEE-46F4-8295-0DD18F5C346F}">
      <dgm:prSet/>
      <dgm:spPr/>
      <dgm:t>
        <a:bodyPr/>
        <a:lstStyle/>
        <a:p>
          <a:endParaRPr kumimoji="1" lang="ja-JP" altLang="en-US"/>
        </a:p>
      </dgm:t>
    </dgm:pt>
    <dgm:pt modelId="{5110620E-C0E2-41FB-B9D1-7723D165DE64}" type="sibTrans" cxnId="{E7E4E85B-4CEE-46F4-8295-0DD18F5C346F}">
      <dgm:prSet/>
      <dgm:spPr/>
      <dgm:t>
        <a:bodyPr/>
        <a:lstStyle/>
        <a:p>
          <a:endParaRPr kumimoji="1" lang="ja-JP" altLang="en-US"/>
        </a:p>
      </dgm:t>
    </dgm:pt>
    <dgm:pt modelId="{20B770C8-4236-4206-9F57-C8AB711B551C}">
      <dgm:prSet phldrT="[テキスト]" custT="1"/>
      <dgm:spPr/>
      <dgm:t>
        <a:bodyPr/>
        <a:lstStyle/>
        <a:p>
          <a:r>
            <a:rPr kumimoji="1" lang="ja-JP" altLang="en-US" sz="1800" dirty="0"/>
            <a:t>ユーザースタンダードの獲得</a:t>
          </a:r>
        </a:p>
      </dgm:t>
    </dgm:pt>
    <dgm:pt modelId="{FDC944E8-41E1-4782-BE80-424B0180CE28}" type="parTrans" cxnId="{381597F2-4F29-4AB3-BF22-4A8613BE32D3}">
      <dgm:prSet/>
      <dgm:spPr/>
      <dgm:t>
        <a:bodyPr/>
        <a:lstStyle/>
        <a:p>
          <a:endParaRPr kumimoji="1" lang="ja-JP" altLang="en-US"/>
        </a:p>
      </dgm:t>
    </dgm:pt>
    <dgm:pt modelId="{86A772C6-365E-4F97-9F7F-CAB369F8EECD}" type="sibTrans" cxnId="{381597F2-4F29-4AB3-BF22-4A8613BE32D3}">
      <dgm:prSet/>
      <dgm:spPr/>
      <dgm:t>
        <a:bodyPr/>
        <a:lstStyle/>
        <a:p>
          <a:endParaRPr kumimoji="1" lang="ja-JP" altLang="en-US"/>
        </a:p>
      </dgm:t>
    </dgm:pt>
    <dgm:pt modelId="{6BD4F192-0528-4EF9-8216-C6DD21F77B5A}" type="pres">
      <dgm:prSet presAssocID="{450D6B39-27BA-4B1C-82C3-182177781921}" presName="arrowDiagram" presStyleCnt="0">
        <dgm:presLayoutVars>
          <dgm:chMax val="5"/>
          <dgm:dir/>
          <dgm:resizeHandles val="exact"/>
        </dgm:presLayoutVars>
      </dgm:prSet>
      <dgm:spPr/>
    </dgm:pt>
    <dgm:pt modelId="{D53800C4-202B-4C3A-A139-4A7539398D68}" type="pres">
      <dgm:prSet presAssocID="{450D6B39-27BA-4B1C-82C3-182177781921}" presName="arrow" presStyleLbl="bgShp" presStyleIdx="0" presStyleCnt="1"/>
      <dgm:spPr/>
    </dgm:pt>
    <dgm:pt modelId="{ADD7ADD0-8352-4D3B-93FF-94DFEAE27A93}" type="pres">
      <dgm:prSet presAssocID="{450D6B39-27BA-4B1C-82C3-182177781921}" presName="arrowDiagram3" presStyleCnt="0"/>
      <dgm:spPr/>
    </dgm:pt>
    <dgm:pt modelId="{F9E293E8-EC5D-4FF5-8490-0E1B3404764C}" type="pres">
      <dgm:prSet presAssocID="{0BAD3F67-9ABC-48CC-B09B-7B5CAB14BEBE}" presName="bullet3a" presStyleLbl="node1" presStyleIdx="0" presStyleCnt="3"/>
      <dgm:spPr/>
    </dgm:pt>
    <dgm:pt modelId="{E2F1F58C-BD7E-47A6-A1C3-7E5458F82E3A}" type="pres">
      <dgm:prSet presAssocID="{0BAD3F67-9ABC-48CC-B09B-7B5CAB14BEBE}" presName="textBox3a" presStyleLbl="revTx" presStyleIdx="0" presStyleCnt="3">
        <dgm:presLayoutVars>
          <dgm:bulletEnabled val="1"/>
        </dgm:presLayoutVars>
      </dgm:prSet>
      <dgm:spPr/>
    </dgm:pt>
    <dgm:pt modelId="{EB807FC2-9C9E-45A6-AEDD-031A0962E057}" type="pres">
      <dgm:prSet presAssocID="{C4FF3BF1-3C77-43C3-AB01-EFB7D9D24018}" presName="bullet3b" presStyleLbl="node1" presStyleIdx="1" presStyleCnt="3"/>
      <dgm:spPr/>
    </dgm:pt>
    <dgm:pt modelId="{3EB63D1D-F713-4141-A0F6-EA8C0A137DF0}" type="pres">
      <dgm:prSet presAssocID="{C4FF3BF1-3C77-43C3-AB01-EFB7D9D24018}" presName="textBox3b" presStyleLbl="revTx" presStyleIdx="1" presStyleCnt="3">
        <dgm:presLayoutVars>
          <dgm:bulletEnabled val="1"/>
        </dgm:presLayoutVars>
      </dgm:prSet>
      <dgm:spPr/>
    </dgm:pt>
    <dgm:pt modelId="{39335545-4E52-4FCC-AA2E-A3053465DC2F}" type="pres">
      <dgm:prSet presAssocID="{20B770C8-4236-4206-9F57-C8AB711B551C}" presName="bullet3c" presStyleLbl="node1" presStyleIdx="2" presStyleCnt="3"/>
      <dgm:spPr/>
    </dgm:pt>
    <dgm:pt modelId="{12AFBE86-A36E-49A3-BE71-FC2CA423376B}" type="pres">
      <dgm:prSet presAssocID="{20B770C8-4236-4206-9F57-C8AB711B551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17F8090C-7B5A-4A26-8EE5-673DA39C15D4}" type="presOf" srcId="{C4FF3BF1-3C77-43C3-AB01-EFB7D9D24018}" destId="{3EB63D1D-F713-4141-A0F6-EA8C0A137DF0}" srcOrd="0" destOrd="0" presId="urn:microsoft.com/office/officeart/2005/8/layout/arrow2"/>
    <dgm:cxn modelId="{1342C70F-B091-4626-8804-AA6C793D5AF0}" type="presOf" srcId="{0BAD3F67-9ABC-48CC-B09B-7B5CAB14BEBE}" destId="{E2F1F58C-BD7E-47A6-A1C3-7E5458F82E3A}" srcOrd="0" destOrd="0" presId="urn:microsoft.com/office/officeart/2005/8/layout/arrow2"/>
    <dgm:cxn modelId="{E7E4E85B-4CEE-46F4-8295-0DD18F5C346F}" srcId="{450D6B39-27BA-4B1C-82C3-182177781921}" destId="{C4FF3BF1-3C77-43C3-AB01-EFB7D9D24018}" srcOrd="1" destOrd="0" parTransId="{5BBBAE8A-052C-4F35-898F-19DA86AB632C}" sibTransId="{5110620E-C0E2-41FB-B9D1-7723D165DE64}"/>
    <dgm:cxn modelId="{497D3278-6AB0-4B06-A8DE-9AADE54B2363}" type="presOf" srcId="{20B770C8-4236-4206-9F57-C8AB711B551C}" destId="{12AFBE86-A36E-49A3-BE71-FC2CA423376B}" srcOrd="0" destOrd="0" presId="urn:microsoft.com/office/officeart/2005/8/layout/arrow2"/>
    <dgm:cxn modelId="{7A76D778-DDC5-4452-969F-791C335A6AB9}" srcId="{450D6B39-27BA-4B1C-82C3-182177781921}" destId="{0BAD3F67-9ABC-48CC-B09B-7B5CAB14BEBE}" srcOrd="0" destOrd="0" parTransId="{E2CC6E15-C5A7-45B4-96F1-274CDF2AF401}" sibTransId="{0BEDA984-483C-479D-AC55-556DC34270BA}"/>
    <dgm:cxn modelId="{AD222DAA-37BD-42E8-A6EB-7F0BDF1C5F6A}" type="presOf" srcId="{450D6B39-27BA-4B1C-82C3-182177781921}" destId="{6BD4F192-0528-4EF9-8216-C6DD21F77B5A}" srcOrd="0" destOrd="0" presId="urn:microsoft.com/office/officeart/2005/8/layout/arrow2"/>
    <dgm:cxn modelId="{381597F2-4F29-4AB3-BF22-4A8613BE32D3}" srcId="{450D6B39-27BA-4B1C-82C3-182177781921}" destId="{20B770C8-4236-4206-9F57-C8AB711B551C}" srcOrd="2" destOrd="0" parTransId="{FDC944E8-41E1-4782-BE80-424B0180CE28}" sibTransId="{86A772C6-365E-4F97-9F7F-CAB369F8EECD}"/>
    <dgm:cxn modelId="{64B6F5DA-699E-46D2-9A0D-A483699320AA}" type="presParOf" srcId="{6BD4F192-0528-4EF9-8216-C6DD21F77B5A}" destId="{D53800C4-202B-4C3A-A139-4A7539398D68}" srcOrd="0" destOrd="0" presId="urn:microsoft.com/office/officeart/2005/8/layout/arrow2"/>
    <dgm:cxn modelId="{74FF9772-2650-412A-B6A6-CDD5A2C6058C}" type="presParOf" srcId="{6BD4F192-0528-4EF9-8216-C6DD21F77B5A}" destId="{ADD7ADD0-8352-4D3B-93FF-94DFEAE27A93}" srcOrd="1" destOrd="0" presId="urn:microsoft.com/office/officeart/2005/8/layout/arrow2"/>
    <dgm:cxn modelId="{5A4F35F0-D300-4EA9-8DB9-44AA61DCDCFF}" type="presParOf" srcId="{ADD7ADD0-8352-4D3B-93FF-94DFEAE27A93}" destId="{F9E293E8-EC5D-4FF5-8490-0E1B3404764C}" srcOrd="0" destOrd="0" presId="urn:microsoft.com/office/officeart/2005/8/layout/arrow2"/>
    <dgm:cxn modelId="{CDC65DF9-01B7-445C-ABC4-6E3AE23E46C9}" type="presParOf" srcId="{ADD7ADD0-8352-4D3B-93FF-94DFEAE27A93}" destId="{E2F1F58C-BD7E-47A6-A1C3-7E5458F82E3A}" srcOrd="1" destOrd="0" presId="urn:microsoft.com/office/officeart/2005/8/layout/arrow2"/>
    <dgm:cxn modelId="{1F88C0A4-9815-43A8-88C6-A9E95656F57C}" type="presParOf" srcId="{ADD7ADD0-8352-4D3B-93FF-94DFEAE27A93}" destId="{EB807FC2-9C9E-45A6-AEDD-031A0962E057}" srcOrd="2" destOrd="0" presId="urn:microsoft.com/office/officeart/2005/8/layout/arrow2"/>
    <dgm:cxn modelId="{9234F2C3-3D4B-440F-9E52-A6353FAF323F}" type="presParOf" srcId="{ADD7ADD0-8352-4D3B-93FF-94DFEAE27A93}" destId="{3EB63D1D-F713-4141-A0F6-EA8C0A137DF0}" srcOrd="3" destOrd="0" presId="urn:microsoft.com/office/officeart/2005/8/layout/arrow2"/>
    <dgm:cxn modelId="{CBA4796F-24DA-423A-9D32-FB775CEA17A4}" type="presParOf" srcId="{ADD7ADD0-8352-4D3B-93FF-94DFEAE27A93}" destId="{39335545-4E52-4FCC-AA2E-A3053465DC2F}" srcOrd="4" destOrd="0" presId="urn:microsoft.com/office/officeart/2005/8/layout/arrow2"/>
    <dgm:cxn modelId="{B3317387-5830-4708-990A-EE7A72CE0851}" type="presParOf" srcId="{ADD7ADD0-8352-4D3B-93FF-94DFEAE27A93}" destId="{12AFBE86-A36E-49A3-BE71-FC2CA423376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800C4-202B-4C3A-A139-4A7539398D68}">
      <dsp:nvSpPr>
        <dsp:cNvPr id="0" name=""/>
        <dsp:cNvSpPr/>
      </dsp:nvSpPr>
      <dsp:spPr>
        <a:xfrm>
          <a:off x="1146810" y="0"/>
          <a:ext cx="5478779" cy="342423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E293E8-EC5D-4FF5-8490-0E1B3404764C}">
      <dsp:nvSpPr>
        <dsp:cNvPr id="0" name=""/>
        <dsp:cNvSpPr/>
      </dsp:nvSpPr>
      <dsp:spPr>
        <a:xfrm>
          <a:off x="1842615" y="2363408"/>
          <a:ext cx="142448" cy="142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F1F58C-BD7E-47A6-A1C3-7E5458F82E3A}">
      <dsp:nvSpPr>
        <dsp:cNvPr id="0" name=""/>
        <dsp:cNvSpPr/>
      </dsp:nvSpPr>
      <dsp:spPr>
        <a:xfrm>
          <a:off x="1913839" y="2434632"/>
          <a:ext cx="1276555" cy="989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8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市場の拡大</a:t>
          </a:r>
        </a:p>
      </dsp:txBody>
      <dsp:txXfrm>
        <a:off x="1913839" y="2434632"/>
        <a:ext cx="1276555" cy="989604"/>
      </dsp:txXfrm>
    </dsp:sp>
    <dsp:sp modelId="{EB807FC2-9C9E-45A6-AEDD-031A0962E057}">
      <dsp:nvSpPr>
        <dsp:cNvPr id="0" name=""/>
        <dsp:cNvSpPr/>
      </dsp:nvSpPr>
      <dsp:spPr>
        <a:xfrm>
          <a:off x="3099995" y="1432700"/>
          <a:ext cx="257502" cy="2575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B63D1D-F713-4141-A0F6-EA8C0A137DF0}">
      <dsp:nvSpPr>
        <dsp:cNvPr id="0" name=""/>
        <dsp:cNvSpPr/>
      </dsp:nvSpPr>
      <dsp:spPr>
        <a:xfrm>
          <a:off x="3228746" y="1561452"/>
          <a:ext cx="1314907" cy="1862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445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収益の拡大</a:t>
          </a:r>
        </a:p>
      </dsp:txBody>
      <dsp:txXfrm>
        <a:off x="3228746" y="1561452"/>
        <a:ext cx="1314907" cy="1862784"/>
      </dsp:txXfrm>
    </dsp:sp>
    <dsp:sp modelId="{39335545-4E52-4FCC-AA2E-A3053465DC2F}">
      <dsp:nvSpPr>
        <dsp:cNvPr id="0" name=""/>
        <dsp:cNvSpPr/>
      </dsp:nvSpPr>
      <dsp:spPr>
        <a:xfrm>
          <a:off x="4612138" y="866331"/>
          <a:ext cx="356120" cy="3561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FBE86-A36E-49A3-BE71-FC2CA423376B}">
      <dsp:nvSpPr>
        <dsp:cNvPr id="0" name=""/>
        <dsp:cNvSpPr/>
      </dsp:nvSpPr>
      <dsp:spPr>
        <a:xfrm>
          <a:off x="4790198" y="1044392"/>
          <a:ext cx="1314907" cy="2379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701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ユーザースタンダードの獲得</a:t>
          </a:r>
        </a:p>
      </dsp:txBody>
      <dsp:txXfrm>
        <a:off x="4790198" y="1044392"/>
        <a:ext cx="1314907" cy="2379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94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3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556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0010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81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32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928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982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032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8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544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14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58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07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42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3A5F526-9AA3-45E7-86D8-E9E754ED43B7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58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59DCA6-F623-473C-9264-940D4FA4D2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販売拡大のご提案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669794-169A-47E3-8B1C-3E655CED8B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10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営業部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6402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221767-8F11-4C6B-A5ED-D880E81C5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ネットショップ開設のメリット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29B682-55F1-45FB-A4FE-1EC67C73C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まず、インターネットを利用した通信販売は、販売網およびユーザー市場の拡大に高い効果があります。次に仲卸や</a:t>
            </a:r>
            <a:r>
              <a:rPr kumimoji="1" lang="ja-JP" altLang="en-US" sz="2400" dirty="0"/>
              <a:t>小売店を介さないメーカー直販形式で、収益向上を期待できます。さらに、自社</a:t>
            </a:r>
            <a:r>
              <a:rPr kumimoji="1" lang="en-US" altLang="ja-JP" sz="2400" dirty="0"/>
              <a:t>Web</a:t>
            </a:r>
            <a:r>
              <a:rPr kumimoji="1" lang="ja-JP" altLang="en-US" sz="2400" dirty="0"/>
              <a:t>サイトの製品情報とリンクし、迅速な新製品の提供が可能です。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331554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D3483-6EEE-4F22-A47C-F9F2DB5F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お客様との密接した関係の構築</a:t>
            </a:r>
            <a:endParaRPr kumimoji="1" lang="ja-JP" altLang="en-US" sz="4400" dirty="0"/>
          </a:p>
        </p:txBody>
      </p:sp>
      <p:sp>
        <p:nvSpPr>
          <p:cNvPr id="4" name="楕円 2">
            <a:extLst>
              <a:ext uri="{FF2B5EF4-FFF2-40B4-BE49-F238E27FC236}">
                <a16:creationId xmlns:a16="http://schemas.microsoft.com/office/drawing/2014/main" id="{DE31D0CC-4607-4606-890B-2386B22BBA05}"/>
              </a:ext>
            </a:extLst>
          </p:cNvPr>
          <p:cNvSpPr/>
          <p:nvPr/>
        </p:nvSpPr>
        <p:spPr>
          <a:xfrm>
            <a:off x="1653702" y="3429000"/>
            <a:ext cx="1804481" cy="18044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メーカー</a:t>
            </a:r>
          </a:p>
        </p:txBody>
      </p:sp>
      <p:sp>
        <p:nvSpPr>
          <p:cNvPr id="5" name="楕円 3">
            <a:extLst>
              <a:ext uri="{FF2B5EF4-FFF2-40B4-BE49-F238E27FC236}">
                <a16:creationId xmlns:a16="http://schemas.microsoft.com/office/drawing/2014/main" id="{0225C3E8-D618-4038-8017-E4CF8B697A87}"/>
              </a:ext>
            </a:extLst>
          </p:cNvPr>
          <p:cNvSpPr/>
          <p:nvPr/>
        </p:nvSpPr>
        <p:spPr>
          <a:xfrm>
            <a:off x="5685817" y="3429000"/>
            <a:ext cx="1804481" cy="18044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ユーザー</a:t>
            </a:r>
          </a:p>
        </p:txBody>
      </p:sp>
    </p:spTree>
    <p:extLst>
      <p:ext uri="{BB962C8B-B14F-4D97-AF65-F5344CB8AC3E}">
        <p14:creationId xmlns:p14="http://schemas.microsoft.com/office/powerpoint/2010/main" val="97181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9B4875-B600-4E78-92C5-4CBCE49E6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ネットショップ展開による効果</a:t>
            </a:r>
            <a:endParaRPr kumimoji="1" lang="ja-JP" altLang="en-US" sz="4400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C79D9636-0CFD-4E44-9C91-869755AEBC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400996"/>
              </p:ext>
            </p:extLst>
          </p:nvPr>
        </p:nvGraphicFramePr>
        <p:xfrm>
          <a:off x="685800" y="2366963"/>
          <a:ext cx="77724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945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2A3742-49D0-4537-BCA9-28DAA3FAB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</a:t>
            </a:r>
            <a:r>
              <a:rPr kumimoji="1" lang="ja-JP" altLang="en-US" sz="4400" dirty="0"/>
              <a:t>の普及</a:t>
            </a:r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9D14AAC2-4982-4545-8465-ABA68A4CCD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017252"/>
              </p:ext>
            </p:extLst>
          </p:nvPr>
        </p:nvGraphicFramePr>
        <p:xfrm>
          <a:off x="685800" y="2366963"/>
          <a:ext cx="7772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652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EF40C3-1E54-4AF0-98A2-C239C71C2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ネットショップ運営の</a:t>
            </a:r>
            <a:r>
              <a:rPr kumimoji="1" lang="ja-JP" altLang="en-US" sz="4400" dirty="0"/>
              <a:t>課題と解決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076079-6636-48A9-ADFB-4CD164C07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個人情報漏えい対策</a:t>
            </a:r>
            <a:endParaRPr kumimoji="1" lang="en-US" altLang="ja-JP" sz="2400" dirty="0"/>
          </a:p>
          <a:p>
            <a:pPr lvl="1"/>
            <a:r>
              <a:rPr lang="ja-JP" altLang="en-US" sz="2200" dirty="0"/>
              <a:t>セキュア決済システムの導入</a:t>
            </a:r>
          </a:p>
          <a:p>
            <a:pPr lvl="2"/>
            <a:r>
              <a:rPr lang="ja-JP" altLang="en-US" sz="2000" dirty="0"/>
              <a:t>プライバシーマークの取得</a:t>
            </a:r>
            <a:endParaRPr kumimoji="1" lang="en-US" altLang="ja-JP" sz="2000" dirty="0"/>
          </a:p>
          <a:p>
            <a:r>
              <a:rPr lang="ja-JP" altLang="en-US" sz="2400" dirty="0"/>
              <a:t>販売サイトの周知</a:t>
            </a:r>
            <a:endParaRPr lang="en-US" altLang="ja-JP" sz="2400" dirty="0"/>
          </a:p>
          <a:p>
            <a:pPr lvl="1"/>
            <a:r>
              <a:rPr lang="ja-JP" altLang="en-US" sz="2200" dirty="0"/>
              <a:t>ポータルサイトの利用</a:t>
            </a:r>
          </a:p>
          <a:p>
            <a:pPr lvl="1"/>
            <a:r>
              <a:rPr lang="en-US" altLang="ja-JP" sz="2200" dirty="0"/>
              <a:t>SEO</a:t>
            </a:r>
            <a:r>
              <a:rPr lang="ja-JP" altLang="en-US" sz="2200" dirty="0"/>
              <a:t>対策の実装</a:t>
            </a:r>
          </a:p>
        </p:txBody>
      </p:sp>
    </p:spTree>
    <p:extLst>
      <p:ext uri="{BB962C8B-B14F-4D97-AF65-F5344CB8AC3E}">
        <p14:creationId xmlns:p14="http://schemas.microsoft.com/office/powerpoint/2010/main" val="1389010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664C83-B870-4E4B-8259-AC7D255E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日商プランニングが提供する</a:t>
            </a:r>
            <a:br>
              <a:rPr kumimoji="1" lang="en-US" altLang="ja-JP" sz="4400" dirty="0"/>
            </a:br>
            <a:r>
              <a:rPr kumimoji="1" lang="ja-JP" altLang="en-US" sz="4400" dirty="0"/>
              <a:t>充実のパッケージ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8AAF5D-3E03-447D-96E6-393EBF1C4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在庫データ、代金決済、顧客データなどを一元管理</a:t>
            </a:r>
            <a:endParaRPr kumimoji="1" lang="en-US" altLang="ja-JP" sz="2400" dirty="0"/>
          </a:p>
          <a:p>
            <a:r>
              <a:rPr lang="ja-JP" altLang="en-US" sz="2400" dirty="0"/>
              <a:t>常に最新のアップデートが自動適用されるセキュリティー対策</a:t>
            </a:r>
            <a:endParaRPr lang="en-US" altLang="ja-JP" sz="2400" dirty="0"/>
          </a:p>
          <a:p>
            <a:r>
              <a:rPr kumimoji="1" lang="en-US" altLang="ja-JP" sz="2400" dirty="0"/>
              <a:t>24</a:t>
            </a:r>
            <a:r>
              <a:rPr kumimoji="1" lang="ja-JP" altLang="en-US" sz="2400" dirty="0"/>
              <a:t>時間体制のサポート</a:t>
            </a:r>
            <a:endParaRPr kumimoji="1" lang="en-US" altLang="ja-JP" sz="2400" dirty="0"/>
          </a:p>
          <a:p>
            <a:r>
              <a:rPr lang="en-US" altLang="ja-JP" sz="2400" dirty="0"/>
              <a:t>Web</a:t>
            </a:r>
            <a:r>
              <a:rPr lang="ja-JP" altLang="en-US" sz="2400" dirty="0"/>
              <a:t>サイトの構築と</a:t>
            </a:r>
            <a:r>
              <a:rPr kumimoji="1" lang="en-US" altLang="ja-JP" sz="2400" dirty="0"/>
              <a:t>SEO</a:t>
            </a:r>
            <a:r>
              <a:rPr kumimoji="1" lang="ja-JP" altLang="en-US" sz="2400" dirty="0"/>
              <a:t>対策の実装</a:t>
            </a:r>
            <a:endParaRPr kumimoji="1" lang="en-US" altLang="ja-JP" sz="2400" dirty="0"/>
          </a:p>
          <a:p>
            <a:r>
              <a:rPr lang="ja-JP" altLang="en-US" sz="2400" dirty="0"/>
              <a:t>大規模ショップ向け専用サーバーの提供（オプション）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96366892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86552-42E8-47B5-940A-C3991DFBD9A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169253-A14C-4372-97D1-38FB2F24C9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B99D73-026E-4B13-AD46-623C852371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TM04033925[[fn=しずく]]</Template>
  <TotalTime>97</TotalTime>
  <Words>193</Words>
  <Application>Microsoft Office PowerPoint</Application>
  <PresentationFormat>画面に合わせる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Tw Cen MT</vt:lpstr>
      <vt:lpstr>しずく</vt:lpstr>
      <vt:lpstr>販売拡大のご提案</vt:lpstr>
      <vt:lpstr>ネットショップ開設のメリット</vt:lpstr>
      <vt:lpstr>お客様との密接した関係の構築</vt:lpstr>
      <vt:lpstr>ネットショップ展開による効果</vt:lpstr>
      <vt:lpstr>ネットショップの普及</vt:lpstr>
      <vt:lpstr>ネットショップ運営の課題と解決</vt:lpstr>
      <vt:lpstr>日商プランニングが提供する 充実のパッケージ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ネットショップ開設による販路拡大戦略のご提案</dc:title>
  <dcterms:created xsi:type="dcterms:W3CDTF">2021-03-22T07:45:57Z</dcterms:created>
  <dcterms:modified xsi:type="dcterms:W3CDTF">2021-05-21T03:59:37Z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