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/>
  </p:normalViewPr>
  <p:slideViewPr>
    <p:cSldViewPr snapToGrid="0">
      <p:cViewPr varScale="1">
        <p:scale>
          <a:sx n="72" d="100"/>
          <a:sy n="72" d="100"/>
        </p:scale>
        <p:origin x="4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97CC2919-E92C-43A6-A972-B84918CA7673}" type="datetimeFigureOut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ECD904AB-73EC-465E-834D-3D571AD4A9B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7198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C2919-E92C-43A6-A972-B84918CA7673}" type="datetimeFigureOut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904AB-73EC-465E-834D-3D571AD4A9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2692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C2919-E92C-43A6-A972-B84918CA7673}" type="datetimeFigureOut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904AB-73EC-465E-834D-3D571AD4A9B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81427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C2919-E92C-43A6-A972-B84918CA7673}" type="datetimeFigureOut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904AB-73EC-465E-834D-3D571AD4A9B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5327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C2919-E92C-43A6-A972-B84918CA7673}" type="datetimeFigureOut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904AB-73EC-465E-834D-3D571AD4A9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22626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C2919-E92C-43A6-A972-B84918CA7673}" type="datetimeFigureOut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904AB-73EC-465E-834D-3D571AD4A9B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22376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C2919-E92C-43A6-A972-B84918CA7673}" type="datetimeFigureOut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904AB-73EC-465E-834D-3D571AD4A9B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85466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C2919-E92C-43A6-A972-B84918CA7673}" type="datetimeFigureOut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904AB-73EC-465E-834D-3D571AD4A9B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30578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C2919-E92C-43A6-A972-B84918CA7673}" type="datetimeFigureOut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904AB-73EC-465E-834D-3D571AD4A9B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1468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4233" y="1520237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2633" y="719394"/>
            <a:ext cx="6798734" cy="648000"/>
          </a:xfrm>
        </p:spPr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2632" y="1798933"/>
            <a:ext cx="6798736" cy="416160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C2919-E92C-43A6-A972-B84918CA7673}" type="datetimeFigureOut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904AB-73EC-465E-834D-3D571AD4A9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4951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C2919-E92C-43A6-A972-B84918CA7673}" type="datetimeFigureOut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904AB-73EC-465E-834D-3D571AD4A9B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0383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C2919-E92C-43A6-A972-B84918CA7673}" type="datetimeFigureOut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904AB-73EC-465E-834D-3D571AD4A9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2830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C2919-E92C-43A6-A972-B84918CA7673}" type="datetimeFigureOut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904AB-73EC-465E-834D-3D571AD4A9B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7494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C2919-E92C-43A6-A972-B84918CA7673}" type="datetimeFigureOut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904AB-73EC-465E-834D-3D571AD4A9B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7898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C2919-E92C-43A6-A972-B84918CA7673}" type="datetimeFigureOut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904AB-73EC-465E-834D-3D571AD4A9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3078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C2919-E92C-43A6-A972-B84918CA7673}" type="datetimeFigureOut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904AB-73EC-465E-834D-3D571AD4A9B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659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C2919-E92C-43A6-A972-B84918CA7673}" type="datetimeFigureOut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904AB-73EC-465E-834D-3D571AD4A9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8650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7CC2919-E92C-43A6-A972-B84918CA7673}" type="datetimeFigureOut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CD904AB-73EC-465E-834D-3D571AD4A9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2131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E01AE6-2222-4B1D-81E8-E732B50931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4400" dirty="0"/>
              <a:t>カーボンニュートラル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D9B401A-6745-441B-AA4E-191408BF1AA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地球環境推進室</a:t>
            </a:r>
          </a:p>
        </p:txBody>
      </p:sp>
    </p:spTree>
    <p:extLst>
      <p:ext uri="{BB962C8B-B14F-4D97-AF65-F5344CB8AC3E}">
        <p14:creationId xmlns:p14="http://schemas.microsoft.com/office/powerpoint/2010/main" val="10670560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8AE034-D214-4EAE-A1D3-E31188612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/>
              <a:t>活動の概要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F575F62-2652-4AFF-9E28-E59134ECE8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2632" y="1798933"/>
            <a:ext cx="6798736" cy="41616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カーボンニュートラルの推進を通して、当社の環境問題の取り組みをさらに強化します。また、当社の環境問題への取り組み姿勢をアピールします。そのため、</a:t>
            </a:r>
            <a:r>
              <a:rPr lang="en-US" altLang="ja-JP" dirty="0"/>
              <a:t>CO</a:t>
            </a:r>
            <a:r>
              <a:rPr lang="en-US" altLang="ja-JP" baseline="-25000" dirty="0"/>
              <a:t>2</a:t>
            </a:r>
            <a:r>
              <a:rPr lang="ja-JP" altLang="en-US" dirty="0"/>
              <a:t>排出量を把握するために当社の</a:t>
            </a:r>
            <a:r>
              <a:rPr lang="en-US" altLang="ja-JP" dirty="0"/>
              <a:t>CO</a:t>
            </a:r>
            <a:r>
              <a:rPr lang="en-US" altLang="ja-JP" baseline="-25000" dirty="0"/>
              <a:t>2</a:t>
            </a:r>
            <a:r>
              <a:rPr lang="ja-JP" altLang="en-US" dirty="0"/>
              <a:t>排出量の算定基準を策定します。そして、</a:t>
            </a:r>
            <a:r>
              <a:rPr lang="en-US" altLang="ja-JP" dirty="0"/>
              <a:t>2026</a:t>
            </a:r>
            <a:r>
              <a:rPr lang="ja-JP" altLang="en-US" dirty="0"/>
              <a:t>年度までに、</a:t>
            </a:r>
            <a:r>
              <a:rPr lang="en-US" altLang="ja-JP" dirty="0"/>
              <a:t>2021</a:t>
            </a:r>
            <a:r>
              <a:rPr lang="ja-JP" altLang="en-US" dirty="0"/>
              <a:t>年度比で</a:t>
            </a:r>
            <a:r>
              <a:rPr lang="en-US" altLang="ja-JP" dirty="0"/>
              <a:t>CO</a:t>
            </a:r>
            <a:r>
              <a:rPr lang="en-US" altLang="ja-JP" baseline="-25000" dirty="0"/>
              <a:t>2</a:t>
            </a:r>
            <a:r>
              <a:rPr lang="ja-JP" altLang="en-US" dirty="0"/>
              <a:t>排出量を</a:t>
            </a:r>
            <a:r>
              <a:rPr lang="en-US" altLang="ja-JP" dirty="0"/>
              <a:t>20%</a:t>
            </a:r>
            <a:r>
              <a:rPr lang="ja-JP" altLang="en-US" dirty="0"/>
              <a:t>削減し、残りの</a:t>
            </a:r>
            <a:r>
              <a:rPr lang="en-US" altLang="ja-JP" dirty="0"/>
              <a:t>80%</a:t>
            </a:r>
            <a:r>
              <a:rPr lang="ja-JP" altLang="en-US" dirty="0" err="1"/>
              <a:t>は排</a:t>
            </a:r>
            <a:r>
              <a:rPr lang="ja-JP" altLang="en-US" dirty="0"/>
              <a:t>出権取引などによって相殺します。</a:t>
            </a:r>
          </a:p>
        </p:txBody>
      </p:sp>
    </p:spTree>
    <p:extLst>
      <p:ext uri="{BB962C8B-B14F-4D97-AF65-F5344CB8AC3E}">
        <p14:creationId xmlns:p14="http://schemas.microsoft.com/office/powerpoint/2010/main" val="42737065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8AE034-D214-4EAE-A1D3-E31188612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低炭素社会に向けた推進活動</a:t>
            </a:r>
            <a:endParaRPr kumimoji="1" lang="ja-JP" altLang="en-US" dirty="0"/>
          </a:p>
        </p:txBody>
      </p:sp>
      <p:sp>
        <p:nvSpPr>
          <p:cNvPr id="7" name="角丸四角形 2">
            <a:extLst>
              <a:ext uri="{FF2B5EF4-FFF2-40B4-BE49-F238E27FC236}">
                <a16:creationId xmlns:a16="http://schemas.microsoft.com/office/drawing/2014/main" id="{A9B67979-2B89-4431-A85A-EEE8A34D9E01}"/>
              </a:ext>
            </a:extLst>
          </p:cNvPr>
          <p:cNvSpPr/>
          <p:nvPr/>
        </p:nvSpPr>
        <p:spPr>
          <a:xfrm>
            <a:off x="1763688" y="2060848"/>
            <a:ext cx="2090920" cy="1155509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2800" dirty="0">
                <a:solidFill>
                  <a:prstClr val="white"/>
                </a:solidFill>
                <a:latin typeface="Arial Black" pitchFamily="34" charset="0"/>
              </a:rPr>
              <a:t>Action</a:t>
            </a:r>
          </a:p>
          <a:p>
            <a:pPr algn="ctr"/>
            <a:r>
              <a:rPr lang="ja-JP" altLang="en-US" dirty="0">
                <a:solidFill>
                  <a:prstClr val="black"/>
                </a:solidFill>
                <a:latin typeface="+mn-ea"/>
              </a:rPr>
              <a:t>実施内容の分析と</a:t>
            </a:r>
            <a:br>
              <a:rPr lang="en-US" altLang="ja-JP" dirty="0">
                <a:solidFill>
                  <a:prstClr val="black"/>
                </a:solidFill>
                <a:latin typeface="+mn-ea"/>
              </a:rPr>
            </a:br>
            <a:r>
              <a:rPr lang="ja-JP" altLang="en-US" dirty="0">
                <a:solidFill>
                  <a:prstClr val="black"/>
                </a:solidFill>
                <a:latin typeface="+mn-ea"/>
              </a:rPr>
              <a:t>さらなる推進活動</a:t>
            </a:r>
          </a:p>
        </p:txBody>
      </p:sp>
      <p:sp>
        <p:nvSpPr>
          <p:cNvPr id="8" name="角丸四角形 3">
            <a:extLst>
              <a:ext uri="{FF2B5EF4-FFF2-40B4-BE49-F238E27FC236}">
                <a16:creationId xmlns:a16="http://schemas.microsoft.com/office/drawing/2014/main" id="{4FDEC04E-7A77-4586-9E77-212F38B0B991}"/>
              </a:ext>
            </a:extLst>
          </p:cNvPr>
          <p:cNvSpPr/>
          <p:nvPr/>
        </p:nvSpPr>
        <p:spPr>
          <a:xfrm>
            <a:off x="5292080" y="2061516"/>
            <a:ext cx="2088232" cy="1154022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2800" dirty="0">
                <a:solidFill>
                  <a:prstClr val="white"/>
                </a:solidFill>
                <a:latin typeface="Arial Black" pitchFamily="34" charset="0"/>
              </a:rPr>
              <a:t>Plan</a:t>
            </a:r>
          </a:p>
          <a:p>
            <a:pPr algn="ctr"/>
            <a:r>
              <a:rPr lang="ja-JP" altLang="en-US" spc="-150" dirty="0">
                <a:solidFill>
                  <a:prstClr val="black"/>
                </a:solidFill>
                <a:latin typeface="ＭＳ Ｐ明朝" panose="02020600040205080304" pitchFamily="18" charset="-128"/>
              </a:rPr>
              <a:t>カーボンニュートラル</a:t>
            </a:r>
            <a:r>
              <a:rPr lang="ja-JP" altLang="en-US" dirty="0">
                <a:solidFill>
                  <a:prstClr val="black"/>
                </a:solidFill>
                <a:latin typeface="ＭＳ Ｐ明朝" panose="02020600040205080304" pitchFamily="18" charset="-128"/>
              </a:rPr>
              <a:t>化の企画</a:t>
            </a:r>
          </a:p>
        </p:txBody>
      </p:sp>
      <p:sp>
        <p:nvSpPr>
          <p:cNvPr id="9" name="角丸四角形 4">
            <a:extLst>
              <a:ext uri="{FF2B5EF4-FFF2-40B4-BE49-F238E27FC236}">
                <a16:creationId xmlns:a16="http://schemas.microsoft.com/office/drawing/2014/main" id="{55E9333D-22D5-4C97-A323-EEE500ACD6F5}"/>
              </a:ext>
            </a:extLst>
          </p:cNvPr>
          <p:cNvSpPr/>
          <p:nvPr/>
        </p:nvSpPr>
        <p:spPr>
          <a:xfrm>
            <a:off x="1765171" y="4435218"/>
            <a:ext cx="2088232" cy="1154022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2800" dirty="0">
                <a:solidFill>
                  <a:prstClr val="white"/>
                </a:solidFill>
                <a:latin typeface="Arial Black" pitchFamily="34" charset="0"/>
              </a:rPr>
              <a:t>Check</a:t>
            </a:r>
          </a:p>
          <a:p>
            <a:pPr algn="ctr"/>
            <a:r>
              <a:rPr lang="ja-JP" altLang="en-US" dirty="0">
                <a:solidFill>
                  <a:prstClr val="black"/>
                </a:solidFill>
                <a:latin typeface="ＭＳ Ｐ明朝" panose="02020600040205080304" pitchFamily="18" charset="-128"/>
              </a:rPr>
              <a:t>削減目標の</a:t>
            </a:r>
            <a:br>
              <a:rPr lang="en-US" altLang="ja-JP" dirty="0">
                <a:solidFill>
                  <a:prstClr val="black"/>
                </a:solidFill>
                <a:latin typeface="ＭＳ Ｐ明朝" panose="02020600040205080304" pitchFamily="18" charset="-128"/>
              </a:rPr>
            </a:br>
            <a:r>
              <a:rPr lang="ja-JP" altLang="en-US" dirty="0">
                <a:solidFill>
                  <a:prstClr val="black"/>
                </a:solidFill>
                <a:latin typeface="ＭＳ Ｐ明朝" panose="02020600040205080304" pitchFamily="18" charset="-128"/>
              </a:rPr>
              <a:t>達成度確認</a:t>
            </a:r>
          </a:p>
        </p:txBody>
      </p:sp>
      <p:sp>
        <p:nvSpPr>
          <p:cNvPr id="10" name="角丸四角形 5">
            <a:extLst>
              <a:ext uri="{FF2B5EF4-FFF2-40B4-BE49-F238E27FC236}">
                <a16:creationId xmlns:a16="http://schemas.microsoft.com/office/drawing/2014/main" id="{11AC22D1-D552-4BED-A2B1-7B7F3E4A6103}"/>
              </a:ext>
            </a:extLst>
          </p:cNvPr>
          <p:cNvSpPr/>
          <p:nvPr/>
        </p:nvSpPr>
        <p:spPr>
          <a:xfrm>
            <a:off x="5292080" y="4435218"/>
            <a:ext cx="2088232" cy="1154022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2800" dirty="0">
                <a:solidFill>
                  <a:prstClr val="white"/>
                </a:solidFill>
                <a:latin typeface="Arial Black" pitchFamily="34" charset="0"/>
              </a:rPr>
              <a:t>Do</a:t>
            </a:r>
          </a:p>
          <a:p>
            <a:pPr algn="ctr"/>
            <a:r>
              <a:rPr lang="en-US" altLang="ja-JP" dirty="0">
                <a:solidFill>
                  <a:prstClr val="black"/>
                </a:solidFill>
              </a:rPr>
              <a:t>CO</a:t>
            </a:r>
            <a:r>
              <a:rPr lang="en-US" altLang="ja-JP" baseline="-25000" dirty="0">
                <a:solidFill>
                  <a:prstClr val="black"/>
                </a:solidFill>
              </a:rPr>
              <a:t>2</a:t>
            </a:r>
            <a:r>
              <a:rPr lang="ja-JP" altLang="en-US" dirty="0">
                <a:solidFill>
                  <a:prstClr val="black"/>
                </a:solidFill>
              </a:rPr>
              <a:t>排出権購入</a:t>
            </a:r>
            <a:br>
              <a:rPr lang="en-US" altLang="ja-JP" dirty="0">
                <a:solidFill>
                  <a:prstClr val="black"/>
                </a:solidFill>
              </a:rPr>
            </a:br>
            <a:r>
              <a:rPr lang="ja-JP" altLang="en-US" dirty="0">
                <a:solidFill>
                  <a:prstClr val="black"/>
                </a:solidFill>
              </a:rPr>
              <a:t>などの推進</a:t>
            </a:r>
          </a:p>
        </p:txBody>
      </p:sp>
    </p:spTree>
    <p:extLst>
      <p:ext uri="{BB962C8B-B14F-4D97-AF65-F5344CB8AC3E}">
        <p14:creationId xmlns:p14="http://schemas.microsoft.com/office/powerpoint/2010/main" val="1095577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8AE034-D214-4EAE-A1D3-E31188612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カーボンニュートラルとは</a:t>
            </a:r>
            <a:endParaRPr kumimoji="1" lang="ja-JP" altLang="en-US" dirty="0"/>
          </a:p>
        </p:txBody>
      </p:sp>
      <p:sp>
        <p:nvSpPr>
          <p:cNvPr id="5" name="AutoShape 2">
            <a:extLst>
              <a:ext uri="{FF2B5EF4-FFF2-40B4-BE49-F238E27FC236}">
                <a16:creationId xmlns:a16="http://schemas.microsoft.com/office/drawing/2014/main" id="{3501D435-5E1F-412C-8520-B75161CA5D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9632" y="1772816"/>
            <a:ext cx="2520950" cy="504825"/>
          </a:xfrm>
          <a:prstGeom prst="doubleWave">
            <a:avLst>
              <a:gd name="adj1" fmla="val 6500"/>
              <a:gd name="adj2" fmla="val 0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kumimoji="0" lang="ja-JP" altLang="en-US" kern="0" dirty="0">
                <a:solidFill>
                  <a:sysClr val="windowText" lastClr="000000"/>
                </a:solidFill>
                <a:cs typeface="Arial" pitchFamily="34" charset="0"/>
              </a:rPr>
              <a:t>合計排出量</a:t>
            </a:r>
            <a:r>
              <a:rPr kumimoji="0" lang="en-US" altLang="ja-JP" kern="0" dirty="0">
                <a:solidFill>
                  <a:sysClr val="windowText" lastClr="000000"/>
                </a:solidFill>
                <a:cs typeface="Arial" pitchFamily="34" charset="0"/>
              </a:rPr>
              <a:t>200</a:t>
            </a:r>
          </a:p>
        </p:txBody>
      </p:sp>
      <p:sp>
        <p:nvSpPr>
          <p:cNvPr id="6" name="AutoShape 3">
            <a:extLst>
              <a:ext uri="{FF2B5EF4-FFF2-40B4-BE49-F238E27FC236}">
                <a16:creationId xmlns:a16="http://schemas.microsoft.com/office/drawing/2014/main" id="{CC0A2406-3B20-4254-B0CF-4D826B5B23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6096" y="1772816"/>
            <a:ext cx="2520950" cy="504825"/>
          </a:xfrm>
          <a:prstGeom prst="doubleWave">
            <a:avLst>
              <a:gd name="adj1" fmla="val 6500"/>
              <a:gd name="adj2" fmla="val 0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kumimoji="0" lang="ja-JP" altLang="en-US" kern="0" dirty="0">
                <a:solidFill>
                  <a:sysClr val="windowText" lastClr="000000"/>
                </a:solidFill>
                <a:cs typeface="Arial" pitchFamily="34" charset="0"/>
              </a:rPr>
              <a:t>合計排出量</a:t>
            </a:r>
            <a:r>
              <a:rPr kumimoji="0" lang="en-US" altLang="ja-JP" kern="0" dirty="0">
                <a:solidFill>
                  <a:sysClr val="windowText" lastClr="000000"/>
                </a:solidFill>
                <a:cs typeface="Arial" pitchFamily="34" charset="0"/>
              </a:rPr>
              <a:t>100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931094DB-B8D3-46FA-B893-CBC761122E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4101" y="2492300"/>
            <a:ext cx="935037" cy="2592884"/>
          </a:xfrm>
          <a:prstGeom prst="rect">
            <a:avLst/>
          </a:prstGeom>
          <a:solidFill>
            <a:srgbClr val="FF9966"/>
          </a:solidFill>
          <a:ln w="63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kumimoji="0" lang="en-US" altLang="ja-JP" sz="2000" kern="0" dirty="0">
                <a:solidFill>
                  <a:sysClr val="windowText" lastClr="000000"/>
                </a:solidFill>
                <a:cs typeface="Arial" pitchFamily="34" charset="0"/>
              </a:rPr>
              <a:t>100%</a:t>
            </a:r>
          </a:p>
        </p:txBody>
      </p:sp>
      <p:sp>
        <p:nvSpPr>
          <p:cNvPr id="8" name="Text Box 5">
            <a:extLst>
              <a:ext uri="{FF2B5EF4-FFF2-40B4-BE49-F238E27FC236}">
                <a16:creationId xmlns:a16="http://schemas.microsoft.com/office/drawing/2014/main" id="{66D94055-1534-451E-B910-85C2F936F1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9632" y="5137447"/>
            <a:ext cx="59503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kumimoji="0" lang="ja-JP" altLang="en-US" sz="1600" kern="0" dirty="0">
                <a:solidFill>
                  <a:sysClr val="windowText" lastClr="000000"/>
                </a:solidFill>
                <a:latin typeface="ＭＳ Ｐ明朝" panose="02020600040205080304" pitchFamily="18" charset="-128"/>
              </a:rPr>
              <a:t>当社</a:t>
            </a:r>
          </a:p>
        </p:txBody>
      </p:sp>
      <p:sp>
        <p:nvSpPr>
          <p:cNvPr id="9" name="Text Box 6">
            <a:extLst>
              <a:ext uri="{FF2B5EF4-FFF2-40B4-BE49-F238E27FC236}">
                <a16:creationId xmlns:a16="http://schemas.microsoft.com/office/drawing/2014/main" id="{18F47D15-3DD2-4666-A03C-B105233D52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40794" y="5137447"/>
            <a:ext cx="121058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kumimoji="0" lang="ja-JP" altLang="en-US" sz="1600" kern="0" dirty="0">
                <a:solidFill>
                  <a:sysClr val="windowText" lastClr="000000"/>
                </a:solidFill>
                <a:latin typeface="ＭＳ Ｐ明朝" panose="02020600040205080304" pitchFamily="18" charset="-128"/>
              </a:rPr>
              <a:t>発展途上国</a:t>
            </a:r>
          </a:p>
        </p:txBody>
      </p:sp>
      <p:sp>
        <p:nvSpPr>
          <p:cNvPr id="10" name="Rectangle 7">
            <a:extLst>
              <a:ext uri="{FF2B5EF4-FFF2-40B4-BE49-F238E27FC236}">
                <a16:creationId xmlns:a16="http://schemas.microsoft.com/office/drawing/2014/main" id="{04FEFC42-4157-4419-967F-98031DB8CB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16883" y="2492300"/>
            <a:ext cx="935037" cy="2592884"/>
          </a:xfrm>
          <a:prstGeom prst="rect">
            <a:avLst/>
          </a:prstGeom>
          <a:solidFill>
            <a:srgbClr val="66CCFF"/>
          </a:solidFill>
          <a:ln w="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kumimoji="0" lang="en-US" altLang="ja-JP" sz="2000" kern="0" dirty="0">
                <a:solidFill>
                  <a:sysClr val="windowText" lastClr="000000"/>
                </a:solidFill>
                <a:cs typeface="Arial" pitchFamily="34" charset="0"/>
              </a:rPr>
              <a:t>100%</a:t>
            </a:r>
          </a:p>
        </p:txBody>
      </p:sp>
      <p:sp>
        <p:nvSpPr>
          <p:cNvPr id="11" name="AutoShape 8">
            <a:extLst>
              <a:ext uri="{FF2B5EF4-FFF2-40B4-BE49-F238E27FC236}">
                <a16:creationId xmlns:a16="http://schemas.microsoft.com/office/drawing/2014/main" id="{375C6482-68A0-4678-8751-C3FBA6B97F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1960" y="3356396"/>
            <a:ext cx="792088" cy="936625"/>
          </a:xfrm>
          <a:prstGeom prst="rightArrow">
            <a:avLst>
              <a:gd name="adj1" fmla="val 50000"/>
              <a:gd name="adj2" fmla="val 41446"/>
            </a:avLst>
          </a:prstGeom>
          <a:noFill/>
          <a:ln w="50800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kumimoji="0" lang="ja-JP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12" name="Rectangle 9">
            <a:extLst>
              <a:ext uri="{FF2B5EF4-FFF2-40B4-BE49-F238E27FC236}">
                <a16:creationId xmlns:a16="http://schemas.microsoft.com/office/drawing/2014/main" id="{92340EC3-1FBA-45A2-BC06-5320C6E06D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9162" y="2492300"/>
            <a:ext cx="928614" cy="2086504"/>
          </a:xfrm>
          <a:prstGeom prst="rect">
            <a:avLst/>
          </a:prstGeom>
          <a:solidFill>
            <a:srgbClr val="B2B2B2"/>
          </a:solidFill>
          <a:ln w="3175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kumimoji="0" lang="en-US" altLang="ja-JP" sz="2000" kern="0" dirty="0">
                <a:solidFill>
                  <a:sysClr val="windowText" lastClr="000000"/>
                </a:solidFill>
                <a:cs typeface="Arial" pitchFamily="34" charset="0"/>
              </a:rPr>
              <a:t>80%</a:t>
            </a: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F752180C-F71A-4E35-8400-CEFC583257C2}"/>
              </a:ext>
            </a:extLst>
          </p:cNvPr>
          <p:cNvGrpSpPr/>
          <p:nvPr/>
        </p:nvGrpSpPr>
        <p:grpSpPr>
          <a:xfrm>
            <a:off x="5366934" y="2492300"/>
            <a:ext cx="935038" cy="2592884"/>
            <a:chOff x="5366934" y="2205038"/>
            <a:chExt cx="935038" cy="2952750"/>
          </a:xfrm>
        </p:grpSpPr>
        <p:sp>
          <p:nvSpPr>
            <p:cNvPr id="14" name="Rectangle 10">
              <a:extLst>
                <a:ext uri="{FF2B5EF4-FFF2-40B4-BE49-F238E27FC236}">
                  <a16:creationId xmlns:a16="http://schemas.microsoft.com/office/drawing/2014/main" id="{07DE3426-E960-4B2A-B3B6-35DC36D8C9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6934" y="2780927"/>
              <a:ext cx="935038" cy="2376861"/>
            </a:xfrm>
            <a:prstGeom prst="rect">
              <a:avLst/>
            </a:prstGeom>
            <a:solidFill>
              <a:srgbClr val="66CCFF"/>
            </a:solidFill>
            <a:ln w="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kumimoji="0" lang="en-US" altLang="ja-JP" sz="2000" kern="0" dirty="0">
                  <a:solidFill>
                    <a:sysClr val="windowText" lastClr="000000"/>
                  </a:solidFill>
                  <a:cs typeface="Arial" pitchFamily="34" charset="0"/>
                </a:rPr>
                <a:t>80%</a:t>
              </a:r>
            </a:p>
          </p:txBody>
        </p:sp>
        <p:sp>
          <p:nvSpPr>
            <p:cNvPr id="15" name="Rectangle 11">
              <a:extLst>
                <a:ext uri="{FF2B5EF4-FFF2-40B4-BE49-F238E27FC236}">
                  <a16:creationId xmlns:a16="http://schemas.microsoft.com/office/drawing/2014/main" id="{7C4772AB-8108-4D9A-903B-288A4E2B9A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6934" y="2205038"/>
              <a:ext cx="935038" cy="575889"/>
            </a:xfrm>
            <a:prstGeom prst="rect">
              <a:avLst/>
            </a:prstGeom>
            <a:solidFill>
              <a:srgbClr val="B2B2B2"/>
            </a:solidFill>
            <a:ln w="3175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kumimoji="0" lang="en-US" altLang="ja-JP" sz="2000" kern="0" dirty="0">
                  <a:solidFill>
                    <a:sysClr val="windowText" lastClr="000000"/>
                  </a:solidFill>
                  <a:cs typeface="Arial" pitchFamily="34" charset="0"/>
                </a:rPr>
                <a:t>20%</a:t>
              </a:r>
            </a:p>
          </p:txBody>
        </p:sp>
      </p:grpSp>
      <p:sp>
        <p:nvSpPr>
          <p:cNvPr id="16" name="Rectangle 13">
            <a:extLst>
              <a:ext uri="{FF2B5EF4-FFF2-40B4-BE49-F238E27FC236}">
                <a16:creationId xmlns:a16="http://schemas.microsoft.com/office/drawing/2014/main" id="{B4AFE5F6-7D9E-46C4-B15E-AADAF6240B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4288" y="4578804"/>
            <a:ext cx="935038" cy="505703"/>
          </a:xfrm>
          <a:prstGeom prst="rect">
            <a:avLst/>
          </a:prstGeom>
          <a:solidFill>
            <a:srgbClr val="66CCFF"/>
          </a:solidFill>
          <a:ln w="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kumimoji="0" lang="en-US" altLang="ja-JP" sz="2000" kern="0" dirty="0">
                <a:solidFill>
                  <a:sysClr val="windowText" lastClr="000000"/>
                </a:solidFill>
                <a:cs typeface="Arial" pitchFamily="34" charset="0"/>
              </a:rPr>
              <a:t>20%</a:t>
            </a:r>
          </a:p>
        </p:txBody>
      </p:sp>
      <p:sp>
        <p:nvSpPr>
          <p:cNvPr id="17" name="左矢印 14">
            <a:extLst>
              <a:ext uri="{FF2B5EF4-FFF2-40B4-BE49-F238E27FC236}">
                <a16:creationId xmlns:a16="http://schemas.microsoft.com/office/drawing/2014/main" id="{56685DBA-8465-4983-8C7D-173C4C6DE72B}"/>
              </a:ext>
            </a:extLst>
          </p:cNvPr>
          <p:cNvSpPr/>
          <p:nvPr/>
        </p:nvSpPr>
        <p:spPr>
          <a:xfrm>
            <a:off x="6408000" y="3744000"/>
            <a:ext cx="617066" cy="248846"/>
          </a:xfrm>
          <a:prstGeom prst="leftArrow">
            <a:avLst>
              <a:gd name="adj1" fmla="val 50000"/>
              <a:gd name="adj2" fmla="val 67067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8" name="Text Box 15">
            <a:extLst>
              <a:ext uri="{FF2B5EF4-FFF2-40B4-BE49-F238E27FC236}">
                <a16:creationId xmlns:a16="http://schemas.microsoft.com/office/drawing/2014/main" id="{43BC9020-C1E4-4EF9-BF8A-3B588664F9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19527" y="5137447"/>
            <a:ext cx="59503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kumimoji="0" lang="ja-JP" altLang="en-US" sz="1600" kern="0" dirty="0">
                <a:solidFill>
                  <a:sysClr val="windowText" lastClr="000000"/>
                </a:solidFill>
                <a:latin typeface="ＭＳ Ｐ明朝" panose="02020600040205080304" pitchFamily="18" charset="-128"/>
              </a:rPr>
              <a:t>当社</a:t>
            </a:r>
          </a:p>
        </p:txBody>
      </p:sp>
      <p:sp>
        <p:nvSpPr>
          <p:cNvPr id="19" name="Text Box 16">
            <a:extLst>
              <a:ext uri="{FF2B5EF4-FFF2-40B4-BE49-F238E27FC236}">
                <a16:creationId xmlns:a16="http://schemas.microsoft.com/office/drawing/2014/main" id="{7280016C-6603-49A1-B109-2840C64FCB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61274" y="5137447"/>
            <a:ext cx="121058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kumimoji="0" lang="ja-JP" altLang="en-US" sz="1600" kern="0" dirty="0">
                <a:solidFill>
                  <a:sysClr val="windowText" lastClr="000000"/>
                </a:solidFill>
                <a:latin typeface="ＭＳ Ｐ明朝" panose="02020600040205080304" pitchFamily="18" charset="-128"/>
              </a:rPr>
              <a:t>発展途上国</a:t>
            </a:r>
          </a:p>
        </p:txBody>
      </p:sp>
      <p:sp>
        <p:nvSpPr>
          <p:cNvPr id="20" name="AutoShape 17">
            <a:extLst>
              <a:ext uri="{FF2B5EF4-FFF2-40B4-BE49-F238E27FC236}">
                <a16:creationId xmlns:a16="http://schemas.microsoft.com/office/drawing/2014/main" id="{713F0A5B-ED32-485B-8C6E-9367E2D7A6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3919" y="5517232"/>
            <a:ext cx="1935682" cy="37410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0" tIns="0" rIns="0" bIns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kumimoji="0" lang="ja-JP" altLang="en-US" sz="1600" kern="0" dirty="0">
                <a:solidFill>
                  <a:sysClr val="windowText" lastClr="000000"/>
                </a:solidFill>
                <a:latin typeface="ＭＳ Ｐ明朝" panose="02020600040205080304" pitchFamily="18" charset="-128"/>
              </a:rPr>
              <a:t>現時点</a:t>
            </a:r>
          </a:p>
        </p:txBody>
      </p:sp>
      <p:sp>
        <p:nvSpPr>
          <p:cNvPr id="21" name="AutoShape 18">
            <a:extLst>
              <a:ext uri="{FF2B5EF4-FFF2-40B4-BE49-F238E27FC236}">
                <a16:creationId xmlns:a16="http://schemas.microsoft.com/office/drawing/2014/main" id="{349F9D47-9966-4DA6-AF75-A75FD8E9FC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4399" y="5517232"/>
            <a:ext cx="1935682" cy="37410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0" tIns="0" rIns="0" bIns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0" lang="ja-JP" altLang="en-US" sz="1600" kern="0" dirty="0">
                <a:solidFill>
                  <a:sysClr val="windowText" lastClr="000000"/>
                </a:solidFill>
                <a:latin typeface="ＭＳ Ｐ明朝" panose="02020600040205080304" pitchFamily="18" charset="-128"/>
              </a:rPr>
              <a:t>カーボンニュートラル</a:t>
            </a:r>
          </a:p>
        </p:txBody>
      </p:sp>
    </p:spTree>
    <p:extLst>
      <p:ext uri="{BB962C8B-B14F-4D97-AF65-F5344CB8AC3E}">
        <p14:creationId xmlns:p14="http://schemas.microsoft.com/office/powerpoint/2010/main" val="5139689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8AE034-D214-4EAE-A1D3-E31188612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CO2</a:t>
            </a:r>
            <a:r>
              <a:rPr lang="ja-JP" altLang="en-US" dirty="0"/>
              <a:t>排出の対象事業活動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F575F62-2652-4AFF-9E28-E59134ECE8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ea"/>
              <a:buAutoNum type="circleNumDbPlain"/>
            </a:pPr>
            <a:r>
              <a:rPr kumimoji="1" lang="ja-JP" altLang="en-US" dirty="0"/>
              <a:t>建物は、本社・拠点が対象</a:t>
            </a:r>
            <a:endParaRPr kumimoji="1" lang="en-US" altLang="ja-JP" dirty="0"/>
          </a:p>
          <a:p>
            <a:pPr marL="457200" indent="-457200">
              <a:buFont typeface="+mj-ea"/>
              <a:buAutoNum type="circleNumDbPlain"/>
            </a:pPr>
            <a:r>
              <a:rPr lang="ja-JP" altLang="en-US" dirty="0"/>
              <a:t>交通は、通勤・営業・出張の交通手段が対象</a:t>
            </a:r>
            <a:endParaRPr lang="en-US" altLang="ja-JP" dirty="0"/>
          </a:p>
          <a:p>
            <a:pPr marL="457200" indent="-457200">
              <a:buFont typeface="+mj-ea"/>
              <a:buAutoNum type="circleNumDbPlain"/>
            </a:pPr>
            <a:r>
              <a:rPr kumimoji="1" lang="ja-JP" altLang="en-US" dirty="0"/>
              <a:t>物流は、鉄道便・トラック便・航空便が対象</a:t>
            </a:r>
          </a:p>
        </p:txBody>
      </p:sp>
    </p:spTree>
    <p:extLst>
      <p:ext uri="{BB962C8B-B14F-4D97-AF65-F5344CB8AC3E}">
        <p14:creationId xmlns:p14="http://schemas.microsoft.com/office/powerpoint/2010/main" val="38539296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8AE034-D214-4EAE-A1D3-E31188612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対象範囲と削減目標</a:t>
            </a:r>
            <a:endParaRPr kumimoji="1" lang="ja-JP" altLang="en-US" dirty="0"/>
          </a:p>
        </p:txBody>
      </p:sp>
      <p:graphicFrame>
        <p:nvGraphicFramePr>
          <p:cNvPr id="7" name="コンテンツ プレースホルダ 2">
            <a:extLst>
              <a:ext uri="{FF2B5EF4-FFF2-40B4-BE49-F238E27FC236}">
                <a16:creationId xmlns:a16="http://schemas.microsoft.com/office/drawing/2014/main" id="{E58544F8-6758-4369-9550-9ABFA7BF19A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0031732"/>
              </p:ext>
            </p:extLst>
          </p:nvPr>
        </p:nvGraphicFramePr>
        <p:xfrm>
          <a:off x="845953" y="1774262"/>
          <a:ext cx="7452095" cy="3170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640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8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6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12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latin typeface="+mn-lt"/>
                          <a:ea typeface="+mn-ea"/>
                          <a:cs typeface="Arial" pitchFamily="34" charset="0"/>
                        </a:rPr>
                        <a:t>分野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latin typeface="+mn-lt"/>
                          <a:ea typeface="+mn-ea"/>
                          <a:cs typeface="Arial" pitchFamily="34" charset="0"/>
                        </a:rPr>
                        <a:t>対象範囲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+mn-lt"/>
                          <a:ea typeface="+mn-ea"/>
                          <a:cs typeface="Arial" pitchFamily="34" charset="0"/>
                        </a:rPr>
                        <a:t>2021</a:t>
                      </a:r>
                      <a:r>
                        <a:rPr kumimoji="1" lang="ja-JP" altLang="en-US" sz="1600" dirty="0">
                          <a:latin typeface="+mn-lt"/>
                          <a:ea typeface="+mn-ea"/>
                          <a:cs typeface="Arial" pitchFamily="34" charset="0"/>
                        </a:rPr>
                        <a:t>年度</a:t>
                      </a:r>
                      <a:endParaRPr kumimoji="1" lang="en-US" altLang="ja-JP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  <a:p>
                      <a:pPr algn="ctr"/>
                      <a:r>
                        <a:rPr kumimoji="1" lang="en-US" altLang="ja-JP" sz="1600" dirty="0">
                          <a:latin typeface="+mn-lt"/>
                          <a:ea typeface="+mn-ea"/>
                          <a:cs typeface="Arial" pitchFamily="34" charset="0"/>
                        </a:rPr>
                        <a:t>CO</a:t>
                      </a:r>
                      <a:r>
                        <a:rPr kumimoji="1" lang="en-US" altLang="ja-JP" sz="1600" baseline="-25000" dirty="0">
                          <a:latin typeface="+mn-lt"/>
                          <a:ea typeface="+mn-ea"/>
                          <a:cs typeface="Arial" pitchFamily="34" charset="0"/>
                        </a:rPr>
                        <a:t>2</a:t>
                      </a:r>
                      <a:r>
                        <a:rPr kumimoji="1" lang="ja-JP" altLang="en-US" sz="1600" dirty="0">
                          <a:latin typeface="+mn-lt"/>
                          <a:ea typeface="+mn-ea"/>
                          <a:cs typeface="Arial" pitchFamily="34" charset="0"/>
                        </a:rPr>
                        <a:t>排出量（</a:t>
                      </a:r>
                      <a:r>
                        <a:rPr kumimoji="1" lang="en-US" altLang="ja-JP" sz="1600" dirty="0">
                          <a:latin typeface="+mn-lt"/>
                          <a:ea typeface="+mn-ea"/>
                          <a:cs typeface="Arial" pitchFamily="34" charset="0"/>
                        </a:rPr>
                        <a:t>t</a:t>
                      </a:r>
                      <a:r>
                        <a:rPr kumimoji="1" lang="ja-JP" altLang="en-US" sz="1600" dirty="0">
                          <a:latin typeface="+mn-lt"/>
                          <a:ea typeface="+mn-ea"/>
                          <a:cs typeface="Arial" pitchFamily="34" charset="0"/>
                        </a:rPr>
                        <a:t>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+mn-lt"/>
                          <a:ea typeface="+mn-ea"/>
                          <a:cs typeface="Arial" pitchFamily="34" charset="0"/>
                        </a:rPr>
                        <a:t>2026</a:t>
                      </a:r>
                      <a:r>
                        <a:rPr kumimoji="1" lang="ja-JP" altLang="en-US" sz="1600" dirty="0">
                          <a:latin typeface="+mn-lt"/>
                          <a:ea typeface="+mn-ea"/>
                          <a:cs typeface="Arial" pitchFamily="34" charset="0"/>
                        </a:rPr>
                        <a:t>年度</a:t>
                      </a:r>
                      <a:endParaRPr kumimoji="1" lang="en-US" altLang="ja-JP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  <a:p>
                      <a:pPr algn="ctr"/>
                      <a:r>
                        <a:rPr kumimoji="1" lang="en-US" altLang="ja-JP" sz="1600" dirty="0">
                          <a:latin typeface="+mn-lt"/>
                          <a:ea typeface="+mn-ea"/>
                          <a:cs typeface="Arial" pitchFamily="34" charset="0"/>
                        </a:rPr>
                        <a:t>CO</a:t>
                      </a:r>
                      <a:r>
                        <a:rPr kumimoji="1" lang="en-US" altLang="ja-JP" sz="1600" baseline="-25000" dirty="0">
                          <a:latin typeface="+mn-lt"/>
                          <a:ea typeface="+mn-ea"/>
                          <a:cs typeface="Arial" pitchFamily="34" charset="0"/>
                        </a:rPr>
                        <a:t>2</a:t>
                      </a:r>
                      <a:r>
                        <a:rPr kumimoji="1" lang="ja-JP" altLang="en-US" sz="1600" dirty="0">
                          <a:latin typeface="+mn-lt"/>
                          <a:ea typeface="+mn-ea"/>
                          <a:cs typeface="Arial" pitchFamily="34" charset="0"/>
                        </a:rPr>
                        <a:t>排出量（</a:t>
                      </a:r>
                      <a:r>
                        <a:rPr kumimoji="1" lang="en-US" altLang="ja-JP" sz="1600" dirty="0">
                          <a:latin typeface="+mn-lt"/>
                          <a:ea typeface="+mn-ea"/>
                          <a:cs typeface="Arial" pitchFamily="34" charset="0"/>
                        </a:rPr>
                        <a:t>t</a:t>
                      </a:r>
                      <a:r>
                        <a:rPr kumimoji="1" lang="ja-JP" altLang="en-US" sz="1600" dirty="0">
                          <a:latin typeface="+mn-lt"/>
                          <a:ea typeface="+mn-ea"/>
                          <a:cs typeface="Arial" pitchFamily="34" charset="0"/>
                        </a:rPr>
                        <a:t>）</a:t>
                      </a:r>
                      <a:endParaRPr kumimoji="1" lang="en-US" altLang="ja-JP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latin typeface="+mn-lt"/>
                          <a:ea typeface="+mn-ea"/>
                          <a:cs typeface="Arial" pitchFamily="34" charset="0"/>
                        </a:rPr>
                        <a:t>削減率</a:t>
                      </a:r>
                      <a:endParaRPr kumimoji="1" lang="en-US" altLang="ja-JP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  <a:p>
                      <a:pPr algn="ctr"/>
                      <a:r>
                        <a:rPr kumimoji="1" lang="ja-JP" altLang="en-US" sz="1600" dirty="0">
                          <a:latin typeface="+mn-lt"/>
                          <a:ea typeface="+mn-ea"/>
                          <a:cs typeface="Arial" pitchFamily="34" charset="0"/>
                        </a:rPr>
                        <a:t>（</a:t>
                      </a:r>
                      <a:r>
                        <a:rPr kumimoji="1" lang="en-US" altLang="ja-JP" sz="1600" dirty="0">
                          <a:latin typeface="+mn-lt"/>
                          <a:ea typeface="+mn-ea"/>
                          <a:cs typeface="Arial" pitchFamily="34" charset="0"/>
                        </a:rPr>
                        <a:t>%</a:t>
                      </a:r>
                      <a:r>
                        <a:rPr kumimoji="1" lang="ja-JP" altLang="en-US" sz="1600" dirty="0">
                          <a:latin typeface="+mn-lt"/>
                          <a:ea typeface="+mn-ea"/>
                          <a:cs typeface="Arial" pitchFamily="34" charset="0"/>
                        </a:rPr>
                        <a:t>）</a:t>
                      </a:r>
                      <a:endParaRPr kumimoji="1" lang="en-US" altLang="ja-JP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23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latin typeface="+mn-lt"/>
                          <a:ea typeface="+mn-ea"/>
                          <a:cs typeface="Arial" pitchFamily="34" charset="0"/>
                        </a:rPr>
                        <a:t>建物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>
                          <a:latin typeface="+mn-lt"/>
                          <a:ea typeface="+mn-ea"/>
                          <a:cs typeface="Arial" pitchFamily="34" charset="0"/>
                        </a:rPr>
                        <a:t>電力、都市ガス、重油、上下水道の使用に伴う排出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>
                          <a:latin typeface="+mn-lt"/>
                          <a:ea typeface="+mn-ea"/>
                          <a:cs typeface="Arial" pitchFamily="34" charset="0"/>
                        </a:rPr>
                        <a:t>5,200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>
                          <a:latin typeface="+mn-lt"/>
                          <a:ea typeface="+mn-ea"/>
                          <a:cs typeface="Arial" pitchFamily="34" charset="0"/>
                        </a:rPr>
                        <a:t>4,160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>
                          <a:latin typeface="+mn-lt"/>
                          <a:ea typeface="+mn-ea"/>
                          <a:cs typeface="Arial" pitchFamily="34" charset="0"/>
                        </a:rPr>
                        <a:t>20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23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latin typeface="+mn-lt"/>
                          <a:ea typeface="+mn-ea"/>
                          <a:cs typeface="Arial" pitchFamily="34" charset="0"/>
                        </a:rPr>
                        <a:t>交通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>
                          <a:latin typeface="+mn-lt"/>
                          <a:ea typeface="+mn-ea"/>
                          <a:cs typeface="Arial" pitchFamily="34" charset="0"/>
                        </a:rPr>
                        <a:t>バス、電車、航空機、タクシーの利用に伴う排出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>
                          <a:latin typeface="+mn-lt"/>
                          <a:ea typeface="+mn-ea"/>
                          <a:cs typeface="Arial" pitchFamily="34" charset="0"/>
                        </a:rPr>
                        <a:t>300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>
                          <a:latin typeface="+mn-lt"/>
                          <a:ea typeface="+mn-ea"/>
                          <a:cs typeface="Arial" pitchFamily="34" charset="0"/>
                        </a:rPr>
                        <a:t>270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>
                          <a:latin typeface="+mn-lt"/>
                          <a:ea typeface="+mn-ea"/>
                          <a:cs typeface="Arial" pitchFamily="34" charset="0"/>
                        </a:rPr>
                        <a:t>10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23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latin typeface="+mn-lt"/>
                          <a:ea typeface="+mn-ea"/>
                          <a:cs typeface="Arial" pitchFamily="34" charset="0"/>
                        </a:rPr>
                        <a:t>物流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>
                          <a:latin typeface="+mn-lt"/>
                          <a:ea typeface="+mn-ea"/>
                          <a:cs typeface="Arial" pitchFamily="34" charset="0"/>
                        </a:rPr>
                        <a:t>社内間および社外・海外への部品、材料、製品、書類等の移送に伴う排出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>
                          <a:latin typeface="+mn-lt"/>
                          <a:ea typeface="+mn-ea"/>
                          <a:cs typeface="Arial" pitchFamily="34" charset="0"/>
                        </a:rPr>
                        <a:t>1,000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>
                          <a:latin typeface="+mn-lt"/>
                          <a:ea typeface="+mn-ea"/>
                          <a:cs typeface="Arial" pitchFamily="34" charset="0"/>
                        </a:rPr>
                        <a:t>800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>
                          <a:latin typeface="+mn-lt"/>
                          <a:ea typeface="+mn-ea"/>
                          <a:cs typeface="Arial" pitchFamily="34" charset="0"/>
                        </a:rPr>
                        <a:t>20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69861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8AE034-D214-4EAE-A1D3-E31188612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おわりに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F575F62-2652-4AFF-9E28-E59134ECE8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>
                <a:latin typeface="+mn-ea"/>
              </a:rPr>
              <a:t>一人一人がカーボンニュートラル活動を推進し、目標を達成しましょう。</a:t>
            </a:r>
            <a:br>
              <a:rPr lang="en-US" altLang="ja-JP" dirty="0">
                <a:latin typeface="+mn-ea"/>
              </a:rPr>
            </a:br>
            <a:br>
              <a:rPr lang="en-US" altLang="ja-JP" dirty="0"/>
            </a:br>
            <a:br>
              <a:rPr lang="en-US" altLang="ja-JP" dirty="0"/>
            </a:br>
            <a:br>
              <a:rPr lang="en-US" altLang="ja-JP" dirty="0"/>
            </a:br>
            <a:r>
              <a:rPr lang="ja-JP" altLang="en-US" sz="3200" dirty="0">
                <a:latin typeface="+mn-ea"/>
              </a:rPr>
              <a:t>ご清聴ありがとうございました。</a:t>
            </a:r>
            <a:endParaRPr lang="en-US" altLang="ja-JP" sz="32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666311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205</TotalTime>
  <Words>302</Words>
  <Application>Microsoft Office PowerPoint</Application>
  <PresentationFormat>画面に合わせる (4:3)</PresentationFormat>
  <Paragraphs>58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4" baseType="lpstr">
      <vt:lpstr>ＭＳ Ｐゴシック</vt:lpstr>
      <vt:lpstr>ＭＳ Ｐ明朝</vt:lpstr>
      <vt:lpstr>Arial</vt:lpstr>
      <vt:lpstr>Arial Black</vt:lpstr>
      <vt:lpstr>Garamond</vt:lpstr>
      <vt:lpstr>Wingdings</vt:lpstr>
      <vt:lpstr>オーガニック</vt:lpstr>
      <vt:lpstr>カーボンニュートラル</vt:lpstr>
      <vt:lpstr>活動の概要</vt:lpstr>
      <vt:lpstr>低炭素社会に向けた推進活動</vt:lpstr>
      <vt:lpstr>カーボンニュートラルとは</vt:lpstr>
      <vt:lpstr>CO2排出の対象事業活動</vt:lpstr>
      <vt:lpstr>対象範囲と削減目標</vt:lpstr>
      <vt:lpstr>おわりに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カーボンニュートラル</dc:title>
  <dcterms:created xsi:type="dcterms:W3CDTF">2021-03-17T01:17:59Z</dcterms:created>
  <dcterms:modified xsi:type="dcterms:W3CDTF">2021-05-06T05:47:55Z</dcterms:modified>
</cp:coreProperties>
</file>