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14777-2E90-4D3B-901A-256BE39CB83F}" type="datetimeFigureOut">
              <a:rPr kumimoji="1" lang="ja-JP" altLang="en-US" smtClean="0"/>
              <a:t>2021/5/21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5E167-9C83-49E6-AD35-6F7038670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160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354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190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926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3191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694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871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320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6074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45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4233" y="1520237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633" y="719394"/>
            <a:ext cx="6798734" cy="64800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2632" y="1798933"/>
            <a:ext cx="6798736" cy="41616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855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92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373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843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141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07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191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4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CD904AB-73EC-465E-834D-3D571AD4A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148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E01AE6-2222-4B1D-81E8-E732B50931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400" dirty="0">
                <a:latin typeface="Meiryo UI" panose="020B0604030504040204" pitchFamily="50" charset="-128"/>
                <a:ea typeface="Meiryo UI" panose="020B0604030504040204" pitchFamily="50" charset="-128"/>
              </a:rPr>
              <a:t>カーボンニュートラル</a:t>
            </a:r>
            <a:br>
              <a:rPr kumimoji="1" lang="en-US" altLang="ja-JP" sz="44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4400" dirty="0">
                <a:latin typeface="Meiryo UI" panose="020B0604030504040204" pitchFamily="50" charset="-128"/>
                <a:ea typeface="Meiryo UI" panose="020B0604030504040204" pitchFamily="50" charset="-128"/>
              </a:rPr>
              <a:t>推進活動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9B401A-6745-441B-AA4E-191408BF1A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6</a:t>
            </a:r>
            <a:r>
              <a:rPr kumimoji="1" lang="ja-JP" altLang="en-US" dirty="0"/>
              <a:t>月</a:t>
            </a:r>
            <a:r>
              <a:rPr kumimoji="1" lang="en-US" altLang="ja-JP" dirty="0"/>
              <a:t>21</a:t>
            </a:r>
            <a:r>
              <a:rPr kumimoji="1" lang="ja-JP" altLang="en-US" dirty="0"/>
              <a:t>日</a:t>
            </a:r>
            <a:endParaRPr kumimoji="1" lang="en-US" altLang="ja-JP" dirty="0"/>
          </a:p>
          <a:p>
            <a:r>
              <a:rPr kumimoji="1" lang="ja-JP" altLang="en-US" dirty="0"/>
              <a:t>地球環境推進室</a:t>
            </a:r>
          </a:p>
        </p:txBody>
      </p:sp>
    </p:spTree>
    <p:extLst>
      <p:ext uri="{BB962C8B-B14F-4D97-AF65-F5344CB8AC3E}">
        <p14:creationId xmlns:p14="http://schemas.microsoft.com/office/powerpoint/2010/main" val="1067056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活動の概要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575F62-2652-4AFF-9E28-E59134ECE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カーボンニュートラルの推進を通して、当社の環境問題の取り組みをさらに強化する。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当社の環境問題への取り組み姿勢をアピールする。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排出量を把握するために当社の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排出量の算定基準を策定する。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/>
              <a:t>2026</a:t>
            </a:r>
            <a:r>
              <a:rPr lang="ja-JP" altLang="en-US" dirty="0"/>
              <a:t>年度までに、</a:t>
            </a:r>
            <a:r>
              <a:rPr lang="en-US" altLang="ja-JP" dirty="0"/>
              <a:t>2021</a:t>
            </a:r>
            <a:r>
              <a:rPr lang="ja-JP" altLang="en-US" dirty="0"/>
              <a:t>年度比で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排出量を</a:t>
            </a:r>
            <a:r>
              <a:rPr lang="en-US" altLang="ja-JP" dirty="0"/>
              <a:t>20%</a:t>
            </a:r>
            <a:r>
              <a:rPr lang="ja-JP" altLang="en-US" dirty="0"/>
              <a:t>削減し、残りの</a:t>
            </a:r>
            <a:r>
              <a:rPr lang="en-US" altLang="ja-JP" dirty="0"/>
              <a:t>80%</a:t>
            </a:r>
            <a:r>
              <a:rPr lang="ja-JP" altLang="en-US" dirty="0" err="1"/>
              <a:t>は排</a:t>
            </a:r>
            <a:r>
              <a:rPr lang="ja-JP" altLang="en-US" dirty="0"/>
              <a:t>出権取引などによって相殺する。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F99DB42-9665-4C15-93E4-B3BB89F7B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3706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カーボンニュートラルとは</a:t>
            </a:r>
            <a:endParaRPr kumimoji="1" lang="ja-JP" altLang="en-US" dirty="0"/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CDE57211-F161-4BFC-B74E-D1DADEA6A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3501D435-5E1F-412C-8520-B75161CA5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772816"/>
            <a:ext cx="2520950" cy="504825"/>
          </a:xfrm>
          <a:prstGeom prst="doubleWave">
            <a:avLst>
              <a:gd name="adj1" fmla="val 6500"/>
              <a:gd name="adj2" fmla="val 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kumimoji="0" lang="ja-JP" altLang="en-US" kern="0" dirty="0">
                <a:solidFill>
                  <a:sysClr val="windowText" lastClr="000000"/>
                </a:solidFill>
                <a:cs typeface="Arial" pitchFamily="34" charset="0"/>
              </a:rPr>
              <a:t>合計排出量</a:t>
            </a:r>
            <a:r>
              <a:rPr kumimoji="0" lang="en-US" altLang="ja-JP" kern="0" dirty="0">
                <a:solidFill>
                  <a:sysClr val="windowText" lastClr="000000"/>
                </a:solidFill>
                <a:cs typeface="Arial" pitchFamily="34" charset="0"/>
              </a:rPr>
              <a:t>200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CC0A2406-3B20-4254-B0CF-4D826B5B2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6096" y="1772816"/>
            <a:ext cx="2520950" cy="504825"/>
          </a:xfrm>
          <a:prstGeom prst="doubleWave">
            <a:avLst>
              <a:gd name="adj1" fmla="val 6500"/>
              <a:gd name="adj2" fmla="val 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kumimoji="0" lang="ja-JP" altLang="en-US" kern="0" dirty="0">
                <a:solidFill>
                  <a:sysClr val="windowText" lastClr="000000"/>
                </a:solidFill>
                <a:cs typeface="Arial" pitchFamily="34" charset="0"/>
              </a:rPr>
              <a:t>合計排出量</a:t>
            </a:r>
            <a:r>
              <a:rPr kumimoji="0" lang="en-US" altLang="ja-JP" kern="0" dirty="0">
                <a:solidFill>
                  <a:sysClr val="windowText" lastClr="000000"/>
                </a:solidFill>
                <a:cs typeface="Arial" pitchFamily="34" charset="0"/>
              </a:rPr>
              <a:t>100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31094DB-B8D3-46FA-B893-CBC761122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4101" y="2492300"/>
            <a:ext cx="935037" cy="2592884"/>
          </a:xfrm>
          <a:prstGeom prst="rect">
            <a:avLst/>
          </a:prstGeom>
          <a:solidFill>
            <a:srgbClr val="FF9966"/>
          </a:solidFill>
          <a:ln w="63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100%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66D94055-1534-451E-B910-85C2F936F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5137447"/>
            <a:ext cx="5950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当社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18F47D15-3DD2-4666-A03C-B105233D5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0794" y="5137447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発展途上国</a:t>
            </a: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04FEFC42-4157-4419-967F-98031DB8C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883" y="2492300"/>
            <a:ext cx="935037" cy="2592884"/>
          </a:xfrm>
          <a:prstGeom prst="rect">
            <a:avLst/>
          </a:prstGeom>
          <a:solidFill>
            <a:srgbClr val="66CCFF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100%</a:t>
            </a:r>
          </a:p>
        </p:txBody>
      </p:sp>
      <p:sp>
        <p:nvSpPr>
          <p:cNvPr id="11" name="AutoShape 9">
            <a:extLst>
              <a:ext uri="{FF2B5EF4-FFF2-40B4-BE49-F238E27FC236}">
                <a16:creationId xmlns:a16="http://schemas.microsoft.com/office/drawing/2014/main" id="{375C6482-68A0-4678-8751-C3FBA6B97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960" y="3356396"/>
            <a:ext cx="792088" cy="936625"/>
          </a:xfrm>
          <a:prstGeom prst="rightArrow">
            <a:avLst>
              <a:gd name="adj1" fmla="val 50000"/>
              <a:gd name="adj2" fmla="val 41446"/>
            </a:avLst>
          </a:prstGeom>
          <a:noFill/>
          <a:ln w="5080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0" lang="ja-JP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92340EC3-1FBA-45A2-BC06-5320C6E06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9162" y="2492300"/>
            <a:ext cx="928614" cy="2086504"/>
          </a:xfrm>
          <a:prstGeom prst="rect">
            <a:avLst/>
          </a:prstGeom>
          <a:solidFill>
            <a:srgbClr val="B2B2B2"/>
          </a:solidFill>
          <a:ln w="317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80%</a:t>
            </a:r>
          </a:p>
        </p:txBody>
      </p:sp>
      <p:grpSp>
        <p:nvGrpSpPr>
          <p:cNvPr id="13" name="グループ化 13">
            <a:extLst>
              <a:ext uri="{FF2B5EF4-FFF2-40B4-BE49-F238E27FC236}">
                <a16:creationId xmlns:a16="http://schemas.microsoft.com/office/drawing/2014/main" id="{F752180C-F71A-4E35-8400-CEFC583257C2}"/>
              </a:ext>
            </a:extLst>
          </p:cNvPr>
          <p:cNvGrpSpPr/>
          <p:nvPr/>
        </p:nvGrpSpPr>
        <p:grpSpPr>
          <a:xfrm>
            <a:off x="5366934" y="2492300"/>
            <a:ext cx="935038" cy="2592884"/>
            <a:chOff x="5366934" y="2205038"/>
            <a:chExt cx="935038" cy="2952750"/>
          </a:xfrm>
        </p:grpSpPr>
        <p:sp>
          <p:nvSpPr>
            <p:cNvPr id="14" name="Rectangle 11">
              <a:extLst>
                <a:ext uri="{FF2B5EF4-FFF2-40B4-BE49-F238E27FC236}">
                  <a16:creationId xmlns:a16="http://schemas.microsoft.com/office/drawing/2014/main" id="{07DE3426-E960-4B2A-B3B6-35DC36D8C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934" y="2780927"/>
              <a:ext cx="935038" cy="2376861"/>
            </a:xfrm>
            <a:prstGeom prst="rect">
              <a:avLst/>
            </a:prstGeom>
            <a:solidFill>
              <a:srgbClr val="66CCFF"/>
            </a:solidFill>
            <a:ln w="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kumimoji="0" lang="en-US" altLang="ja-JP" sz="2000" kern="0" dirty="0">
                  <a:solidFill>
                    <a:sysClr val="windowText" lastClr="000000"/>
                  </a:solidFill>
                  <a:cs typeface="Arial" pitchFamily="34" charset="0"/>
                </a:rPr>
                <a:t>80%</a:t>
              </a:r>
            </a:p>
          </p:txBody>
        </p:sp>
        <p:sp>
          <p:nvSpPr>
            <p:cNvPr id="15" name="Rectangle 12">
              <a:extLst>
                <a:ext uri="{FF2B5EF4-FFF2-40B4-BE49-F238E27FC236}">
                  <a16:creationId xmlns:a16="http://schemas.microsoft.com/office/drawing/2014/main" id="{7C4772AB-8108-4D9A-903B-288A4E2B9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934" y="2205038"/>
              <a:ext cx="935038" cy="575889"/>
            </a:xfrm>
            <a:prstGeom prst="rect">
              <a:avLst/>
            </a:prstGeom>
            <a:solidFill>
              <a:srgbClr val="B2B2B2"/>
            </a:solidFill>
            <a:ln w="3175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kumimoji="0" lang="en-US" altLang="ja-JP" sz="2000" kern="0" dirty="0">
                  <a:solidFill>
                    <a:sysClr val="windowText" lastClr="000000"/>
                  </a:solidFill>
                  <a:cs typeface="Arial" pitchFamily="34" charset="0"/>
                </a:rPr>
                <a:t>20%</a:t>
              </a:r>
            </a:p>
          </p:txBody>
        </p:sp>
      </p:grpSp>
      <p:sp>
        <p:nvSpPr>
          <p:cNvPr id="16" name="Rectangle 14">
            <a:extLst>
              <a:ext uri="{FF2B5EF4-FFF2-40B4-BE49-F238E27FC236}">
                <a16:creationId xmlns:a16="http://schemas.microsoft.com/office/drawing/2014/main" id="{B4AFE5F6-7D9E-46C4-B15E-AADAF6240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288" y="4578804"/>
            <a:ext cx="935038" cy="505703"/>
          </a:xfrm>
          <a:prstGeom prst="rect">
            <a:avLst/>
          </a:prstGeom>
          <a:solidFill>
            <a:srgbClr val="66CCFF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20%</a:t>
            </a:r>
          </a:p>
        </p:txBody>
      </p:sp>
      <p:sp>
        <p:nvSpPr>
          <p:cNvPr id="17" name="左矢印 15">
            <a:extLst>
              <a:ext uri="{FF2B5EF4-FFF2-40B4-BE49-F238E27FC236}">
                <a16:creationId xmlns:a16="http://schemas.microsoft.com/office/drawing/2014/main" id="{56685DBA-8465-4983-8C7D-173C4C6DE72B}"/>
              </a:ext>
            </a:extLst>
          </p:cNvPr>
          <p:cNvSpPr/>
          <p:nvPr/>
        </p:nvSpPr>
        <p:spPr>
          <a:xfrm rot="19293345">
            <a:off x="6408000" y="3744000"/>
            <a:ext cx="617066" cy="248846"/>
          </a:xfrm>
          <a:prstGeom prst="leftArrow">
            <a:avLst>
              <a:gd name="adj1" fmla="val 50000"/>
              <a:gd name="adj2" fmla="val 6706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Text Box 16">
            <a:extLst>
              <a:ext uri="{FF2B5EF4-FFF2-40B4-BE49-F238E27FC236}">
                <a16:creationId xmlns:a16="http://schemas.microsoft.com/office/drawing/2014/main" id="{43BC9020-C1E4-4EF9-BF8A-3B588664F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9527" y="5137447"/>
            <a:ext cx="5950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当社</a:t>
            </a:r>
          </a:p>
        </p:txBody>
      </p:sp>
      <p:sp>
        <p:nvSpPr>
          <p:cNvPr id="19" name="Text Box 17">
            <a:extLst>
              <a:ext uri="{FF2B5EF4-FFF2-40B4-BE49-F238E27FC236}">
                <a16:creationId xmlns:a16="http://schemas.microsoft.com/office/drawing/2014/main" id="{7280016C-6603-49A1-B109-2840C64FC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74" y="5137447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発展途上国</a:t>
            </a:r>
          </a:p>
        </p:txBody>
      </p:sp>
      <p:sp>
        <p:nvSpPr>
          <p:cNvPr id="20" name="AutoShape 18">
            <a:extLst>
              <a:ext uri="{FF2B5EF4-FFF2-40B4-BE49-F238E27FC236}">
                <a16:creationId xmlns:a16="http://schemas.microsoft.com/office/drawing/2014/main" id="{713F0A5B-ED32-485B-8C6E-9367E2D7A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3919" y="5517232"/>
            <a:ext cx="1935682" cy="37410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現時点</a:t>
            </a:r>
          </a:p>
        </p:txBody>
      </p:sp>
      <p:sp>
        <p:nvSpPr>
          <p:cNvPr id="21" name="AutoShape 19">
            <a:extLst>
              <a:ext uri="{FF2B5EF4-FFF2-40B4-BE49-F238E27FC236}">
                <a16:creationId xmlns:a16="http://schemas.microsoft.com/office/drawing/2014/main" id="{349F9D47-9966-4DA6-AF75-A75FD8E9F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4399" y="5517232"/>
            <a:ext cx="1935682" cy="37410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カーボンニュートラル</a:t>
            </a:r>
          </a:p>
        </p:txBody>
      </p:sp>
      <p:sp>
        <p:nvSpPr>
          <p:cNvPr id="3" name="テキスト ボックス 20">
            <a:extLst>
              <a:ext uri="{FF2B5EF4-FFF2-40B4-BE49-F238E27FC236}">
                <a16:creationId xmlns:a16="http://schemas.microsoft.com/office/drawing/2014/main" id="{8FF312B7-C30E-47C2-BF04-182CD1CFF286}"/>
              </a:ext>
            </a:extLst>
          </p:cNvPr>
          <p:cNvSpPr txBox="1"/>
          <p:nvPr/>
        </p:nvSpPr>
        <p:spPr>
          <a:xfrm>
            <a:off x="6324808" y="4255638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排出権</a:t>
            </a:r>
            <a:endParaRPr kumimoji="1" lang="en-US" altLang="ja-JP" dirty="0"/>
          </a:p>
          <a:p>
            <a:r>
              <a:rPr kumimoji="1" lang="ja-JP" altLang="en-US" dirty="0"/>
              <a:t>購入</a:t>
            </a:r>
          </a:p>
        </p:txBody>
      </p:sp>
    </p:spTree>
    <p:extLst>
      <p:ext uri="{BB962C8B-B14F-4D97-AF65-F5344CB8AC3E}">
        <p14:creationId xmlns:p14="http://schemas.microsoft.com/office/powerpoint/2010/main" val="513968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低炭素社会に向けた推進活動</a:t>
            </a:r>
            <a:endParaRPr kumimoji="1" lang="ja-JP" altLang="en-US" dirty="0"/>
          </a:p>
        </p:txBody>
      </p:sp>
      <p:sp>
        <p:nvSpPr>
          <p:cNvPr id="12" name="スライド番号プレースホルダー 2">
            <a:extLst>
              <a:ext uri="{FF2B5EF4-FFF2-40B4-BE49-F238E27FC236}">
                <a16:creationId xmlns:a16="http://schemas.microsoft.com/office/drawing/2014/main" id="{1D60BA17-2DFB-4F71-8F2A-A4FBC27E1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A9B67979-2B89-4431-A85A-EEE8A34D9E01}"/>
              </a:ext>
            </a:extLst>
          </p:cNvPr>
          <p:cNvSpPr/>
          <p:nvPr/>
        </p:nvSpPr>
        <p:spPr>
          <a:xfrm>
            <a:off x="1763688" y="2060848"/>
            <a:ext cx="2090920" cy="1155509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Action</a:t>
            </a:r>
          </a:p>
          <a:p>
            <a:pPr algn="ctr"/>
            <a:r>
              <a:rPr lang="ja-JP" altLang="en-US" dirty="0">
                <a:solidFill>
                  <a:prstClr val="black"/>
                </a:solidFill>
                <a:latin typeface="+mn-ea"/>
              </a:rPr>
              <a:t>実施内容の分析と</a:t>
            </a:r>
            <a:br>
              <a:rPr lang="en-US" altLang="ja-JP" dirty="0">
                <a:solidFill>
                  <a:prstClr val="black"/>
                </a:solidFill>
                <a:latin typeface="+mn-ea"/>
              </a:rPr>
            </a:br>
            <a:r>
              <a:rPr lang="ja-JP" altLang="en-US" dirty="0">
                <a:solidFill>
                  <a:prstClr val="black"/>
                </a:solidFill>
                <a:latin typeface="+mn-ea"/>
              </a:rPr>
              <a:t>さらなる推進活動</a:t>
            </a:r>
          </a:p>
        </p:txBody>
      </p:sp>
      <p:sp>
        <p:nvSpPr>
          <p:cNvPr id="8" name="角丸四角形 4">
            <a:extLst>
              <a:ext uri="{FF2B5EF4-FFF2-40B4-BE49-F238E27FC236}">
                <a16:creationId xmlns:a16="http://schemas.microsoft.com/office/drawing/2014/main" id="{4FDEC04E-7A77-4586-9E77-212F38B0B991}"/>
              </a:ext>
            </a:extLst>
          </p:cNvPr>
          <p:cNvSpPr/>
          <p:nvPr/>
        </p:nvSpPr>
        <p:spPr>
          <a:xfrm>
            <a:off x="5292080" y="2061516"/>
            <a:ext cx="2088232" cy="115402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Plan</a:t>
            </a:r>
          </a:p>
          <a:p>
            <a:pPr algn="ctr"/>
            <a:r>
              <a:rPr lang="ja-JP" altLang="en-US" spc="-150" dirty="0">
                <a:solidFill>
                  <a:prstClr val="black"/>
                </a:solidFill>
                <a:latin typeface="ＭＳ Ｐ明朝" panose="02020600040205080304" pitchFamily="18" charset="-128"/>
              </a:rPr>
              <a:t>カーボンニュートラル</a:t>
            </a:r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化の企画</a:t>
            </a:r>
          </a:p>
        </p:txBody>
      </p:sp>
      <p:sp>
        <p:nvSpPr>
          <p:cNvPr id="9" name="角丸四角形 5">
            <a:extLst>
              <a:ext uri="{FF2B5EF4-FFF2-40B4-BE49-F238E27FC236}">
                <a16:creationId xmlns:a16="http://schemas.microsoft.com/office/drawing/2014/main" id="{55E9333D-22D5-4C97-A323-EEE500ACD6F5}"/>
              </a:ext>
            </a:extLst>
          </p:cNvPr>
          <p:cNvSpPr/>
          <p:nvPr/>
        </p:nvSpPr>
        <p:spPr>
          <a:xfrm>
            <a:off x="1765171" y="4435218"/>
            <a:ext cx="2088232" cy="115402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Check</a:t>
            </a:r>
          </a:p>
          <a:p>
            <a:pPr algn="ctr"/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削減目標の</a:t>
            </a:r>
            <a:br>
              <a:rPr lang="en-US" altLang="ja-JP" dirty="0">
                <a:solidFill>
                  <a:prstClr val="black"/>
                </a:solidFill>
                <a:latin typeface="ＭＳ Ｐ明朝" panose="02020600040205080304" pitchFamily="18" charset="-128"/>
              </a:rPr>
            </a:br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達成度確認</a:t>
            </a:r>
          </a:p>
        </p:txBody>
      </p:sp>
      <p:sp>
        <p:nvSpPr>
          <p:cNvPr id="10" name="角丸四角形 6">
            <a:extLst>
              <a:ext uri="{FF2B5EF4-FFF2-40B4-BE49-F238E27FC236}">
                <a16:creationId xmlns:a16="http://schemas.microsoft.com/office/drawing/2014/main" id="{11AC22D1-D552-4BED-A2B1-7B7F3E4A6103}"/>
              </a:ext>
            </a:extLst>
          </p:cNvPr>
          <p:cNvSpPr/>
          <p:nvPr/>
        </p:nvSpPr>
        <p:spPr>
          <a:xfrm>
            <a:off x="5292080" y="4435218"/>
            <a:ext cx="2088232" cy="115402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Do</a:t>
            </a:r>
          </a:p>
          <a:p>
            <a:pPr algn="ctr"/>
            <a:r>
              <a:rPr lang="en-US" altLang="ja-JP" dirty="0">
                <a:solidFill>
                  <a:prstClr val="black"/>
                </a:solidFill>
              </a:rPr>
              <a:t>CO</a:t>
            </a:r>
            <a:r>
              <a:rPr lang="en-US" altLang="ja-JP" baseline="-25000" dirty="0">
                <a:solidFill>
                  <a:prstClr val="black"/>
                </a:solidFill>
              </a:rPr>
              <a:t>2</a:t>
            </a:r>
            <a:r>
              <a:rPr lang="ja-JP" altLang="en-US" dirty="0">
                <a:solidFill>
                  <a:prstClr val="black"/>
                </a:solidFill>
              </a:rPr>
              <a:t>排出権購入</a:t>
            </a:r>
            <a:br>
              <a:rPr lang="en-US" altLang="ja-JP" dirty="0">
                <a:solidFill>
                  <a:prstClr val="black"/>
                </a:solidFill>
              </a:rPr>
            </a:br>
            <a:r>
              <a:rPr lang="ja-JP" altLang="en-US" dirty="0">
                <a:solidFill>
                  <a:prstClr val="black"/>
                </a:solidFill>
              </a:rPr>
              <a:t>などの推進</a:t>
            </a:r>
          </a:p>
        </p:txBody>
      </p:sp>
      <p:sp>
        <p:nvSpPr>
          <p:cNvPr id="3" name="矢印: 下 7">
            <a:extLst>
              <a:ext uri="{FF2B5EF4-FFF2-40B4-BE49-F238E27FC236}">
                <a16:creationId xmlns:a16="http://schemas.microsoft.com/office/drawing/2014/main" id="{22F2898C-626C-411D-B059-9BAF768AB907}"/>
              </a:ext>
            </a:extLst>
          </p:cNvPr>
          <p:cNvSpPr/>
          <p:nvPr/>
        </p:nvSpPr>
        <p:spPr>
          <a:xfrm>
            <a:off x="6093196" y="3335778"/>
            <a:ext cx="486000" cy="9792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左 8">
            <a:extLst>
              <a:ext uri="{FF2B5EF4-FFF2-40B4-BE49-F238E27FC236}">
                <a16:creationId xmlns:a16="http://schemas.microsoft.com/office/drawing/2014/main" id="{8BF22ABD-D1B2-450D-BC04-85BA04DB5BB3}"/>
              </a:ext>
            </a:extLst>
          </p:cNvPr>
          <p:cNvSpPr/>
          <p:nvPr/>
        </p:nvSpPr>
        <p:spPr>
          <a:xfrm>
            <a:off x="4083141" y="4769229"/>
            <a:ext cx="979200" cy="486000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上 9">
            <a:extLst>
              <a:ext uri="{FF2B5EF4-FFF2-40B4-BE49-F238E27FC236}">
                <a16:creationId xmlns:a16="http://schemas.microsoft.com/office/drawing/2014/main" id="{A24EFFC5-84E8-4F4A-ABA1-A5A2412C98FF}"/>
              </a:ext>
            </a:extLst>
          </p:cNvPr>
          <p:cNvSpPr/>
          <p:nvPr/>
        </p:nvSpPr>
        <p:spPr>
          <a:xfrm>
            <a:off x="2566148" y="3335778"/>
            <a:ext cx="486000" cy="979200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矢印: 右 10">
            <a:extLst>
              <a:ext uri="{FF2B5EF4-FFF2-40B4-BE49-F238E27FC236}">
                <a16:creationId xmlns:a16="http://schemas.microsoft.com/office/drawing/2014/main" id="{EEF7DDF6-55F1-4FB0-8697-C24A5EC9C5E6}"/>
              </a:ext>
            </a:extLst>
          </p:cNvPr>
          <p:cNvSpPr/>
          <p:nvPr/>
        </p:nvSpPr>
        <p:spPr>
          <a:xfrm>
            <a:off x="4082400" y="2395527"/>
            <a:ext cx="979200" cy="4860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1">
            <a:extLst>
              <a:ext uri="{FF2B5EF4-FFF2-40B4-BE49-F238E27FC236}">
                <a16:creationId xmlns:a16="http://schemas.microsoft.com/office/drawing/2014/main" id="{56F4B221-0D7C-49D6-8345-5C1E319A1FA9}"/>
              </a:ext>
            </a:extLst>
          </p:cNvPr>
          <p:cNvSpPr/>
          <p:nvPr/>
        </p:nvSpPr>
        <p:spPr>
          <a:xfrm>
            <a:off x="3606072" y="3314178"/>
            <a:ext cx="1933200" cy="102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カーボンニュートラルの実現</a:t>
            </a:r>
          </a:p>
        </p:txBody>
      </p:sp>
    </p:spTree>
    <p:extLst>
      <p:ext uri="{BB962C8B-B14F-4D97-AF65-F5344CB8AC3E}">
        <p14:creationId xmlns:p14="http://schemas.microsoft.com/office/powerpoint/2010/main" val="109557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排出の対象事業活動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575F62-2652-4AFF-9E28-E59134ECE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2632" y="1798933"/>
            <a:ext cx="6798736" cy="4161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建物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本社・拠点が対象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用紙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コピー用紙・印刷用紙が対象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交通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通勤・営業・出張の交通手段が対象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物流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鉄道便・トラック便・航空便が対象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DF9216-642D-42E8-9321-E48D1584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3929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AE034-D214-4EAE-A1D3-E31188612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対象範囲と削減目標</a:t>
            </a:r>
            <a:endParaRPr kumimoji="1" lang="ja-JP" altLang="en-US" dirty="0"/>
          </a:p>
        </p:txBody>
      </p:sp>
      <p:graphicFrame>
        <p:nvGraphicFramePr>
          <p:cNvPr id="7" name="コンテンツ プレースホルダ 2">
            <a:extLst>
              <a:ext uri="{FF2B5EF4-FFF2-40B4-BE49-F238E27FC236}">
                <a16:creationId xmlns:a16="http://schemas.microsoft.com/office/drawing/2014/main" id="{E58544F8-6758-4369-9550-9ABFA7BF19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850208"/>
              </p:ext>
            </p:extLst>
          </p:nvPr>
        </p:nvGraphicFramePr>
        <p:xfrm>
          <a:off x="845953" y="1774262"/>
          <a:ext cx="7452095" cy="393282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864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分野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対象範囲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2021</a:t>
                      </a:r>
                      <a:r>
                        <a:rPr kumimoji="1" lang="ja-JP" altLang="en-US" sz="1600" dirty="0"/>
                        <a:t>年度</a:t>
                      </a:r>
                      <a:endParaRPr kumimoji="1" lang="en-US" altLang="ja-JP" sz="1600" dirty="0"/>
                    </a:p>
                    <a:p>
                      <a:pPr algn="ctr"/>
                      <a:r>
                        <a:rPr kumimoji="1" lang="en-US" altLang="ja-JP" sz="1600" dirty="0"/>
                        <a:t>CO</a:t>
                      </a:r>
                      <a:r>
                        <a:rPr kumimoji="1" lang="en-US" altLang="ja-JP" sz="1600" baseline="-25000" dirty="0"/>
                        <a:t>2</a:t>
                      </a:r>
                      <a:r>
                        <a:rPr kumimoji="1" lang="ja-JP" altLang="en-US" sz="1600" dirty="0"/>
                        <a:t>排出量（</a:t>
                      </a:r>
                      <a:r>
                        <a:rPr kumimoji="1" lang="en-US" altLang="ja-JP" sz="1600" dirty="0"/>
                        <a:t>t</a:t>
                      </a:r>
                      <a:r>
                        <a:rPr kumimoji="1" lang="ja-JP" altLang="en-US" sz="1600" dirty="0"/>
                        <a:t>）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2026</a:t>
                      </a:r>
                      <a:r>
                        <a:rPr kumimoji="1" lang="ja-JP" altLang="en-US" sz="1600" dirty="0"/>
                        <a:t>年度</a:t>
                      </a:r>
                      <a:endParaRPr kumimoji="1" lang="en-US" altLang="ja-JP" sz="1600" dirty="0"/>
                    </a:p>
                    <a:p>
                      <a:pPr algn="ctr"/>
                      <a:r>
                        <a:rPr kumimoji="1" lang="en-US" altLang="ja-JP" sz="1600" dirty="0"/>
                        <a:t>CO</a:t>
                      </a:r>
                      <a:r>
                        <a:rPr kumimoji="1" lang="en-US" altLang="ja-JP" sz="1600" baseline="-25000" dirty="0"/>
                        <a:t>2</a:t>
                      </a:r>
                      <a:r>
                        <a:rPr kumimoji="1" lang="ja-JP" altLang="en-US" sz="1600" dirty="0"/>
                        <a:t>排出量（</a:t>
                      </a:r>
                      <a:r>
                        <a:rPr kumimoji="1" lang="en-US" altLang="ja-JP" sz="1600" dirty="0"/>
                        <a:t>t</a:t>
                      </a:r>
                      <a:r>
                        <a:rPr kumimoji="1" lang="ja-JP" altLang="en-US" sz="1600" dirty="0"/>
                        <a:t>）</a:t>
                      </a:r>
                      <a:endParaRPr kumimoji="1" lang="en-US" altLang="ja-JP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削減率</a:t>
                      </a:r>
                      <a:endParaRPr kumimoji="1" lang="en-US" altLang="ja-JP" sz="1600" dirty="0"/>
                    </a:p>
                    <a:p>
                      <a:pPr algn="ctr"/>
                      <a:r>
                        <a:rPr kumimoji="1" lang="ja-JP" altLang="en-US" sz="1600" dirty="0"/>
                        <a:t>（</a:t>
                      </a:r>
                      <a:r>
                        <a:rPr kumimoji="1" lang="en-US" altLang="ja-JP" sz="1600" dirty="0"/>
                        <a:t>%</a:t>
                      </a:r>
                      <a:r>
                        <a:rPr kumimoji="1" lang="ja-JP" altLang="en-US" sz="1600" dirty="0"/>
                        <a:t>）</a:t>
                      </a:r>
                      <a:endParaRPr kumimoji="1" lang="en-US" altLang="ja-JP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建物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電力、都市ガス、重油、上下水道の使用に伴う排出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5,200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4,160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20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用紙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コピー、印刷の用紙使用に伴う排出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1,100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770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30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7486169"/>
                  </a:ext>
                </a:extLst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交通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バス、電車、航空機、タクシーの利用に伴う排出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300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270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10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物流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社内間および社外・海外への部品、材料、製品、書類などの移送に伴う排出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1,000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800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/>
                        <a:t>20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2120CF38-9770-40D2-9780-37E50D051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904AB-73EC-465E-834D-3D571AD4A9BE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6986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399</TotalTime>
  <Words>306</Words>
  <Application>Microsoft Office PowerPoint</Application>
  <PresentationFormat>画面に合わせる (4:3)</PresentationFormat>
  <Paragraphs>78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Meiryo UI</vt:lpstr>
      <vt:lpstr>ＭＳ Ｐゴシック</vt:lpstr>
      <vt:lpstr>ＭＳ Ｐ明朝</vt:lpstr>
      <vt:lpstr>游ゴシック</vt:lpstr>
      <vt:lpstr>Arial</vt:lpstr>
      <vt:lpstr>Arial Black</vt:lpstr>
      <vt:lpstr>Garamond</vt:lpstr>
      <vt:lpstr>Wingdings</vt:lpstr>
      <vt:lpstr>オーガニック</vt:lpstr>
      <vt:lpstr>カーボンニュートラル 推進活動</vt:lpstr>
      <vt:lpstr>活動の概要</vt:lpstr>
      <vt:lpstr>カーボンニュートラルとは</vt:lpstr>
      <vt:lpstr>低炭素社会に向けた推進活動</vt:lpstr>
      <vt:lpstr>CO2排出の対象事業活動</vt:lpstr>
      <vt:lpstr>対象範囲と削減目標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カーボンニュートラル</dc:title>
  <dcterms:created xsi:type="dcterms:W3CDTF">2021-03-17T01:17:59Z</dcterms:created>
  <dcterms:modified xsi:type="dcterms:W3CDTF">2021-05-21T03:52:07Z</dcterms:modified>
</cp:coreProperties>
</file>