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8" r:id="rId4"/>
  </p:sldMasterIdLst>
  <p:notesMasterIdLst>
    <p:notesMasterId r:id="rId13"/>
  </p:notes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4" r:id="rId12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4D483DA-6620-4671-9FC3-DAD4554930A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27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63021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0568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30199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44803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67349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15710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D56AA-910A-4D75-B9DD-87DEF1F36B7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678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F6AF-E42D-44A5-B9BE-2B7F2E61F6D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48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EE76-9371-45A9-B1F5-B431679F714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83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9DE2-431C-4BB1-AFF8-AAFFD5BED9C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215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81854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42D8E-411C-4598-88E9-28773608412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537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C45CD-5606-4FB8-826B-F954E7E8B17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78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F6A2-F892-4A21-8978-4B038187598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243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36CA-98EE-40F4-A33B-D7ABD7F722D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848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83968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336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  <p:sldLayoutId id="214748395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6C257F-B0C3-4648-9E48-B3AD84890F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リスクアセスメントの基礎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49ACB9-DE58-4134-8219-3F7EE42EE2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版</a:t>
            </a:r>
            <a:endParaRPr lang="en-US" altLang="ja-JP" dirty="0"/>
          </a:p>
          <a:p>
            <a:r>
              <a:rPr kumimoji="1" lang="ja-JP" altLang="en-US" dirty="0"/>
              <a:t>安全衛生企画部</a:t>
            </a:r>
          </a:p>
        </p:txBody>
      </p:sp>
    </p:spTree>
    <p:extLst>
      <p:ext uri="{BB962C8B-B14F-4D97-AF65-F5344CB8AC3E}">
        <p14:creationId xmlns:p14="http://schemas.microsoft.com/office/powerpoint/2010/main" val="119508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FCFEBC-F643-4F52-B6C6-5960ABD55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リスクアセスメントとは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3D7A15-375E-464A-BFFC-9E7160285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労働災害の危険のリスクを事前に摘み取る手法である</a:t>
            </a:r>
            <a:endParaRPr kumimoji="1" lang="en-US" altLang="ja-JP" dirty="0"/>
          </a:p>
          <a:p>
            <a:r>
              <a:rPr lang="ja-JP" altLang="en-US" dirty="0"/>
              <a:t>職場に潜む危険性または有害性を把握する</a:t>
            </a:r>
            <a:endParaRPr lang="en-US" altLang="ja-JP" dirty="0"/>
          </a:p>
          <a:p>
            <a:r>
              <a:rPr kumimoji="1" lang="ja-JP" altLang="en-US" dirty="0"/>
              <a:t>有害性の程度を見積もる</a:t>
            </a:r>
            <a:endParaRPr kumimoji="1" lang="en-US" altLang="ja-JP" dirty="0"/>
          </a:p>
          <a:p>
            <a:r>
              <a:rPr lang="ja-JP" altLang="en-US" dirty="0"/>
              <a:t>リスクを除去・低減するための優先度を設定する</a:t>
            </a:r>
            <a:endParaRPr lang="en-US" altLang="ja-JP" dirty="0"/>
          </a:p>
          <a:p>
            <a:r>
              <a:rPr kumimoji="1" lang="ja-JP" altLang="en-US" dirty="0"/>
              <a:t>リスクを除去・低減するための対策を検討し、改善を進める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D1B957-CE07-4A69-A9DF-168F0C578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1155EE-09B4-4DC4-A3EF-5295CB91A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リスクアセスメントフロー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3E1ACB-7CF9-451F-880F-4A449513E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440" y="2489200"/>
            <a:ext cx="7560000" cy="3530600"/>
          </a:xfrm>
        </p:spPr>
        <p:txBody>
          <a:bodyPr/>
          <a:lstStyle/>
          <a:p>
            <a:r>
              <a:rPr kumimoji="1" lang="ja-JP" altLang="en-US" dirty="0"/>
              <a:t>開始後、まずハザードの特定を行う</a:t>
            </a:r>
            <a:endParaRPr kumimoji="1" lang="en-US" altLang="ja-JP" dirty="0"/>
          </a:p>
          <a:p>
            <a:r>
              <a:rPr kumimoji="1" lang="ja-JP" altLang="en-US" dirty="0"/>
              <a:t>次に、リスクの見積もりを行う</a:t>
            </a:r>
            <a:endParaRPr kumimoji="1" lang="en-US" altLang="ja-JP" dirty="0"/>
          </a:p>
          <a:p>
            <a:r>
              <a:rPr lang="ja-JP" altLang="en-US" dirty="0"/>
              <a:t>そして、リスクの評価を行い問題がなければ終了する</a:t>
            </a:r>
            <a:endParaRPr lang="en-US" altLang="ja-JP" dirty="0"/>
          </a:p>
          <a:p>
            <a:r>
              <a:rPr kumimoji="1" lang="ja-JP" altLang="en-US" dirty="0"/>
              <a:t>リスクの評価で問題があれば、リスクの除去を行い、再びハザードの特定を行う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0709EE-E54F-43E2-B5D7-D52BF488E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567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64B01-49C6-4F02-84BD-FE3A2285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リスク軽減対策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84C53D-D223-4781-9D91-EB43E7011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kumimoji="1" lang="ja-JP" altLang="en-US" dirty="0"/>
              <a:t>設計によるリスク低減：可能な限りリスクを除去または軽減する本質的な対応</a:t>
            </a:r>
            <a:endParaRPr kumimoji="1"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保護手段によるリスクの低減：除去できないリスクに対しては、必要な保護手段を採用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使用</a:t>
            </a:r>
            <a:r>
              <a:rPr kumimoji="1" lang="ja-JP" altLang="en-US" dirty="0"/>
              <a:t>上の情報によるリスクの低減：採用した保護手段では除去または低減できなかったリスクをユーザーに知らせ注意を喚起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A56A31-D71F-4C98-BFCB-9373CFE89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082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338E24-C576-4255-82C7-AB56FBBD0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リスクアセスメントの運用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B5C4B5-E857-446A-BDC3-C66614BEC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計画（</a:t>
            </a:r>
            <a:r>
              <a:rPr kumimoji="1" lang="en-US" altLang="ja-JP" dirty="0"/>
              <a:t>Plan</a:t>
            </a:r>
            <a:r>
              <a:rPr kumimoji="1" lang="ja-JP" altLang="en-US" dirty="0"/>
              <a:t>）ｰ実施（</a:t>
            </a:r>
            <a:r>
              <a:rPr kumimoji="1" lang="en-US" altLang="ja-JP" dirty="0"/>
              <a:t>Do</a:t>
            </a:r>
            <a:r>
              <a:rPr kumimoji="1" lang="ja-JP" altLang="en-US" dirty="0"/>
              <a:t>）－評価（</a:t>
            </a:r>
            <a:r>
              <a:rPr kumimoji="1" lang="en-US" altLang="ja-JP" dirty="0"/>
              <a:t>Check</a:t>
            </a:r>
            <a:r>
              <a:rPr kumimoji="1" lang="ja-JP" altLang="en-US" dirty="0"/>
              <a:t>）－改善（</a:t>
            </a:r>
            <a:r>
              <a:rPr kumimoji="1" lang="en-US" altLang="ja-JP" dirty="0"/>
              <a:t>Action</a:t>
            </a:r>
            <a:r>
              <a:rPr kumimoji="1" lang="ja-JP" altLang="en-US" dirty="0"/>
              <a:t>）のサイクルを回すことによって継続的改善を行い、安全衛生水準の段階的向上を図る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06C531-E756-4682-A41E-48481915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6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BB7642-AB4F-4303-9598-7D004896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リスクの見積もり・評価</a:t>
            </a:r>
            <a:endParaRPr kumimoji="1" lang="ja-JP" altLang="en-US" dirty="0"/>
          </a:p>
        </p:txBody>
      </p:sp>
      <p:graphicFrame>
        <p:nvGraphicFramePr>
          <p:cNvPr id="5" name="表 2">
            <a:extLst>
              <a:ext uri="{FF2B5EF4-FFF2-40B4-BE49-F238E27FC236}">
                <a16:creationId xmlns:a16="http://schemas.microsoft.com/office/drawing/2014/main" id="{FB6F14D9-637D-454D-BCA7-8E6BDDAFA4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6894979"/>
              </p:ext>
            </p:extLst>
          </p:nvPr>
        </p:nvGraphicFramePr>
        <p:xfrm>
          <a:off x="720000" y="2514206"/>
          <a:ext cx="7704000" cy="27894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498223673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258164266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4553907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51096236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2302130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69851192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036389915"/>
                    </a:ext>
                  </a:extLst>
                </a:gridCol>
              </a:tblGrid>
              <a:tr h="36000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発生頻度</a:t>
                      </a:r>
                    </a:p>
                  </a:txBody>
                  <a:tcPr marL="92212" marR="92212" marT="46106" marB="46106" vert="eaVert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頻発する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365665334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しばしば発生する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393225281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時々発生する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24217793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起こりそうにない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382109128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まず起こりえない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37911426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考えられない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191604361"/>
                  </a:ext>
                </a:extLst>
              </a:tr>
              <a:tr h="308594"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無傷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軽微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中程度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重大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致命的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939001905"/>
                  </a:ext>
                </a:extLst>
              </a:tr>
              <a:tr h="308594"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marL="78064" marR="78064" marT="39032" marB="39032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危険の頻度</a:t>
                      </a:r>
                    </a:p>
                  </a:txBody>
                  <a:tcPr marL="92212" marR="92212" marT="46106" marB="46106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059508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3C6E84-92D4-4F26-8D80-C78684411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DF79A2F2-2495-4BCB-ADBE-67F557BB4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840415"/>
              </p:ext>
            </p:extLst>
          </p:nvPr>
        </p:nvGraphicFramePr>
        <p:xfrm>
          <a:off x="2687188" y="5539411"/>
          <a:ext cx="376962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8523">
                  <a:extLst>
                    <a:ext uri="{9D8B030D-6E8A-4147-A177-3AD203B41FA5}">
                      <a16:colId xmlns:a16="http://schemas.microsoft.com/office/drawing/2014/main" val="2554143028"/>
                    </a:ext>
                  </a:extLst>
                </a:gridCol>
                <a:gridCol w="3081101">
                  <a:extLst>
                    <a:ext uri="{9D8B030D-6E8A-4147-A177-3AD203B41FA5}">
                      <a16:colId xmlns:a16="http://schemas.microsoft.com/office/drawing/2014/main" val="163841259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</a:rPr>
                        <a:t>Ａ領域</a:t>
                      </a:r>
                    </a:p>
                  </a:txBody>
                  <a:tcPr marL="58015" marR="58015" marT="29008" marB="29008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受け入れられない領域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15245752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Ｂ領域</a:t>
                      </a:r>
                    </a:p>
                  </a:txBody>
                  <a:tcPr marL="58015" marR="58015" marT="29008" marB="29008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最小限のリスクまで低減すべき領域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28532617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Ｃ領域</a:t>
                      </a:r>
                    </a:p>
                  </a:txBody>
                  <a:tcPr marL="58015" marR="58015" marT="29008" marB="29008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無視できると考えられる領域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4153088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9772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0D4AF1-AC39-42DE-9B1F-36AC5A387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安全衛生文書管理体系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4D68F8-F912-42E0-97F3-BE029DECF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BF65CC-2EBC-4F21-8DC0-AEC196FCD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942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05DEE5-539A-4646-9C6F-881A2491A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</a:t>
            </a:r>
            <a:br>
              <a:rPr kumimoji="1" lang="en-US" altLang="ja-JP" dirty="0"/>
            </a:br>
            <a:r>
              <a:rPr kumimoji="1" lang="ja-JP" altLang="en-US" dirty="0"/>
              <a:t>教育受講者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27A0D46A-A534-40DE-AAB2-E299C730E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F88B12CF-1266-4957-81EA-26158C583075}"/>
              </a:ext>
            </a:extLst>
          </p:cNvPr>
          <p:cNvGraphicFramePr>
            <a:graphicFrameLocks noGrp="1"/>
          </p:cNvGraphicFramePr>
          <p:nvPr>
            <p:ph idx="4294967295"/>
            <p:extLst/>
          </p:nvPr>
        </p:nvGraphicFramePr>
        <p:xfrm>
          <a:off x="295422" y="4428197"/>
          <a:ext cx="1980000" cy="21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135359525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15458489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開催回</a:t>
                      </a:r>
                      <a:endParaRPr kumimoji="1" lang="en-US" altLang="ja-JP" sz="1600" dirty="0"/>
                    </a:p>
                  </a:txBody>
                  <a:tcPr marL="100912" marR="100912" marT="50456" marB="50456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受講者数</a:t>
                      </a:r>
                    </a:p>
                  </a:txBody>
                  <a:tcPr marL="100912" marR="100912" marT="50456" marB="50456"/>
                </a:tc>
                <a:extLst>
                  <a:ext uri="{0D108BD9-81ED-4DB2-BD59-A6C34878D82A}">
                    <a16:rowId xmlns:a16="http://schemas.microsoft.com/office/drawing/2014/main" val="20951899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第</a:t>
                      </a:r>
                      <a:r>
                        <a:rPr kumimoji="1" lang="en-US" altLang="ja-JP" sz="1600" dirty="0"/>
                        <a:t>1</a:t>
                      </a:r>
                      <a:r>
                        <a:rPr kumimoji="1" lang="ja-JP" altLang="en-US" sz="1600" dirty="0"/>
                        <a:t>回</a:t>
                      </a:r>
                    </a:p>
                  </a:txBody>
                  <a:tcPr marL="100912" marR="100912" marT="50456" marB="5045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650</a:t>
                      </a:r>
                      <a:endParaRPr kumimoji="1" lang="ja-JP" altLang="en-US" sz="1600" dirty="0"/>
                    </a:p>
                  </a:txBody>
                  <a:tcPr marL="100912" marR="100912" marT="50456" marB="50456"/>
                </a:tc>
                <a:extLst>
                  <a:ext uri="{0D108BD9-81ED-4DB2-BD59-A6C34878D82A}">
                    <a16:rowId xmlns:a16="http://schemas.microsoft.com/office/drawing/2014/main" val="15834368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第</a:t>
                      </a:r>
                      <a:r>
                        <a:rPr kumimoji="1" lang="en-US" altLang="ja-JP" sz="1600" dirty="0"/>
                        <a:t>2</a:t>
                      </a:r>
                      <a:r>
                        <a:rPr kumimoji="1" lang="ja-JP" altLang="en-US" sz="1600" dirty="0"/>
                        <a:t>回</a:t>
                      </a:r>
                    </a:p>
                  </a:txBody>
                  <a:tcPr marL="100912" marR="100912" marT="50456" marB="5045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789</a:t>
                      </a:r>
                      <a:endParaRPr kumimoji="1" lang="ja-JP" altLang="en-US" sz="1600" dirty="0"/>
                    </a:p>
                  </a:txBody>
                  <a:tcPr marL="100912" marR="100912" marT="50456" marB="50456"/>
                </a:tc>
                <a:extLst>
                  <a:ext uri="{0D108BD9-81ED-4DB2-BD59-A6C34878D82A}">
                    <a16:rowId xmlns:a16="http://schemas.microsoft.com/office/drawing/2014/main" val="22802906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第</a:t>
                      </a:r>
                      <a:r>
                        <a:rPr kumimoji="1" lang="en-US" altLang="ja-JP" sz="1600" dirty="0"/>
                        <a:t>3</a:t>
                      </a:r>
                      <a:r>
                        <a:rPr kumimoji="1" lang="ja-JP" altLang="en-US" sz="1600" dirty="0"/>
                        <a:t>回</a:t>
                      </a:r>
                    </a:p>
                  </a:txBody>
                  <a:tcPr marL="100912" marR="100912" marT="50456" marB="5045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832</a:t>
                      </a:r>
                      <a:endParaRPr kumimoji="1" lang="ja-JP" altLang="en-US" sz="1600" dirty="0"/>
                    </a:p>
                  </a:txBody>
                  <a:tcPr marL="100912" marR="100912" marT="50456" marB="50456"/>
                </a:tc>
                <a:extLst>
                  <a:ext uri="{0D108BD9-81ED-4DB2-BD59-A6C34878D82A}">
                    <a16:rowId xmlns:a16="http://schemas.microsoft.com/office/drawing/2014/main" val="250242376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第</a:t>
                      </a:r>
                      <a:r>
                        <a:rPr kumimoji="1" lang="en-US" altLang="ja-JP" sz="1600" dirty="0"/>
                        <a:t>4</a:t>
                      </a:r>
                      <a:r>
                        <a:rPr kumimoji="1" lang="ja-JP" altLang="en-US" sz="1600" dirty="0"/>
                        <a:t>回</a:t>
                      </a:r>
                    </a:p>
                  </a:txBody>
                  <a:tcPr marL="100912" marR="100912" marT="50456" marB="5045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950</a:t>
                      </a:r>
                      <a:endParaRPr kumimoji="1" lang="ja-JP" altLang="en-US" sz="1600" dirty="0"/>
                    </a:p>
                  </a:txBody>
                  <a:tcPr marL="100912" marR="100912" marT="50456" marB="50456"/>
                </a:tc>
                <a:extLst>
                  <a:ext uri="{0D108BD9-81ED-4DB2-BD59-A6C34878D82A}">
                    <a16:rowId xmlns:a16="http://schemas.microsoft.com/office/drawing/2014/main" val="36954804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第</a:t>
                      </a:r>
                      <a:r>
                        <a:rPr kumimoji="1" lang="en-US" altLang="ja-JP" sz="1600" dirty="0"/>
                        <a:t>5</a:t>
                      </a:r>
                      <a:r>
                        <a:rPr kumimoji="1" lang="ja-JP" altLang="en-US" sz="1600" dirty="0"/>
                        <a:t>回</a:t>
                      </a:r>
                    </a:p>
                  </a:txBody>
                  <a:tcPr marL="100912" marR="100912" marT="50456" marB="5045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997</a:t>
                      </a:r>
                      <a:endParaRPr kumimoji="1" lang="ja-JP" altLang="en-US" sz="1600" dirty="0"/>
                    </a:p>
                  </a:txBody>
                  <a:tcPr marL="100912" marR="100912" marT="50456" marB="50456"/>
                </a:tc>
                <a:extLst>
                  <a:ext uri="{0D108BD9-81ED-4DB2-BD59-A6C34878D82A}">
                    <a16:rowId xmlns:a16="http://schemas.microsoft.com/office/drawing/2014/main" val="3014801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6812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9B212C-EF20-46D8-9229-F797D7CE13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7AE0B16-B4BF-4D6D-9465-AC16CCAF66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8B098A-B5B8-4032-85CC-CFE3AE7C829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1274</TotalTime>
  <Words>345</Words>
  <Application>Microsoft Office PowerPoint</Application>
  <PresentationFormat>画面に合わせる (4:3)</PresentationFormat>
  <Paragraphs>91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リスクアセスメントの基礎</vt:lpstr>
      <vt:lpstr>リスクアセスメントとは </vt:lpstr>
      <vt:lpstr>リスクアセスメントフロー</vt:lpstr>
      <vt:lpstr>リスク軽減対策</vt:lpstr>
      <vt:lpstr>リスクアセスメントの運用</vt:lpstr>
      <vt:lpstr>リスクの見積もり・評価</vt:lpstr>
      <vt:lpstr>安全衛生文書管理体系</vt:lpstr>
      <vt:lpstr>リスクアセスメント 教育受講者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