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7" r:id="rId2"/>
    <p:sldId id="268" r:id="rId3"/>
    <p:sldId id="269" r:id="rId4"/>
    <p:sldId id="258" r:id="rId5"/>
    <p:sldId id="267" r:id="rId6"/>
    <p:sldId id="266" r:id="rId7"/>
    <p:sldId id="259" r:id="rId8"/>
    <p:sldId id="27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8" autoAdjust="0"/>
    <p:restoredTop sz="94660"/>
  </p:normalViewPr>
  <p:slideViewPr>
    <p:cSldViewPr snapToGrid="0">
      <p:cViewPr varScale="1">
        <p:scale>
          <a:sx n="72" d="100"/>
          <a:sy n="72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87BC0B-2099-4A47-97CF-5C253D68DC28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38297C-6EBB-46DF-8CAB-83743EA6B858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entury Gothic" panose="020B050202020202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entury Gothic" panose="020B050202020202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5011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87BC0B-2099-4A47-97CF-5C253D68DC28}" type="datetimeFigureOut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38297C-6EBB-46DF-8CAB-83743EA6B858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entury Gothic" panose="020B050202020202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entury Gothic" panose="020B050202020202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4061680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87BC0B-2099-4A47-97CF-5C253D68DC28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38297C-6EBB-46DF-8CAB-83743EA6B858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entury Gothic" panose="020B050202020202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entury Gothic" panose="020B050202020202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1514769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F87BC0B-2099-4A47-97CF-5C253D68DC28}" type="datetimeFigureOut">
              <a:rPr kumimoji="1" lang="ja-JP" altLang="en-US" smtClean="0"/>
              <a:t>2020/7/21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638297C-6EBB-46DF-8CAB-83743EA6B85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905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2" r:id="rId3"/>
  </p:sldLayoutIdLst>
  <p:transition spd="slow">
    <p:cover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5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7537" y="2493371"/>
            <a:ext cx="9352547" cy="107109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ja-JP" altLang="en-US" dirty="0">
                <a:ln w="0"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図書館からのお知らせ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77463" y="3604069"/>
            <a:ext cx="8637072" cy="1071095"/>
          </a:xfrm>
        </p:spPr>
        <p:txBody>
          <a:bodyPr>
            <a:normAutofit/>
          </a:bodyPr>
          <a:lstStyle/>
          <a:p>
            <a:pPr algn="ctr"/>
            <a:r>
              <a:rPr lang="ja-JP" altLang="en-US" sz="3200" dirty="0"/>
              <a:t>みなと図書館</a:t>
            </a:r>
          </a:p>
        </p:txBody>
      </p:sp>
    </p:spTree>
    <p:extLst>
      <p:ext uri="{BB962C8B-B14F-4D97-AF65-F5344CB8AC3E}">
        <p14:creationId xmlns:p14="http://schemas.microsoft.com/office/powerpoint/2010/main" val="1390085015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今月のお知らせ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図書館カレンダー</a:t>
            </a:r>
            <a:endParaRPr kumimoji="1"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閲覧席のご利用方法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予約席のご利用方法</a:t>
            </a:r>
            <a:endParaRPr kumimoji="1"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今月の新着図書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スタッフおすすめ図書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469579210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図書館カレンダー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sz="2800" dirty="0"/>
              <a:t>開館時間</a:t>
            </a:r>
            <a:endParaRPr kumimoji="1" lang="en-US" altLang="ja-JP" sz="2800" dirty="0"/>
          </a:p>
          <a:p>
            <a:pPr lvl="1"/>
            <a:r>
              <a:rPr kumimoji="1" lang="ja-JP" altLang="en-US" sz="2400" dirty="0"/>
              <a:t>月曜日～土曜日</a:t>
            </a:r>
            <a:endParaRPr kumimoji="1" lang="en-US" altLang="ja-JP" sz="2400" dirty="0"/>
          </a:p>
          <a:p>
            <a:pPr lvl="2"/>
            <a:r>
              <a:rPr lang="ja-JP" altLang="en-US" sz="1800" dirty="0"/>
              <a:t>午前</a:t>
            </a:r>
            <a:r>
              <a:rPr lang="en-US" altLang="ja-JP" sz="1800" dirty="0"/>
              <a:t>10</a:t>
            </a:r>
            <a:r>
              <a:rPr lang="ja-JP" altLang="en-US" sz="1800" dirty="0"/>
              <a:t>時から午後</a:t>
            </a:r>
            <a:r>
              <a:rPr lang="en-US" altLang="ja-JP" sz="1800" dirty="0"/>
              <a:t>9</a:t>
            </a:r>
            <a:r>
              <a:rPr lang="ja-JP" altLang="en-US" sz="1800" dirty="0"/>
              <a:t>時まで</a:t>
            </a:r>
            <a:endParaRPr lang="en-US" altLang="ja-JP" sz="1800" dirty="0"/>
          </a:p>
          <a:p>
            <a:pPr lvl="2"/>
            <a:r>
              <a:rPr lang="ja-JP" altLang="en-US" sz="1800" dirty="0"/>
              <a:t>こどもコーナーは午後</a:t>
            </a:r>
            <a:r>
              <a:rPr lang="en-US" altLang="ja-JP" sz="1800" dirty="0"/>
              <a:t>6</a:t>
            </a:r>
            <a:r>
              <a:rPr lang="ja-JP" altLang="en-US" sz="1800" dirty="0"/>
              <a:t>時まで</a:t>
            </a:r>
            <a:endParaRPr lang="en-US" altLang="ja-JP" sz="1800" dirty="0"/>
          </a:p>
          <a:p>
            <a:pPr lvl="1"/>
            <a:r>
              <a:rPr lang="ja-JP" altLang="en-US" sz="2400" dirty="0"/>
              <a:t>日曜日・祝日</a:t>
            </a:r>
            <a:endParaRPr lang="en-US" altLang="ja-JP" sz="2400" dirty="0"/>
          </a:p>
          <a:p>
            <a:pPr lvl="2"/>
            <a:r>
              <a:rPr lang="ja-JP" altLang="en-US" sz="1800" dirty="0"/>
              <a:t>午前</a:t>
            </a:r>
            <a:r>
              <a:rPr lang="en-US" altLang="ja-JP" sz="1800" dirty="0"/>
              <a:t>9</a:t>
            </a:r>
            <a:r>
              <a:rPr lang="ja-JP" altLang="en-US" sz="1800" dirty="0"/>
              <a:t>時から午後</a:t>
            </a:r>
            <a:r>
              <a:rPr lang="en-US" altLang="ja-JP" sz="1800" dirty="0"/>
              <a:t>7</a:t>
            </a:r>
            <a:r>
              <a:rPr lang="ja-JP" altLang="en-US" sz="1800" dirty="0"/>
              <a:t>時まで</a:t>
            </a:r>
            <a:endParaRPr lang="en-US" altLang="ja-JP" sz="1800" dirty="0"/>
          </a:p>
        </p:txBody>
      </p:sp>
      <p:sp>
        <p:nvSpPr>
          <p:cNvPr id="4" name="コンテンツ プレースホルダー 5"/>
          <p:cNvSpPr>
            <a:spLocks noGrp="1"/>
          </p:cNvSpPr>
          <p:nvPr>
            <p:ph sz="half" idx="2"/>
          </p:nvPr>
        </p:nvSpPr>
        <p:spPr>
          <a:xfrm>
            <a:off x="6221186" y="2007271"/>
            <a:ext cx="5181600" cy="4169691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en-US" altLang="ja-JP" sz="2800" dirty="0"/>
              <a:t>3</a:t>
            </a:r>
            <a:r>
              <a:rPr lang="ja-JP" altLang="en-US" sz="2800" dirty="0"/>
              <a:t>月の休館日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457364"/>
              </p:ext>
            </p:extLst>
          </p:nvPr>
        </p:nvGraphicFramePr>
        <p:xfrm>
          <a:off x="6270174" y="2623929"/>
          <a:ext cx="4172539" cy="30358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6077">
                  <a:extLst>
                    <a:ext uri="{9D8B030D-6E8A-4147-A177-3AD203B41FA5}">
                      <a16:colId xmlns:a16="http://schemas.microsoft.com/office/drawing/2014/main" val="2479652554"/>
                    </a:ext>
                  </a:extLst>
                </a:gridCol>
                <a:gridCol w="596077">
                  <a:extLst>
                    <a:ext uri="{9D8B030D-6E8A-4147-A177-3AD203B41FA5}">
                      <a16:colId xmlns:a16="http://schemas.microsoft.com/office/drawing/2014/main" val="3252380288"/>
                    </a:ext>
                  </a:extLst>
                </a:gridCol>
                <a:gridCol w="596077">
                  <a:extLst>
                    <a:ext uri="{9D8B030D-6E8A-4147-A177-3AD203B41FA5}">
                      <a16:colId xmlns:a16="http://schemas.microsoft.com/office/drawing/2014/main" val="493160495"/>
                    </a:ext>
                  </a:extLst>
                </a:gridCol>
                <a:gridCol w="596077">
                  <a:extLst>
                    <a:ext uri="{9D8B030D-6E8A-4147-A177-3AD203B41FA5}">
                      <a16:colId xmlns:a16="http://schemas.microsoft.com/office/drawing/2014/main" val="2437388294"/>
                    </a:ext>
                  </a:extLst>
                </a:gridCol>
                <a:gridCol w="596077">
                  <a:extLst>
                    <a:ext uri="{9D8B030D-6E8A-4147-A177-3AD203B41FA5}">
                      <a16:colId xmlns:a16="http://schemas.microsoft.com/office/drawing/2014/main" val="494905159"/>
                    </a:ext>
                  </a:extLst>
                </a:gridCol>
                <a:gridCol w="596077">
                  <a:extLst>
                    <a:ext uri="{9D8B030D-6E8A-4147-A177-3AD203B41FA5}">
                      <a16:colId xmlns:a16="http://schemas.microsoft.com/office/drawing/2014/main" val="389289534"/>
                    </a:ext>
                  </a:extLst>
                </a:gridCol>
                <a:gridCol w="596077">
                  <a:extLst>
                    <a:ext uri="{9D8B030D-6E8A-4147-A177-3AD203B41FA5}">
                      <a16:colId xmlns:a16="http://schemas.microsoft.com/office/drawing/2014/main" val="1993335423"/>
                    </a:ext>
                  </a:extLst>
                </a:gridCol>
              </a:tblGrid>
              <a:tr h="5059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FF0000"/>
                          </a:solidFill>
                        </a:rPr>
                        <a:t>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0070C0"/>
                          </a:solidFill>
                        </a:rPr>
                        <a:t>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0043391"/>
                  </a:ext>
                </a:extLst>
              </a:tr>
              <a:tr h="505982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6999847"/>
                  </a:ext>
                </a:extLst>
              </a:tr>
              <a:tr h="50598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7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13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627524"/>
                  </a:ext>
                </a:extLst>
              </a:tr>
              <a:tr h="50598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14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15</a:t>
                      </a:r>
                      <a:endParaRPr kumimoji="1" lang="ja-JP" alt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982033"/>
                  </a:ext>
                </a:extLst>
              </a:tr>
              <a:tr h="50598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21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0070C0"/>
                          </a:solidFill>
                        </a:rPr>
                        <a:t>27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5565463"/>
                  </a:ext>
                </a:extLst>
              </a:tr>
              <a:tr h="50598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28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8288654"/>
                  </a:ext>
                </a:extLst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8965717" y="216562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Gothic" panose="020B0502020202020204"/>
                <a:ea typeface="游ゴシック" panose="020B0400000000000000" pitchFamily="50" charset="-128"/>
                <a:cs typeface="+mn-cs"/>
              </a:rPr>
              <a:t>■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游ゴシック" panose="020B0400000000000000" pitchFamily="50" charset="-128"/>
                <a:cs typeface="+mn-cs"/>
              </a:rPr>
              <a:t>：休館日</a:t>
            </a:r>
          </a:p>
        </p:txBody>
      </p:sp>
      <p:sp>
        <p:nvSpPr>
          <p:cNvPr id="6" name="テキスト ボックス 7">
            <a:extLst>
              <a:ext uri="{FF2B5EF4-FFF2-40B4-BE49-F238E27FC236}">
                <a16:creationId xmlns:a16="http://schemas.microsoft.com/office/drawing/2014/main" id="{CA1BACA9-49FB-4643-9E43-8424E1AE1D09}"/>
              </a:ext>
            </a:extLst>
          </p:cNvPr>
          <p:cNvSpPr txBox="1"/>
          <p:nvPr/>
        </p:nvSpPr>
        <p:spPr>
          <a:xfrm>
            <a:off x="8301671" y="1188713"/>
            <a:ext cx="1845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chemeClr val="bg1"/>
                </a:solidFill>
              </a:rPr>
              <a:t>Calendar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288246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閲覧席のご利用</a:t>
            </a:r>
            <a:r>
              <a:rPr kumimoji="1" lang="ja-JP" altLang="en-US" dirty="0"/>
              <a:t>方法</a:t>
            </a:r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9322" y="1885491"/>
            <a:ext cx="10058400" cy="402336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2400" dirty="0"/>
              <a:t>閲覧席は、</a:t>
            </a:r>
            <a:r>
              <a:rPr lang="ja-JP" altLang="en-US" sz="2400" dirty="0"/>
              <a:t>席が空いていれば自由にご利用いただけるお席です。</a:t>
            </a:r>
            <a:endParaRPr kumimoji="1"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座席数</a:t>
            </a:r>
            <a:r>
              <a:rPr lang="en-US" altLang="ja-JP" sz="2400" dirty="0"/>
              <a:t>	</a:t>
            </a:r>
            <a:r>
              <a:rPr lang="ja-JP" altLang="en-US" sz="2400" dirty="0"/>
              <a:t>：</a:t>
            </a:r>
            <a:r>
              <a:rPr lang="en-US" altLang="ja-JP" sz="2400" dirty="0"/>
              <a:t>3</a:t>
            </a:r>
            <a:r>
              <a:rPr lang="ja-JP" altLang="en-US" sz="2400" dirty="0"/>
              <a:t>階　</a:t>
            </a:r>
            <a:r>
              <a:rPr lang="en-US" altLang="ja-JP" sz="2400" dirty="0"/>
              <a:t>60</a:t>
            </a:r>
            <a:r>
              <a:rPr lang="ja-JP" altLang="en-US" sz="2400" dirty="0"/>
              <a:t>席／</a:t>
            </a:r>
            <a:r>
              <a:rPr lang="en-US" altLang="ja-JP" sz="2400" dirty="0"/>
              <a:t>4</a:t>
            </a:r>
            <a:r>
              <a:rPr lang="ja-JP" altLang="en-US" sz="2400" dirty="0"/>
              <a:t>階　</a:t>
            </a:r>
            <a:r>
              <a:rPr lang="en-US" altLang="ja-JP" sz="2400" dirty="0"/>
              <a:t>30</a:t>
            </a:r>
            <a:r>
              <a:rPr lang="ja-JP" altLang="en-US" sz="2400" dirty="0"/>
              <a:t>席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利用時間</a:t>
            </a:r>
            <a:r>
              <a:rPr lang="en-US" altLang="ja-JP" sz="2400" dirty="0"/>
              <a:t>	</a:t>
            </a:r>
            <a:r>
              <a:rPr lang="ja-JP" altLang="en-US" sz="2400" dirty="0"/>
              <a:t>：開館時間内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利用者</a:t>
            </a:r>
            <a:r>
              <a:rPr lang="en-US" altLang="ja-JP" sz="2400" dirty="0"/>
              <a:t>	</a:t>
            </a:r>
            <a:r>
              <a:rPr lang="ja-JP" altLang="en-US" sz="2400" dirty="0"/>
              <a:t>：どなたでも利用可能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530540206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予約席のご利用</a:t>
            </a:r>
            <a:r>
              <a:rPr kumimoji="1" lang="ja-JP" altLang="en-US" dirty="0"/>
              <a:t>方法</a:t>
            </a: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845734"/>
            <a:ext cx="10058400" cy="402336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ja-JP" altLang="en-US" sz="2400" dirty="0"/>
              <a:t>予約席は、</a:t>
            </a:r>
            <a:r>
              <a:rPr lang="en-US" altLang="ja-JP" sz="2400" dirty="0"/>
              <a:t>2</a:t>
            </a:r>
            <a:r>
              <a:rPr lang="ja-JP" altLang="en-US" sz="2400" dirty="0"/>
              <a:t>時間単位で予約してご利用いただけるお席です。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座席数</a:t>
            </a:r>
            <a:r>
              <a:rPr lang="en-US" altLang="ja-JP" sz="2400" dirty="0"/>
              <a:t>	</a:t>
            </a:r>
            <a:r>
              <a:rPr lang="ja-JP" altLang="en-US" sz="2400" dirty="0"/>
              <a:t>：</a:t>
            </a:r>
            <a:r>
              <a:rPr lang="en-US" altLang="ja-JP" sz="2400" dirty="0"/>
              <a:t>3</a:t>
            </a:r>
            <a:r>
              <a:rPr lang="ja-JP" altLang="en-US" sz="2400" dirty="0"/>
              <a:t>階窓側　</a:t>
            </a:r>
            <a:r>
              <a:rPr lang="en-US" altLang="ja-JP" sz="2400" dirty="0"/>
              <a:t>33</a:t>
            </a:r>
            <a:r>
              <a:rPr lang="ja-JP" altLang="en-US" sz="2400" dirty="0"/>
              <a:t>席／</a:t>
            </a:r>
            <a:r>
              <a:rPr lang="en-US" altLang="ja-JP" sz="2400" dirty="0"/>
              <a:t>4</a:t>
            </a:r>
            <a:r>
              <a:rPr lang="ja-JP" altLang="en-US" sz="2400" dirty="0"/>
              <a:t>階窓側　</a:t>
            </a:r>
            <a:r>
              <a:rPr lang="en-US" altLang="ja-JP" sz="2400" dirty="0"/>
              <a:t>25</a:t>
            </a:r>
            <a:r>
              <a:rPr lang="ja-JP" altLang="en-US" sz="2400" dirty="0"/>
              <a:t>席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利用時間</a:t>
            </a:r>
            <a:r>
              <a:rPr lang="en-US" altLang="ja-JP" sz="2400" dirty="0"/>
              <a:t>	</a:t>
            </a:r>
            <a:r>
              <a:rPr lang="ja-JP" altLang="en-US" sz="2400" dirty="0"/>
              <a:t>：開館時間内（</a:t>
            </a:r>
            <a:r>
              <a:rPr lang="en-US" altLang="ja-JP" sz="2400" dirty="0"/>
              <a:t>2</a:t>
            </a:r>
            <a:r>
              <a:rPr lang="ja-JP" altLang="en-US" sz="2400" dirty="0"/>
              <a:t>時間単位）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利用者</a:t>
            </a:r>
            <a:r>
              <a:rPr lang="en-US" altLang="ja-JP" sz="2400" dirty="0"/>
              <a:t>	</a:t>
            </a:r>
            <a:r>
              <a:rPr lang="ja-JP" altLang="en-US" sz="2400" dirty="0"/>
              <a:t>：利用カードを登録されている方</a:t>
            </a:r>
            <a:endParaRPr lang="en-US" altLang="ja-JP" sz="2400" dirty="0"/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/>
              <a:t>予約方法</a:t>
            </a:r>
            <a:r>
              <a:rPr lang="en-US" altLang="ja-JP" sz="2400" dirty="0"/>
              <a:t>	</a:t>
            </a:r>
            <a:r>
              <a:rPr lang="ja-JP" altLang="en-US" sz="2400" dirty="0"/>
              <a:t>：館内の予約受付機、または、みなと図書館ホーム</a:t>
            </a:r>
            <a:endParaRPr lang="en-US" altLang="ja-JP" sz="2400" dirty="0"/>
          </a:p>
          <a:p>
            <a:pPr marL="45720" lvl="1" indent="0">
              <a:spcBef>
                <a:spcPts val="1000"/>
              </a:spcBef>
              <a:buNone/>
            </a:pPr>
            <a:r>
              <a:rPr lang="en-US" altLang="ja-JP" sz="2400" dirty="0"/>
              <a:t>             </a:t>
            </a:r>
            <a:r>
              <a:rPr lang="ja-JP" altLang="en-US" sz="2400" dirty="0"/>
              <a:t>　　　　　 ページの「座席予約」からご予約ください。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568273202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今月の新着図書（</a:t>
            </a:r>
            <a:r>
              <a:rPr lang="ja-JP" altLang="en-US" dirty="0"/>
              <a:t>こども</a:t>
            </a:r>
            <a:r>
              <a:rPr kumimoji="1" lang="ja-JP" altLang="en-US" dirty="0"/>
              <a:t>向け）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5473975"/>
              </p:ext>
            </p:extLst>
          </p:nvPr>
        </p:nvGraphicFramePr>
        <p:xfrm>
          <a:off x="1130300" y="2002559"/>
          <a:ext cx="95400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0">
                  <a:extLst>
                    <a:ext uri="{9D8B030D-6E8A-4147-A177-3AD203B41FA5}">
                      <a16:colId xmlns:a16="http://schemas.microsoft.com/office/drawing/2014/main" val="667492200"/>
                    </a:ext>
                  </a:extLst>
                </a:gridCol>
                <a:gridCol w="2700000">
                  <a:extLst>
                    <a:ext uri="{9D8B030D-6E8A-4147-A177-3AD203B41FA5}">
                      <a16:colId xmlns:a16="http://schemas.microsoft.com/office/drawing/2014/main" val="3153574758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472350101"/>
                    </a:ext>
                  </a:extLst>
                </a:gridCol>
              </a:tblGrid>
              <a:tr h="2360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タイトル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著者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出版社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06483578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この夏いっぱいに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蒼井　しずく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フレンド社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212045153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忘れられない約束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スザンナ・シーン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フレンド社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047860532"/>
                  </a:ext>
                </a:extLst>
              </a:tr>
              <a:tr h="2360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スイカおばけがやってきた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みずた　かほ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絵本堂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26606580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セミの一生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徳井　力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科学社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880961692"/>
                  </a:ext>
                </a:extLst>
              </a:tr>
              <a:tr h="2360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ダンシング・金魚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八田　洋子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絵本堂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662673304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おおきな　はなび　ちいさな　はなび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ひはら　ひかる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かもめ館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945699061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夏休みがある理由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大友　一郎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青空書房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80677768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ピカピカ泥だんご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土原　光輝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科学社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467137008"/>
                  </a:ext>
                </a:extLst>
              </a:tr>
              <a:tr h="34458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ひまわり畑でかくれんぼ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葵　日向子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フレンド社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630910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14098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今月の新着図書（一般）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2412965"/>
              </p:ext>
            </p:extLst>
          </p:nvPr>
        </p:nvGraphicFramePr>
        <p:xfrm>
          <a:off x="1130300" y="2002559"/>
          <a:ext cx="95400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0">
                  <a:extLst>
                    <a:ext uri="{9D8B030D-6E8A-4147-A177-3AD203B41FA5}">
                      <a16:colId xmlns:a16="http://schemas.microsoft.com/office/drawing/2014/main" val="667492200"/>
                    </a:ext>
                  </a:extLst>
                </a:gridCol>
                <a:gridCol w="2700000">
                  <a:extLst>
                    <a:ext uri="{9D8B030D-6E8A-4147-A177-3AD203B41FA5}">
                      <a16:colId xmlns:a16="http://schemas.microsoft.com/office/drawing/2014/main" val="3153574758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472350101"/>
                    </a:ext>
                  </a:extLst>
                </a:gridCol>
              </a:tblGrid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タイトル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著者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出版社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06483578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海の見える図書館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岡田　みどり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欧州社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212045153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帰省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浅川　周五郎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欧州社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047860532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蛍の道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森　夏子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三葉書房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26606580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カントリー・サマー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栗田　景子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飛翔社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1880961692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星の数ほど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小林　聖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三葉書房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3662673304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暑い夏の日の午後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日影　明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飛翔社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945699061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本当に必要な身を守る知恵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橋本　秀樹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実用図書出版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80677768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はじめての作り置きおかず</a:t>
                      </a:r>
                      <a:r>
                        <a:rPr kumimoji="1" lang="en-US" altLang="ja-JP" dirty="0"/>
                        <a:t>100</a:t>
                      </a:r>
                      <a:r>
                        <a:rPr kumimoji="1" lang="ja-JP" altLang="en-US" dirty="0"/>
                        <a:t>品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花川　しおり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実用図書出版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467137008"/>
                  </a:ext>
                </a:extLst>
              </a:tr>
              <a:tr h="348838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受験生の母親に必要な言葉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富田　育子</a:t>
                      </a:r>
                    </a:p>
                  </a:txBody>
                  <a:tcPr marL="83501" marR="83501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創造教育社</a:t>
                      </a:r>
                    </a:p>
                  </a:txBody>
                  <a:tcPr marL="83501" marR="83501"/>
                </a:tc>
                <a:extLst>
                  <a:ext uri="{0D108BD9-81ED-4DB2-BD59-A6C34878D82A}">
                    <a16:rowId xmlns:a16="http://schemas.microsoft.com/office/drawing/2014/main" val="2630910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04846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スタッフおすすめ図書</a:t>
            </a:r>
            <a:endParaRPr kumimoji="1" lang="ja-JP" altLang="en-US" dirty="0"/>
          </a:p>
        </p:txBody>
      </p:sp>
      <p:sp>
        <p:nvSpPr>
          <p:cNvPr id="1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131052" y="1825625"/>
            <a:ext cx="6300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魔法のいるか</a:t>
            </a:r>
            <a:endParaRPr lang="en-US" altLang="ja-JP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 fontAlgn="t">
              <a:buNone/>
            </a:pPr>
            <a:r>
              <a:rPr lang="ja-JP" altLang="ja-JP" sz="2400" dirty="0"/>
              <a:t>蒼井　しずく</a:t>
            </a:r>
            <a:r>
              <a:rPr lang="ja-JP" altLang="en-US" sz="2400" dirty="0"/>
              <a:t>　</a:t>
            </a:r>
            <a:r>
              <a:rPr lang="ja-JP" altLang="ja-JP" sz="2400" dirty="0"/>
              <a:t>フレンド社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/>
              <a:t>海の見える町に引っ越してきたばかりで、不安なケイン。そんなある日、夜中に目を覚まして何気なく窓から海を見ると</a:t>
            </a:r>
            <a:r>
              <a:rPr lang="en-US" altLang="ja-JP" sz="2400" dirty="0"/>
              <a:t>…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 dirty="0"/>
              <a:t>新しい友だちとの出会いを感動的に描いたストーリーです。</a:t>
            </a:r>
            <a:endParaRPr lang="en-US" altLang="ja-JP" sz="2400" dirty="0"/>
          </a:p>
        </p:txBody>
      </p:sp>
      <p:pic>
        <p:nvPicPr>
          <p:cNvPr id="22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87" y="1825625"/>
            <a:ext cx="2835000" cy="37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4469799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62</TotalTime>
  <Words>482</Words>
  <Application>Microsoft Office PowerPoint</Application>
  <PresentationFormat>ワイド画面</PresentationFormat>
  <Paragraphs>135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ＭＳ Ｐゴシック</vt:lpstr>
      <vt:lpstr>游ゴシック</vt:lpstr>
      <vt:lpstr>Calibri</vt:lpstr>
      <vt:lpstr>Calibri Light</vt:lpstr>
      <vt:lpstr>Century Gothic</vt:lpstr>
      <vt:lpstr>Wingdings</vt:lpstr>
      <vt:lpstr>レトロスペクト</vt:lpstr>
      <vt:lpstr>図書館からのお知らせ</vt:lpstr>
      <vt:lpstr>今月のお知らせ</vt:lpstr>
      <vt:lpstr>図書館カレンダー</vt:lpstr>
      <vt:lpstr>閲覧席のご利用方法</vt:lpstr>
      <vt:lpstr>予約席のご利用方法</vt:lpstr>
      <vt:lpstr>今月の新着図書（こども向け）</vt:lpstr>
      <vt:lpstr>今月の新着図書（一般）</vt:lpstr>
      <vt:lpstr>スタッフおすすめ図書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図書館からのお知らせ</dc:title>
  <dcterms:created xsi:type="dcterms:W3CDTF">2020-07-02T07:25:58Z</dcterms:created>
  <dcterms:modified xsi:type="dcterms:W3CDTF">2020-07-21T09:26:48Z</dcterms:modified>
</cp:coreProperties>
</file>