
<file path=[Content_Types].xml><?xml version="1.0" encoding="utf-8"?>
<Types xmlns="http://schemas.openxmlformats.org/package/2006/content-types">
  <Default Extension="png" ContentType="image/png"/>
  <Default Extension="glb" ContentType="model/gltf.binary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8" r:id="rId3"/>
    <p:sldId id="266" r:id="rId4"/>
    <p:sldId id="267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安藤亮太" initials="安藤亮太" lastIdx="4" clrIdx="0">
    <p:extLst>
      <p:ext uri="{19B8F6BF-5375-455C-9EA6-DF929625EA0E}">
        <p15:presenceInfo xmlns:p15="http://schemas.microsoft.com/office/powerpoint/2012/main" userId="安藤亮太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1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20～30代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飽きてしまった</c:v>
                </c:pt>
                <c:pt idx="1">
                  <c:v>魅力的な設備が乏しかった</c:v>
                </c:pt>
                <c:pt idx="2">
                  <c:v>思っていたより楽しくなかった</c:v>
                </c:pt>
                <c:pt idx="3">
                  <c:v>効果を実感できなかった</c:v>
                </c:pt>
                <c:pt idx="4">
                  <c:v>経済的に余裕がなくなった</c:v>
                </c:pt>
                <c:pt idx="5">
                  <c:v>忙しくて継続できなくなった</c:v>
                </c:pt>
                <c:pt idx="6">
                  <c:v>他の習い事をはじめた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48</c:v>
                </c:pt>
                <c:pt idx="1">
                  <c:v>50</c:v>
                </c:pt>
                <c:pt idx="2">
                  <c:v>42</c:v>
                </c:pt>
                <c:pt idx="3">
                  <c:v>38</c:v>
                </c:pt>
                <c:pt idx="4">
                  <c:v>46</c:v>
                </c:pt>
                <c:pt idx="5">
                  <c:v>50</c:v>
                </c:pt>
                <c:pt idx="6">
                  <c:v>22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18-4FB8-806B-97597A0ECDD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40～50代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飽きてしまった</c:v>
                </c:pt>
                <c:pt idx="1">
                  <c:v>魅力的な設備が乏しかった</c:v>
                </c:pt>
                <c:pt idx="2">
                  <c:v>思っていたより楽しくなかった</c:v>
                </c:pt>
                <c:pt idx="3">
                  <c:v>効果を実感できなかった</c:v>
                </c:pt>
                <c:pt idx="4">
                  <c:v>経済的に余裕がなくなった</c:v>
                </c:pt>
                <c:pt idx="5">
                  <c:v>忙しくて継続できなくなった</c:v>
                </c:pt>
                <c:pt idx="6">
                  <c:v>他の習い事をはじめた</c:v>
                </c:pt>
                <c:pt idx="7">
                  <c:v>その他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17</c:v>
                </c:pt>
                <c:pt idx="1">
                  <c:v>8</c:v>
                </c:pt>
                <c:pt idx="2">
                  <c:v>15</c:v>
                </c:pt>
                <c:pt idx="3">
                  <c:v>14</c:v>
                </c:pt>
                <c:pt idx="4">
                  <c:v>23</c:v>
                </c:pt>
                <c:pt idx="5">
                  <c:v>22</c:v>
                </c:pt>
                <c:pt idx="6">
                  <c:v>4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18-4FB8-806B-97597A0ECDD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60～70代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飽きてしまった</c:v>
                </c:pt>
                <c:pt idx="1">
                  <c:v>魅力的な設備が乏しかった</c:v>
                </c:pt>
                <c:pt idx="2">
                  <c:v>思っていたより楽しくなかった</c:v>
                </c:pt>
                <c:pt idx="3">
                  <c:v>効果を実感できなかった</c:v>
                </c:pt>
                <c:pt idx="4">
                  <c:v>経済的に余裕がなくなった</c:v>
                </c:pt>
                <c:pt idx="5">
                  <c:v>忙しくて継続できなくなった</c:v>
                </c:pt>
                <c:pt idx="6">
                  <c:v>他の習い事をはじめた</c:v>
                </c:pt>
                <c:pt idx="7">
                  <c:v>その他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38</c:v>
                </c:pt>
                <c:pt idx="1">
                  <c:v>34</c:v>
                </c:pt>
                <c:pt idx="2">
                  <c:v>32</c:v>
                </c:pt>
                <c:pt idx="3">
                  <c:v>28</c:v>
                </c:pt>
                <c:pt idx="4">
                  <c:v>12</c:v>
                </c:pt>
                <c:pt idx="5">
                  <c:v>6</c:v>
                </c:pt>
                <c:pt idx="6">
                  <c:v>6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18-4FB8-806B-97597A0EC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4948336"/>
        <c:axId val="439693256"/>
      </c:barChart>
      <c:catAx>
        <c:axId val="3649483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9693256"/>
        <c:crosses val="autoZero"/>
        <c:auto val="1"/>
        <c:lblAlgn val="ctr"/>
        <c:lblOffset val="100"/>
        <c:noMultiLvlLbl val="0"/>
      </c:catAx>
      <c:valAx>
        <c:axId val="43969325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4948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20～30代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マンツーマンのカウンセリング</c:v>
                </c:pt>
                <c:pt idx="1">
                  <c:v>マッサージマシンの増設</c:v>
                </c:pt>
                <c:pt idx="2">
                  <c:v>医師による健康相談</c:v>
                </c:pt>
                <c:pt idx="3">
                  <c:v>サウナ、ジェットバスなどのスパ機能</c:v>
                </c:pt>
                <c:pt idx="4">
                  <c:v>効果を判定できる仕組み</c:v>
                </c:pt>
                <c:pt idx="5">
                  <c:v>美肌、美顔などの美容機能</c:v>
                </c:pt>
                <c:pt idx="6">
                  <c:v>クリーニングサービス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48</c:v>
                </c:pt>
                <c:pt idx="1">
                  <c:v>49</c:v>
                </c:pt>
                <c:pt idx="2">
                  <c:v>21</c:v>
                </c:pt>
                <c:pt idx="3">
                  <c:v>48</c:v>
                </c:pt>
                <c:pt idx="4">
                  <c:v>32</c:v>
                </c:pt>
                <c:pt idx="5">
                  <c:v>49</c:v>
                </c:pt>
                <c:pt idx="6">
                  <c:v>10</c:v>
                </c:pt>
                <c:pt idx="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ED-4865-AF86-9CBF08034AA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40～50代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マンツーマンのカウンセリング</c:v>
                </c:pt>
                <c:pt idx="1">
                  <c:v>マッサージマシンの増設</c:v>
                </c:pt>
                <c:pt idx="2">
                  <c:v>医師による健康相談</c:v>
                </c:pt>
                <c:pt idx="3">
                  <c:v>サウナ、ジェットバスなどのスパ機能</c:v>
                </c:pt>
                <c:pt idx="4">
                  <c:v>効果を判定できる仕組み</c:v>
                </c:pt>
                <c:pt idx="5">
                  <c:v>美肌、美顔などの美容機能</c:v>
                </c:pt>
                <c:pt idx="6">
                  <c:v>クリーニングサービス</c:v>
                </c:pt>
                <c:pt idx="7">
                  <c:v>その他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28</c:v>
                </c:pt>
                <c:pt idx="1">
                  <c:v>30</c:v>
                </c:pt>
                <c:pt idx="2">
                  <c:v>18</c:v>
                </c:pt>
                <c:pt idx="3">
                  <c:v>24</c:v>
                </c:pt>
                <c:pt idx="4">
                  <c:v>26</c:v>
                </c:pt>
                <c:pt idx="5">
                  <c:v>19</c:v>
                </c:pt>
                <c:pt idx="6">
                  <c:v>4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ED-4865-AF86-9CBF08034AA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60～70代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マンツーマンのカウンセリング</c:v>
                </c:pt>
                <c:pt idx="1">
                  <c:v>マッサージマシンの増設</c:v>
                </c:pt>
                <c:pt idx="2">
                  <c:v>医師による健康相談</c:v>
                </c:pt>
                <c:pt idx="3">
                  <c:v>サウナ、ジェットバスなどのスパ機能</c:v>
                </c:pt>
                <c:pt idx="4">
                  <c:v>効果を判定できる仕組み</c:v>
                </c:pt>
                <c:pt idx="5">
                  <c:v>美肌、美顔などの美容機能</c:v>
                </c:pt>
                <c:pt idx="6">
                  <c:v>クリーニングサービス</c:v>
                </c:pt>
                <c:pt idx="7">
                  <c:v>その他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49</c:v>
                </c:pt>
                <c:pt idx="1">
                  <c:v>25</c:v>
                </c:pt>
                <c:pt idx="2">
                  <c:v>56</c:v>
                </c:pt>
                <c:pt idx="3">
                  <c:v>21</c:v>
                </c:pt>
                <c:pt idx="4">
                  <c:v>28</c:v>
                </c:pt>
                <c:pt idx="5">
                  <c:v>17</c:v>
                </c:pt>
                <c:pt idx="6">
                  <c:v>15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ED-4865-AF86-9CBF08034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1229360"/>
        <c:axId val="541235920"/>
      </c:barChart>
      <c:catAx>
        <c:axId val="5412293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1235920"/>
        <c:crosses val="autoZero"/>
        <c:auto val="1"/>
        <c:lblAlgn val="ctr"/>
        <c:lblOffset val="100"/>
        <c:noMultiLvlLbl val="0"/>
      </c:catAx>
      <c:valAx>
        <c:axId val="54123592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1229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7569EB-1BD9-42DD-B176-16F7158F216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6DCDE7C-673E-4212-8257-9DAEE430AA50}">
      <dgm:prSet phldrT="[テキスト]"/>
      <dgm:spPr/>
      <dgm:t>
        <a:bodyPr/>
        <a:lstStyle/>
        <a:p>
          <a:r>
            <a:rPr lang="ja-JP" altLang="en-US" dirty="0"/>
            <a:t>入会者数</a:t>
          </a:r>
          <a:br>
            <a:rPr lang="en-US" altLang="ja-JP" dirty="0"/>
          </a:br>
          <a:r>
            <a:rPr lang="ja-JP" altLang="en-US" dirty="0"/>
            <a:t>増加施策</a:t>
          </a:r>
        </a:p>
      </dgm:t>
    </dgm:pt>
    <dgm:pt modelId="{FB71D2F2-2A5E-4955-A227-DDF22CE8A191}" type="parTrans" cxnId="{3C06EE03-73A3-4DC5-B95D-5032868166E9}">
      <dgm:prSet/>
      <dgm:spPr/>
      <dgm:t>
        <a:bodyPr/>
        <a:lstStyle/>
        <a:p>
          <a:endParaRPr lang="ja-JP" altLang="en-US"/>
        </a:p>
      </dgm:t>
    </dgm:pt>
    <dgm:pt modelId="{A7B5EF37-6828-4F3F-BBC0-AE6DA83EBCBF}" type="sibTrans" cxnId="{3C06EE03-73A3-4DC5-B95D-5032868166E9}">
      <dgm:prSet/>
      <dgm:spPr/>
      <dgm:t>
        <a:bodyPr/>
        <a:lstStyle/>
        <a:p>
          <a:endParaRPr lang="ja-JP" altLang="en-US"/>
        </a:p>
      </dgm:t>
    </dgm:pt>
    <dgm:pt modelId="{B1BD165D-5338-4811-B82B-C07DDBCA76C8}">
      <dgm:prSet phldrT="[テキスト]"/>
      <dgm:spPr/>
      <dgm:t>
        <a:bodyPr anchor="ctr"/>
        <a:lstStyle/>
        <a:p>
          <a:r>
            <a:rPr lang="ja-JP" altLang="en-US" dirty="0"/>
            <a:t>魅力的な新サービスの展開</a:t>
          </a:r>
        </a:p>
      </dgm:t>
    </dgm:pt>
    <dgm:pt modelId="{33764E9E-B59C-45FA-AECF-13C2A7D41405}" type="parTrans" cxnId="{BF435890-EEFB-4C63-9AB8-594C432AC5BB}">
      <dgm:prSet/>
      <dgm:spPr/>
      <dgm:t>
        <a:bodyPr/>
        <a:lstStyle/>
        <a:p>
          <a:endParaRPr lang="ja-JP" altLang="en-US"/>
        </a:p>
      </dgm:t>
    </dgm:pt>
    <dgm:pt modelId="{76C1EB68-17AD-4DB7-8B10-6B70E40140A3}" type="sibTrans" cxnId="{BF435890-EEFB-4C63-9AB8-594C432AC5BB}">
      <dgm:prSet/>
      <dgm:spPr/>
      <dgm:t>
        <a:bodyPr/>
        <a:lstStyle/>
        <a:p>
          <a:endParaRPr lang="ja-JP" altLang="en-US"/>
        </a:p>
      </dgm:t>
    </dgm:pt>
    <dgm:pt modelId="{C878E1EF-0F14-451E-983C-0AAC4D435A76}">
      <dgm:prSet phldrT="[テキスト]"/>
      <dgm:spPr/>
      <dgm:t>
        <a:bodyPr/>
        <a:lstStyle/>
        <a:p>
          <a:r>
            <a:rPr lang="ja-JP" altLang="en-US" dirty="0"/>
            <a:t>退会者数</a:t>
          </a:r>
          <a:br>
            <a:rPr lang="en-US" altLang="ja-JP" dirty="0"/>
          </a:br>
          <a:r>
            <a:rPr lang="ja-JP" altLang="en-US" dirty="0"/>
            <a:t>食い止め施策</a:t>
          </a:r>
        </a:p>
      </dgm:t>
    </dgm:pt>
    <dgm:pt modelId="{757DDAB5-712E-4406-B595-DE3D61871192}" type="parTrans" cxnId="{29D17666-98D1-4E1E-B3BE-B87796B17584}">
      <dgm:prSet/>
      <dgm:spPr/>
      <dgm:t>
        <a:bodyPr/>
        <a:lstStyle/>
        <a:p>
          <a:endParaRPr lang="ja-JP" altLang="en-US"/>
        </a:p>
      </dgm:t>
    </dgm:pt>
    <dgm:pt modelId="{0098765D-52D8-4400-9841-7CDEEDEE4E9F}" type="sibTrans" cxnId="{29D17666-98D1-4E1E-B3BE-B87796B17584}">
      <dgm:prSet/>
      <dgm:spPr/>
      <dgm:t>
        <a:bodyPr/>
        <a:lstStyle/>
        <a:p>
          <a:endParaRPr lang="ja-JP" altLang="en-US"/>
        </a:p>
      </dgm:t>
    </dgm:pt>
    <dgm:pt modelId="{9D51F14A-A2C6-4AD2-A44D-4B940EA3298A}">
      <dgm:prSet phldrT="[テキスト]"/>
      <dgm:spPr/>
      <dgm:t>
        <a:bodyPr anchor="ctr"/>
        <a:lstStyle/>
        <a:p>
          <a:r>
            <a:rPr lang="en-US" altLang="ja-JP" dirty="0"/>
            <a:t>One</a:t>
          </a:r>
          <a:r>
            <a:rPr lang="ja-JP" altLang="en-US" dirty="0"/>
            <a:t> </a:t>
          </a:r>
          <a:r>
            <a:rPr lang="en-US" altLang="ja-JP" dirty="0"/>
            <a:t>to</a:t>
          </a:r>
          <a:r>
            <a:rPr lang="ja-JP" altLang="en-US" dirty="0"/>
            <a:t> </a:t>
          </a:r>
          <a:r>
            <a:rPr lang="en-US" altLang="ja-JP" dirty="0"/>
            <a:t>One</a:t>
          </a:r>
          <a:r>
            <a:rPr lang="ja-JP" altLang="en-US" dirty="0"/>
            <a:t>サービスによる</a:t>
          </a:r>
          <a:br>
            <a:rPr lang="en-US" altLang="ja-JP" dirty="0"/>
          </a:br>
          <a:r>
            <a:rPr lang="ja-JP" altLang="en-US" dirty="0"/>
            <a:t>きめ細やかな顧客サポート</a:t>
          </a:r>
        </a:p>
      </dgm:t>
    </dgm:pt>
    <dgm:pt modelId="{B6E10361-37D0-4D7B-9942-E6CFFB3D1FE8}" type="parTrans" cxnId="{567B9CFD-121B-4726-A152-053FF985B263}">
      <dgm:prSet/>
      <dgm:spPr/>
      <dgm:t>
        <a:bodyPr/>
        <a:lstStyle/>
        <a:p>
          <a:endParaRPr lang="ja-JP" altLang="en-US"/>
        </a:p>
      </dgm:t>
    </dgm:pt>
    <dgm:pt modelId="{2C2E729A-4020-4885-808E-29D2216659C7}" type="sibTrans" cxnId="{567B9CFD-121B-4726-A152-053FF985B263}">
      <dgm:prSet/>
      <dgm:spPr/>
      <dgm:t>
        <a:bodyPr/>
        <a:lstStyle/>
        <a:p>
          <a:endParaRPr lang="ja-JP" altLang="en-US"/>
        </a:p>
      </dgm:t>
    </dgm:pt>
    <dgm:pt modelId="{6991C1C7-F17C-4C6D-8C5B-3C37E103CBA1}" type="pres">
      <dgm:prSet presAssocID="{2C7569EB-1BD9-42DD-B176-16F7158F2166}" presName="Name0" presStyleCnt="0">
        <dgm:presLayoutVars>
          <dgm:dir/>
          <dgm:animLvl val="lvl"/>
          <dgm:resizeHandles val="exact"/>
        </dgm:presLayoutVars>
      </dgm:prSet>
      <dgm:spPr/>
    </dgm:pt>
    <dgm:pt modelId="{440926A4-5F9E-46A0-8752-15304D5E780F}" type="pres">
      <dgm:prSet presAssocID="{16DCDE7C-673E-4212-8257-9DAEE430AA50}" presName="linNode" presStyleCnt="0"/>
      <dgm:spPr/>
    </dgm:pt>
    <dgm:pt modelId="{073D45DE-9B91-4820-87DC-37EF7B24E936}" type="pres">
      <dgm:prSet presAssocID="{16DCDE7C-673E-4212-8257-9DAEE430AA50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FD4120DE-B624-4997-9AEC-443663A9D006}" type="pres">
      <dgm:prSet presAssocID="{16DCDE7C-673E-4212-8257-9DAEE430AA50}" presName="descendantText" presStyleLbl="alignAccFollowNode1" presStyleIdx="0" presStyleCnt="2">
        <dgm:presLayoutVars>
          <dgm:bulletEnabled val="1"/>
        </dgm:presLayoutVars>
      </dgm:prSet>
      <dgm:spPr/>
    </dgm:pt>
    <dgm:pt modelId="{A1E1CD4E-45DA-4EC0-B301-4BD04AF5C011}" type="pres">
      <dgm:prSet presAssocID="{A7B5EF37-6828-4F3F-BBC0-AE6DA83EBCBF}" presName="sp" presStyleCnt="0"/>
      <dgm:spPr/>
    </dgm:pt>
    <dgm:pt modelId="{896B393F-6BE4-4835-8B27-73C5A1F0E6ED}" type="pres">
      <dgm:prSet presAssocID="{C878E1EF-0F14-451E-983C-0AAC4D435A76}" presName="linNode" presStyleCnt="0"/>
      <dgm:spPr/>
    </dgm:pt>
    <dgm:pt modelId="{8F4DB3D7-408B-4638-92F8-3B155E661E94}" type="pres">
      <dgm:prSet presAssocID="{C878E1EF-0F14-451E-983C-0AAC4D435A76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6185FB3F-EA6B-4729-AC2F-70B40F4B13C6}" type="pres">
      <dgm:prSet presAssocID="{C878E1EF-0F14-451E-983C-0AAC4D435A76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3C06EE03-73A3-4DC5-B95D-5032868166E9}" srcId="{2C7569EB-1BD9-42DD-B176-16F7158F2166}" destId="{16DCDE7C-673E-4212-8257-9DAEE430AA50}" srcOrd="0" destOrd="0" parTransId="{FB71D2F2-2A5E-4955-A227-DDF22CE8A191}" sibTransId="{A7B5EF37-6828-4F3F-BBC0-AE6DA83EBCBF}"/>
    <dgm:cxn modelId="{225F372A-89D2-4550-9034-DEE5733627EA}" type="presOf" srcId="{C878E1EF-0F14-451E-983C-0AAC4D435A76}" destId="{8F4DB3D7-408B-4638-92F8-3B155E661E94}" srcOrd="0" destOrd="0" presId="urn:microsoft.com/office/officeart/2005/8/layout/vList5"/>
    <dgm:cxn modelId="{29D17666-98D1-4E1E-B3BE-B87796B17584}" srcId="{2C7569EB-1BD9-42DD-B176-16F7158F2166}" destId="{C878E1EF-0F14-451E-983C-0AAC4D435A76}" srcOrd="1" destOrd="0" parTransId="{757DDAB5-712E-4406-B595-DE3D61871192}" sibTransId="{0098765D-52D8-4400-9841-7CDEEDEE4E9F}"/>
    <dgm:cxn modelId="{7DB06A51-B2F3-4B68-8C0B-3E4EE32E08D5}" type="presOf" srcId="{16DCDE7C-673E-4212-8257-9DAEE430AA50}" destId="{073D45DE-9B91-4820-87DC-37EF7B24E936}" srcOrd="0" destOrd="0" presId="urn:microsoft.com/office/officeart/2005/8/layout/vList5"/>
    <dgm:cxn modelId="{BF435890-EEFB-4C63-9AB8-594C432AC5BB}" srcId="{16DCDE7C-673E-4212-8257-9DAEE430AA50}" destId="{B1BD165D-5338-4811-B82B-C07DDBCA76C8}" srcOrd="0" destOrd="0" parTransId="{33764E9E-B59C-45FA-AECF-13C2A7D41405}" sibTransId="{76C1EB68-17AD-4DB7-8B10-6B70E40140A3}"/>
    <dgm:cxn modelId="{658909B3-CC9C-43F5-836E-DCFD60D8351E}" type="presOf" srcId="{2C7569EB-1BD9-42DD-B176-16F7158F2166}" destId="{6991C1C7-F17C-4C6D-8C5B-3C37E103CBA1}" srcOrd="0" destOrd="0" presId="urn:microsoft.com/office/officeart/2005/8/layout/vList5"/>
    <dgm:cxn modelId="{AA5761CA-C7D7-4B27-A4B4-6399E7D33910}" type="presOf" srcId="{B1BD165D-5338-4811-B82B-C07DDBCA76C8}" destId="{FD4120DE-B624-4997-9AEC-443663A9D006}" srcOrd="0" destOrd="0" presId="urn:microsoft.com/office/officeart/2005/8/layout/vList5"/>
    <dgm:cxn modelId="{AEA583D6-EFA7-459E-AE4E-7B0DFE2D7849}" type="presOf" srcId="{9D51F14A-A2C6-4AD2-A44D-4B940EA3298A}" destId="{6185FB3F-EA6B-4729-AC2F-70B40F4B13C6}" srcOrd="0" destOrd="0" presId="urn:microsoft.com/office/officeart/2005/8/layout/vList5"/>
    <dgm:cxn modelId="{567B9CFD-121B-4726-A152-053FF985B263}" srcId="{C878E1EF-0F14-451E-983C-0AAC4D435A76}" destId="{9D51F14A-A2C6-4AD2-A44D-4B940EA3298A}" srcOrd="0" destOrd="0" parTransId="{B6E10361-37D0-4D7B-9942-E6CFFB3D1FE8}" sibTransId="{2C2E729A-4020-4885-808E-29D2216659C7}"/>
    <dgm:cxn modelId="{469EFF24-34CD-4A04-AC0C-5EA8E213274A}" type="presParOf" srcId="{6991C1C7-F17C-4C6D-8C5B-3C37E103CBA1}" destId="{440926A4-5F9E-46A0-8752-15304D5E780F}" srcOrd="0" destOrd="0" presId="urn:microsoft.com/office/officeart/2005/8/layout/vList5"/>
    <dgm:cxn modelId="{89103EA4-A2C8-4FDE-9AF6-2A4BF4A95ADB}" type="presParOf" srcId="{440926A4-5F9E-46A0-8752-15304D5E780F}" destId="{073D45DE-9B91-4820-87DC-37EF7B24E936}" srcOrd="0" destOrd="0" presId="urn:microsoft.com/office/officeart/2005/8/layout/vList5"/>
    <dgm:cxn modelId="{A5762095-F173-4FCB-922A-B006BC9EC8D0}" type="presParOf" srcId="{440926A4-5F9E-46A0-8752-15304D5E780F}" destId="{FD4120DE-B624-4997-9AEC-443663A9D006}" srcOrd="1" destOrd="0" presId="urn:microsoft.com/office/officeart/2005/8/layout/vList5"/>
    <dgm:cxn modelId="{2DFE8A5A-7C63-43C7-AA56-41354F1F6AC5}" type="presParOf" srcId="{6991C1C7-F17C-4C6D-8C5B-3C37E103CBA1}" destId="{A1E1CD4E-45DA-4EC0-B301-4BD04AF5C011}" srcOrd="1" destOrd="0" presId="urn:microsoft.com/office/officeart/2005/8/layout/vList5"/>
    <dgm:cxn modelId="{CC6F2582-E905-49DA-89A6-686C8E988CFB}" type="presParOf" srcId="{6991C1C7-F17C-4C6D-8C5B-3C37E103CBA1}" destId="{896B393F-6BE4-4835-8B27-73C5A1F0E6ED}" srcOrd="2" destOrd="0" presId="urn:microsoft.com/office/officeart/2005/8/layout/vList5"/>
    <dgm:cxn modelId="{E61C8D79-C8FD-452E-9CF2-B8E76A1F4946}" type="presParOf" srcId="{896B393F-6BE4-4835-8B27-73C5A1F0E6ED}" destId="{8F4DB3D7-408B-4638-92F8-3B155E661E94}" srcOrd="0" destOrd="0" presId="urn:microsoft.com/office/officeart/2005/8/layout/vList5"/>
    <dgm:cxn modelId="{C4888781-6A22-426B-B3F0-FDA5633B42CE}" type="presParOf" srcId="{896B393F-6BE4-4835-8B27-73C5A1F0E6ED}" destId="{6185FB3F-EA6B-4729-AC2F-70B40F4B13C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120DE-B624-4997-9AEC-443663A9D006}">
      <dsp:nvSpPr>
        <dsp:cNvPr id="0" name=""/>
        <dsp:cNvSpPr/>
      </dsp:nvSpPr>
      <dsp:spPr>
        <a:xfrm rot="5400000">
          <a:off x="2997675" y="-885051"/>
          <a:ext cx="1348649" cy="34560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900" kern="1200" dirty="0"/>
            <a:t>魅力的な新サービスの展開</a:t>
          </a:r>
        </a:p>
      </dsp:txBody>
      <dsp:txXfrm rot="-5400000">
        <a:off x="1944000" y="234460"/>
        <a:ext cx="3390164" cy="1216977"/>
      </dsp:txXfrm>
    </dsp:sp>
    <dsp:sp modelId="{073D45DE-9B91-4820-87DC-37EF7B24E936}">
      <dsp:nvSpPr>
        <dsp:cNvPr id="0" name=""/>
        <dsp:cNvSpPr/>
      </dsp:nvSpPr>
      <dsp:spPr>
        <a:xfrm>
          <a:off x="0" y="42"/>
          <a:ext cx="1944000" cy="16858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入会者数</a:t>
          </a:r>
          <a:br>
            <a:rPr lang="en-US" altLang="ja-JP" sz="2100" kern="1200" dirty="0"/>
          </a:br>
          <a:r>
            <a:rPr lang="ja-JP" altLang="en-US" sz="2100" kern="1200" dirty="0"/>
            <a:t>増加施策</a:t>
          </a:r>
        </a:p>
      </dsp:txBody>
      <dsp:txXfrm>
        <a:off x="82295" y="82337"/>
        <a:ext cx="1779410" cy="1521222"/>
      </dsp:txXfrm>
    </dsp:sp>
    <dsp:sp modelId="{6185FB3F-EA6B-4729-AC2F-70B40F4B13C6}">
      <dsp:nvSpPr>
        <dsp:cNvPr id="0" name=""/>
        <dsp:cNvSpPr/>
      </dsp:nvSpPr>
      <dsp:spPr>
        <a:xfrm rot="5400000">
          <a:off x="2997675" y="885051"/>
          <a:ext cx="1348649" cy="34560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ja-JP" sz="1900" kern="1200" dirty="0"/>
            <a:t>One</a:t>
          </a:r>
          <a:r>
            <a:rPr lang="ja-JP" altLang="en-US" sz="1900" kern="1200" dirty="0"/>
            <a:t> </a:t>
          </a:r>
          <a:r>
            <a:rPr lang="en-US" altLang="ja-JP" sz="1900" kern="1200" dirty="0"/>
            <a:t>to</a:t>
          </a:r>
          <a:r>
            <a:rPr lang="ja-JP" altLang="en-US" sz="1900" kern="1200" dirty="0"/>
            <a:t> </a:t>
          </a:r>
          <a:r>
            <a:rPr lang="en-US" altLang="ja-JP" sz="1900" kern="1200" dirty="0"/>
            <a:t>One</a:t>
          </a:r>
          <a:r>
            <a:rPr lang="ja-JP" altLang="en-US" sz="1900" kern="1200" dirty="0"/>
            <a:t>サービスによる</a:t>
          </a:r>
          <a:br>
            <a:rPr lang="en-US" altLang="ja-JP" sz="1900" kern="1200" dirty="0"/>
          </a:br>
          <a:r>
            <a:rPr lang="ja-JP" altLang="en-US" sz="1900" kern="1200" dirty="0"/>
            <a:t>きめ細やかな顧客サポート</a:t>
          </a:r>
        </a:p>
      </dsp:txBody>
      <dsp:txXfrm rot="-5400000">
        <a:off x="1944000" y="2004562"/>
        <a:ext cx="3390164" cy="1216977"/>
      </dsp:txXfrm>
    </dsp:sp>
    <dsp:sp modelId="{8F4DB3D7-408B-4638-92F8-3B155E661E94}">
      <dsp:nvSpPr>
        <dsp:cNvPr id="0" name=""/>
        <dsp:cNvSpPr/>
      </dsp:nvSpPr>
      <dsp:spPr>
        <a:xfrm>
          <a:off x="0" y="1770145"/>
          <a:ext cx="1944000" cy="16858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退会者数</a:t>
          </a:r>
          <a:br>
            <a:rPr lang="en-US" altLang="ja-JP" sz="2100" kern="1200" dirty="0"/>
          </a:br>
          <a:r>
            <a:rPr lang="ja-JP" altLang="en-US" sz="2100" kern="1200" dirty="0"/>
            <a:t>食い止め施策</a:t>
          </a:r>
        </a:p>
      </dsp:txBody>
      <dsp:txXfrm>
        <a:off x="82295" y="1852440"/>
        <a:ext cx="1779410" cy="1521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5467D-A328-41BB-80DA-8C75DA3A01F1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2020/9/29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7C42E6-5B25-4C9A-8C07-A41130E1B17D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9193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75467D-A328-41BB-80DA-8C75DA3A01F1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2020/9/29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7C42E6-5B25-4C9A-8C07-A41130E1B17D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54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475467D-A328-41BB-80DA-8C75DA3A01F1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E7C42E6-5B25-4C9A-8C07-A41130E1B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20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7172077" cy="35661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sz="6000" dirty="0"/>
              <a:t>会員数増加のための</a:t>
            </a:r>
            <a:br>
              <a:rPr lang="en-US" altLang="ja-JP" sz="6000" dirty="0"/>
            </a:br>
            <a:r>
              <a:rPr lang="ja-JP" altLang="en-US" sz="6000" dirty="0"/>
              <a:t>サービス強化施策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00050" y="4455620"/>
            <a:ext cx="9959835" cy="553902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/>
              <a:t>FOM</a:t>
            </a:r>
            <a:r>
              <a:rPr lang="ja-JP" altLang="en-US" dirty="0"/>
              <a:t>フィットネスセンター</a:t>
            </a:r>
            <a:endParaRPr lang="en-US" altLang="ja-JP" dirty="0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4" name="3D モデル 3">
                <a:extLst>
                  <a:ext uri="{FF2B5EF4-FFF2-40B4-BE49-F238E27FC236}">
                    <a16:creationId xmlns:a16="http://schemas.microsoft.com/office/drawing/2014/main" id="{C9F32103-CD13-449A-9FBE-2A2E35C4ED2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98504964"/>
                  </p:ext>
                </p:extLst>
              </p:nvPr>
            </p:nvGraphicFramePr>
            <p:xfrm>
              <a:off x="8533642" y="2846933"/>
              <a:ext cx="2784250" cy="845728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784250" cy="845728"/>
                    </a:xfrm>
                    <a:prstGeom prst="rect">
                      <a:avLst/>
                    </a:prstGeom>
                  </am3d:spPr>
                  <am3d:camera>
                    <am3d:pos x="0" y="0" z="5094291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953125226" d="1000000"/>
                    <am3d:preTrans dx="-3" dy="1" dz="-18000000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305032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4" name="3D モデル 3">
                <a:extLst>
                  <a:ext uri="{FF2B5EF4-FFF2-40B4-BE49-F238E27FC236}">
                    <a16:creationId xmlns:a16="http://schemas.microsoft.com/office/drawing/2014/main" id="{C9F32103-CD13-449A-9FBE-2A2E35C4ED2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33642" y="2846933"/>
                <a:ext cx="2784250" cy="845728"/>
              </a:xfrm>
              <a:prstGeom prst="rect">
                <a:avLst/>
              </a:prstGeom>
            </p:spPr>
          </p:pic>
        </mc:Fallback>
      </mc:AlternateContent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FC0E66C-AFE5-4BB7-8BD5-E8BBEE7F1F4D}"/>
              </a:ext>
            </a:extLst>
          </p:cNvPr>
          <p:cNvSpPr txBox="1"/>
          <p:nvPr/>
        </p:nvSpPr>
        <p:spPr>
          <a:xfrm>
            <a:off x="7675885" y="5009522"/>
            <a:ext cx="3384000" cy="86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algn="r"/>
            <a:r>
              <a:rPr lang="ja-JP" altLang="en-US" sz="2400" dirty="0"/>
              <a:t>カスタマサポート室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799571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現状分析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フィットネスセンター会員数（</a:t>
            </a: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日）</a:t>
            </a:r>
          </a:p>
          <a:p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37239"/>
              </p:ext>
            </p:extLst>
          </p:nvPr>
        </p:nvGraphicFramePr>
        <p:xfrm>
          <a:off x="1097280" y="2473683"/>
          <a:ext cx="10058400" cy="36259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0757">
                <a:tc>
                  <a:txBody>
                    <a:bodyPr/>
                    <a:lstStyle/>
                    <a:p>
                      <a:pPr algn="ctr" fontAlgn="ctr"/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</a:rPr>
                        <a:t>入会者数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</a:rPr>
                        <a:t>退会者数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dirty="0">
                          <a:effectLst/>
                        </a:rPr>
                        <a:t>全会員数</a:t>
                      </a:r>
                      <a:endParaRPr lang="en-US" altLang="ja-JP" sz="2400" u="none" strike="noStrike" dirty="0">
                        <a:effectLst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u="none" strike="noStrike" dirty="0">
                          <a:effectLst/>
                        </a:rPr>
                        <a:t>（期末時点）</a:t>
                      </a:r>
                      <a:endParaRPr lang="en-US" altLang="ja-JP" sz="2400" u="none" strike="noStrike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</a:rPr>
                        <a:t>第</a:t>
                      </a:r>
                      <a:r>
                        <a:rPr lang="en-US" altLang="ja-JP" sz="2400" u="none" strike="noStrike" dirty="0">
                          <a:effectLst/>
                        </a:rPr>
                        <a:t>1</a:t>
                      </a:r>
                      <a:r>
                        <a:rPr lang="ja-JP" altLang="en-US" sz="2400" u="none" strike="noStrike" dirty="0">
                          <a:effectLst/>
                        </a:rPr>
                        <a:t>四半期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108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86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578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>
                          <a:effectLst/>
                        </a:rPr>
                        <a:t>第</a:t>
                      </a:r>
                      <a:r>
                        <a:rPr lang="en-US" altLang="ja-JP" sz="2400" u="none" strike="noStrike">
                          <a:effectLst/>
                        </a:rPr>
                        <a:t>2</a:t>
                      </a:r>
                      <a:r>
                        <a:rPr lang="ja-JP" altLang="en-US" sz="2400" u="none" strike="noStrike">
                          <a:effectLst/>
                        </a:rPr>
                        <a:t>四半期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96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91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583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</a:rPr>
                        <a:t>第</a:t>
                      </a:r>
                      <a:r>
                        <a:rPr lang="en-US" altLang="ja-JP" sz="2400" u="none" strike="noStrike" dirty="0">
                          <a:effectLst/>
                        </a:rPr>
                        <a:t>3</a:t>
                      </a:r>
                      <a:r>
                        <a:rPr lang="ja-JP" altLang="en-US" sz="2400" u="none" strike="noStrike" dirty="0">
                          <a:effectLst/>
                        </a:rPr>
                        <a:t>四半期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85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>
                          <a:effectLst/>
                        </a:rPr>
                        <a:t>101</a:t>
                      </a:r>
                      <a:endParaRPr lang="en-US" altLang="ja-JP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567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75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</a:rPr>
                        <a:t>第</a:t>
                      </a:r>
                      <a:r>
                        <a:rPr lang="en-US" altLang="ja-JP" sz="2400" u="none" strike="noStrike" dirty="0">
                          <a:effectLst/>
                        </a:rPr>
                        <a:t>4</a:t>
                      </a:r>
                      <a:r>
                        <a:rPr lang="ja-JP" altLang="en-US" sz="2400" u="none" strike="noStrike" dirty="0">
                          <a:effectLst/>
                        </a:rPr>
                        <a:t>四半期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76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114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u="none" strike="noStrike" dirty="0">
                          <a:effectLst/>
                        </a:rPr>
                        <a:t>529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矢印: 下 4"/>
          <p:cNvSpPr/>
          <p:nvPr/>
        </p:nvSpPr>
        <p:spPr>
          <a:xfrm>
            <a:off x="4461057" y="3320024"/>
            <a:ext cx="720000" cy="26056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入会者数の伸び悩み</a:t>
            </a:r>
          </a:p>
        </p:txBody>
      </p:sp>
      <p:sp>
        <p:nvSpPr>
          <p:cNvPr id="6" name="矢印: 下 5"/>
          <p:cNvSpPr/>
          <p:nvPr/>
        </p:nvSpPr>
        <p:spPr>
          <a:xfrm>
            <a:off x="6868218" y="3320024"/>
            <a:ext cx="720000" cy="26056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退会者数の増加</a:t>
            </a:r>
          </a:p>
        </p:txBody>
      </p:sp>
      <p:sp>
        <p:nvSpPr>
          <p:cNvPr id="7" name="矢印: 下 6"/>
          <p:cNvSpPr/>
          <p:nvPr/>
        </p:nvSpPr>
        <p:spPr>
          <a:xfrm>
            <a:off x="9529380" y="3320024"/>
            <a:ext cx="720000" cy="26056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会員数の著しい減少</a:t>
            </a:r>
          </a:p>
        </p:txBody>
      </p:sp>
    </p:spTree>
    <p:extLst>
      <p:ext uri="{BB962C8B-B14F-4D97-AF65-F5344CB8AC3E}">
        <p14:creationId xmlns:p14="http://schemas.microsoft.com/office/powerpoint/2010/main" val="423051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ヒアリング調査結果</a:t>
            </a:r>
            <a:r>
              <a:rPr lang="ja-JP" altLang="en-US" sz="4400" dirty="0"/>
              <a:t>（退会理由）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調査対象：</a:t>
            </a:r>
            <a:r>
              <a:rPr lang="en-US" altLang="ja-JP" dirty="0"/>
              <a:t>2019</a:t>
            </a:r>
            <a:r>
              <a:rPr lang="ja-JP" altLang="en-US" dirty="0"/>
              <a:t>年度退会者</a:t>
            </a:r>
            <a:r>
              <a:rPr lang="en-US" altLang="ja-JP" dirty="0"/>
              <a:t>200</a:t>
            </a:r>
            <a:r>
              <a:rPr lang="ja-JP" altLang="en-US" dirty="0"/>
              <a:t>名（複数回答あり）</a:t>
            </a:r>
          </a:p>
        </p:txBody>
      </p:sp>
      <p:graphicFrame>
        <p:nvGraphicFramePr>
          <p:cNvPr id="7" name="グラフ 3">
            <a:extLst>
              <a:ext uri="{FF2B5EF4-FFF2-40B4-BE49-F238E27FC236}">
                <a16:creationId xmlns:a16="http://schemas.microsoft.com/office/drawing/2014/main" id="{92E96DF5-16AE-4596-A279-8089B921D1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198742"/>
              </p:ext>
            </p:extLst>
          </p:nvPr>
        </p:nvGraphicFramePr>
        <p:xfrm>
          <a:off x="1056000" y="2292626"/>
          <a:ext cx="1008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5491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ヒアリング調査結果</a:t>
            </a:r>
            <a:r>
              <a:rPr lang="ja-JP" altLang="en-US" sz="4400" dirty="0"/>
              <a:t>（希望サービス）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 lvl="0"/>
            <a:r>
              <a:rPr lang="ja-JP" altLang="en-US" dirty="0"/>
              <a:t>調査対象：</a:t>
            </a:r>
            <a:r>
              <a:rPr lang="en-US" altLang="ja-JP" dirty="0"/>
              <a:t>2019</a:t>
            </a:r>
            <a:r>
              <a:rPr lang="ja-JP" altLang="en-US" dirty="0"/>
              <a:t>年度入会検討者</a:t>
            </a:r>
            <a:r>
              <a:rPr lang="en-US" altLang="ja-JP" dirty="0"/>
              <a:t>200</a:t>
            </a:r>
            <a:r>
              <a:rPr lang="ja-JP" altLang="en-US" dirty="0"/>
              <a:t>名（複数回答あり）</a:t>
            </a:r>
          </a:p>
        </p:txBody>
      </p:sp>
      <p:graphicFrame>
        <p:nvGraphicFramePr>
          <p:cNvPr id="7" name="グラフ 3">
            <a:extLst>
              <a:ext uri="{FF2B5EF4-FFF2-40B4-BE49-F238E27FC236}">
                <a16:creationId xmlns:a16="http://schemas.microsoft.com/office/drawing/2014/main" id="{6BB3834E-9D85-4830-980E-F62A09E1CC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2670877"/>
              </p:ext>
            </p:extLst>
          </p:nvPr>
        </p:nvGraphicFramePr>
        <p:xfrm>
          <a:off x="1056000" y="2270171"/>
          <a:ext cx="10080000" cy="397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804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改善施策</a:t>
            </a:r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934095"/>
              </p:ext>
            </p:extLst>
          </p:nvPr>
        </p:nvGraphicFramePr>
        <p:xfrm>
          <a:off x="1097280" y="2105073"/>
          <a:ext cx="5400000" cy="34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テキスト ボックス 3"/>
          <p:cNvSpPr txBox="1"/>
          <p:nvPr/>
        </p:nvSpPr>
        <p:spPr>
          <a:xfrm>
            <a:off x="8662690" y="3325241"/>
            <a:ext cx="2492990" cy="1015663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安定した</a:t>
            </a:r>
            <a:endParaRPr kumimoji="1" lang="en-US" altLang="ja-JP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会員数の確保</a:t>
            </a:r>
          </a:p>
        </p:txBody>
      </p:sp>
      <p:sp>
        <p:nvSpPr>
          <p:cNvPr id="3" name="矢印: 右 4">
            <a:extLst>
              <a:ext uri="{FF2B5EF4-FFF2-40B4-BE49-F238E27FC236}">
                <a16:creationId xmlns:a16="http://schemas.microsoft.com/office/drawing/2014/main" id="{E7D35138-97F3-4A40-81D0-2A6EDFEEE2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6951874" y="3113073"/>
            <a:ext cx="720000" cy="72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34321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149</Words>
  <Application>Microsoft Office PowerPoint</Application>
  <PresentationFormat>ワイド画面</PresentationFormat>
  <Paragraphs>39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メイリオ</vt:lpstr>
      <vt:lpstr>Calibri</vt:lpstr>
      <vt:lpstr>レトロスペクト</vt:lpstr>
      <vt:lpstr>会員数増加のための サービス強化施策</vt:lpstr>
      <vt:lpstr>現状分析</vt:lpstr>
      <vt:lpstr>ヒアリング調査結果（退会理由）</vt:lpstr>
      <vt:lpstr>ヒアリング調査結果（希望サービス）</vt:lpstr>
      <vt:lpstr>改善施策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会員数増加のための サービス強化施策</dc:title>
  <dcterms:created xsi:type="dcterms:W3CDTF">2020-07-27T09:13:36Z</dcterms:created>
  <dcterms:modified xsi:type="dcterms:W3CDTF">2020-09-29T02:40:03Z</dcterms:modified>
  <cp:category/>
</cp:coreProperties>
</file>