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notesMasterIdLst>
    <p:notesMasterId r:id="rId13"/>
  </p:notesMasterIdLst>
  <p:sldIdLst>
    <p:sldId id="257" r:id="rId2"/>
    <p:sldId id="258" r:id="rId3"/>
    <p:sldId id="261" r:id="rId4"/>
    <p:sldId id="269" r:id="rId5"/>
    <p:sldId id="276" r:id="rId6"/>
    <p:sldId id="264" r:id="rId7"/>
    <p:sldId id="265" r:id="rId8"/>
    <p:sldId id="266" r:id="rId9"/>
    <p:sldId id="273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はじめに" id="{08135217-7709-4029-B41C-8A1F04911FED}">
          <p14:sldIdLst>
            <p14:sldId id="257"/>
            <p14:sldId id="258"/>
          </p14:sldIdLst>
        </p14:section>
        <p14:section name="操作方法" id="{85BBC441-93F1-49F4-A222-1D4A65633F89}">
          <p14:sldIdLst>
            <p14:sldId id="261"/>
            <p14:sldId id="269"/>
            <p14:sldId id="276"/>
            <p14:sldId id="264"/>
            <p14:sldId id="265"/>
          </p14:sldIdLst>
        </p14:section>
        <p14:section name="タイトルなしのセクション" id="{9B99CC70-581E-4ADC-BACF-6DC89C9DAFCA}">
          <p14:sldIdLst>
            <p14:sldId id="266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76568" autoAdjust="0"/>
  </p:normalViewPr>
  <p:slideViewPr>
    <p:cSldViewPr snapToGrid="0">
      <p:cViewPr varScale="1">
        <p:scale>
          <a:sx n="58" d="100"/>
          <a:sy n="58" d="100"/>
        </p:scale>
        <p:origin x="888" y="66"/>
      </p:cViewPr>
      <p:guideLst/>
    </p:cSldViewPr>
  </p:slideViewPr>
  <p:outlineViewPr>
    <p:cViewPr>
      <p:scale>
        <a:sx n="33" d="100"/>
        <a:sy n="33" d="100"/>
      </p:scale>
      <p:origin x="0" y="-100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A2D01C-7AAE-4773-9F94-B0EC671125D8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kumimoji="1" lang="ja-JP" altLang="en-US"/>
        </a:p>
      </dgm:t>
    </dgm:pt>
    <dgm:pt modelId="{A8617263-51EB-47EF-8437-04F25D8B9923}">
      <dgm:prSet custT="1"/>
      <dgm:spPr/>
      <dgm:t>
        <a:bodyPr anchor="ctr"/>
        <a:lstStyle/>
        <a:p>
          <a:r>
            <a:rPr kumimoji="1" lang="ja-JP" altLang="en-US" sz="4800" b="0" i="0" dirty="0"/>
            <a:t>ペーパーレス化の推進</a:t>
          </a:r>
          <a:endParaRPr lang="ja-JP" altLang="en-US" sz="4800" dirty="0"/>
        </a:p>
      </dgm:t>
    </dgm:pt>
    <dgm:pt modelId="{80E34068-EEBB-4ECF-BE7F-1A3DAF3A6F1A}" type="parTrans" cxnId="{8523139C-6E9D-4899-A880-F8E031F218F6}">
      <dgm:prSet/>
      <dgm:spPr/>
      <dgm:t>
        <a:bodyPr/>
        <a:lstStyle/>
        <a:p>
          <a:endParaRPr kumimoji="1" lang="ja-JP" altLang="en-US" sz="1200"/>
        </a:p>
      </dgm:t>
    </dgm:pt>
    <dgm:pt modelId="{38AB8869-4343-4BFA-B022-263EA510E76B}" type="sibTrans" cxnId="{8523139C-6E9D-4899-A880-F8E031F218F6}">
      <dgm:prSet/>
      <dgm:spPr/>
      <dgm:t>
        <a:bodyPr/>
        <a:lstStyle/>
        <a:p>
          <a:endParaRPr kumimoji="1" lang="ja-JP" altLang="en-US" sz="1200"/>
        </a:p>
      </dgm:t>
    </dgm:pt>
    <dgm:pt modelId="{7E95EB52-B109-4B8C-B222-EDAF995D40BF}">
      <dgm:prSet custT="1"/>
      <dgm:spPr/>
      <dgm:t>
        <a:bodyPr/>
        <a:lstStyle/>
        <a:p>
          <a:r>
            <a:rPr kumimoji="1" lang="ja-JP" altLang="en-US" sz="4800" b="0" i="0"/>
            <a:t>事務工数の削減</a:t>
          </a:r>
          <a:endParaRPr lang="ja-JP" altLang="en-US" sz="4800"/>
        </a:p>
      </dgm:t>
    </dgm:pt>
    <dgm:pt modelId="{DF0288BF-A7EF-42E6-9DD6-C2C8410D1F8F}" type="parTrans" cxnId="{29B6E767-5FC7-47B6-9F0E-F184AE5E04A2}">
      <dgm:prSet/>
      <dgm:spPr/>
      <dgm:t>
        <a:bodyPr/>
        <a:lstStyle/>
        <a:p>
          <a:endParaRPr kumimoji="1" lang="ja-JP" altLang="en-US" sz="1200"/>
        </a:p>
      </dgm:t>
    </dgm:pt>
    <dgm:pt modelId="{8C8C309D-B24B-4D1C-AC82-276C48B8EB97}" type="sibTrans" cxnId="{29B6E767-5FC7-47B6-9F0E-F184AE5E04A2}">
      <dgm:prSet/>
      <dgm:spPr/>
      <dgm:t>
        <a:bodyPr/>
        <a:lstStyle/>
        <a:p>
          <a:endParaRPr kumimoji="1" lang="ja-JP" altLang="en-US" sz="1200"/>
        </a:p>
      </dgm:t>
    </dgm:pt>
    <dgm:pt modelId="{EB5947BD-3EBB-4318-8998-BCF155C62C1A}">
      <dgm:prSet custT="1"/>
      <dgm:spPr/>
      <dgm:t>
        <a:bodyPr/>
        <a:lstStyle/>
        <a:p>
          <a:r>
            <a:rPr kumimoji="1" lang="ja-JP" altLang="en-US" sz="4800" b="0" i="0"/>
            <a:t>自己管理の浸透</a:t>
          </a:r>
          <a:endParaRPr lang="ja-JP" altLang="en-US" sz="4800"/>
        </a:p>
      </dgm:t>
    </dgm:pt>
    <dgm:pt modelId="{BB5DBABA-D469-48C1-AACA-4090E648CBFD}" type="parTrans" cxnId="{E3DC185C-14A2-4349-813D-C0CBA06BC6D5}">
      <dgm:prSet/>
      <dgm:spPr/>
      <dgm:t>
        <a:bodyPr/>
        <a:lstStyle/>
        <a:p>
          <a:endParaRPr kumimoji="1" lang="ja-JP" altLang="en-US" sz="1200"/>
        </a:p>
      </dgm:t>
    </dgm:pt>
    <dgm:pt modelId="{695A35D1-ED08-498B-804B-8CAC93D52D55}" type="sibTrans" cxnId="{E3DC185C-14A2-4349-813D-C0CBA06BC6D5}">
      <dgm:prSet/>
      <dgm:spPr/>
      <dgm:t>
        <a:bodyPr/>
        <a:lstStyle/>
        <a:p>
          <a:endParaRPr kumimoji="1" lang="ja-JP" altLang="en-US" sz="1200"/>
        </a:p>
      </dgm:t>
    </dgm:pt>
    <dgm:pt modelId="{6B506B8B-8AC8-4671-B3AF-319CC10A1D6D}" type="pres">
      <dgm:prSet presAssocID="{AEA2D01C-7AAE-4773-9F94-B0EC671125D8}" presName="vert0" presStyleCnt="0">
        <dgm:presLayoutVars>
          <dgm:dir/>
          <dgm:animOne val="branch"/>
          <dgm:animLvl val="lvl"/>
        </dgm:presLayoutVars>
      </dgm:prSet>
      <dgm:spPr/>
    </dgm:pt>
    <dgm:pt modelId="{83B522A5-FC75-4BC3-BE40-B231B81445EE}" type="pres">
      <dgm:prSet presAssocID="{A8617263-51EB-47EF-8437-04F25D8B9923}" presName="thickLine" presStyleLbl="alignNode1" presStyleIdx="0" presStyleCnt="3"/>
      <dgm:spPr/>
    </dgm:pt>
    <dgm:pt modelId="{B5E44096-3591-48A6-8277-D18DD1A8CAC8}" type="pres">
      <dgm:prSet presAssocID="{A8617263-51EB-47EF-8437-04F25D8B9923}" presName="horz1" presStyleCnt="0"/>
      <dgm:spPr/>
    </dgm:pt>
    <dgm:pt modelId="{F445A172-3786-4F45-BA2B-8AFD72C5457C}" type="pres">
      <dgm:prSet presAssocID="{A8617263-51EB-47EF-8437-04F25D8B9923}" presName="tx1" presStyleLbl="revTx" presStyleIdx="0" presStyleCnt="3"/>
      <dgm:spPr/>
    </dgm:pt>
    <dgm:pt modelId="{9F6A29EB-B546-438F-8827-6AC6931237B7}" type="pres">
      <dgm:prSet presAssocID="{A8617263-51EB-47EF-8437-04F25D8B9923}" presName="vert1" presStyleCnt="0"/>
      <dgm:spPr/>
    </dgm:pt>
    <dgm:pt modelId="{3C03B088-04F5-4A3B-9CC6-C0AC0F5D074B}" type="pres">
      <dgm:prSet presAssocID="{7E95EB52-B109-4B8C-B222-EDAF995D40BF}" presName="thickLine" presStyleLbl="alignNode1" presStyleIdx="1" presStyleCnt="3"/>
      <dgm:spPr/>
    </dgm:pt>
    <dgm:pt modelId="{D947BFE2-6E91-41DD-A56D-49B26FE26D05}" type="pres">
      <dgm:prSet presAssocID="{7E95EB52-B109-4B8C-B222-EDAF995D40BF}" presName="horz1" presStyleCnt="0"/>
      <dgm:spPr/>
    </dgm:pt>
    <dgm:pt modelId="{185A001C-F9B7-4013-9054-41776CB26F51}" type="pres">
      <dgm:prSet presAssocID="{7E95EB52-B109-4B8C-B222-EDAF995D40BF}" presName="tx1" presStyleLbl="revTx" presStyleIdx="1" presStyleCnt="3"/>
      <dgm:spPr/>
    </dgm:pt>
    <dgm:pt modelId="{6805B20D-A3B5-4796-9128-0D166670789C}" type="pres">
      <dgm:prSet presAssocID="{7E95EB52-B109-4B8C-B222-EDAF995D40BF}" presName="vert1" presStyleCnt="0"/>
      <dgm:spPr/>
    </dgm:pt>
    <dgm:pt modelId="{BE894B0A-DB61-48F2-A59F-48A1E421E394}" type="pres">
      <dgm:prSet presAssocID="{EB5947BD-3EBB-4318-8998-BCF155C62C1A}" presName="thickLine" presStyleLbl="alignNode1" presStyleIdx="2" presStyleCnt="3"/>
      <dgm:spPr/>
    </dgm:pt>
    <dgm:pt modelId="{B5C96D88-7850-4A46-A14D-9539B56EDB27}" type="pres">
      <dgm:prSet presAssocID="{EB5947BD-3EBB-4318-8998-BCF155C62C1A}" presName="horz1" presStyleCnt="0"/>
      <dgm:spPr/>
    </dgm:pt>
    <dgm:pt modelId="{93FA4E69-3DC2-4146-A226-78E13C25AACF}" type="pres">
      <dgm:prSet presAssocID="{EB5947BD-3EBB-4318-8998-BCF155C62C1A}" presName="tx1" presStyleLbl="revTx" presStyleIdx="2" presStyleCnt="3"/>
      <dgm:spPr/>
    </dgm:pt>
    <dgm:pt modelId="{4094D287-A046-40CC-8D2C-4D709769D26C}" type="pres">
      <dgm:prSet presAssocID="{EB5947BD-3EBB-4318-8998-BCF155C62C1A}" presName="vert1" presStyleCnt="0"/>
      <dgm:spPr/>
    </dgm:pt>
  </dgm:ptLst>
  <dgm:cxnLst>
    <dgm:cxn modelId="{E3DC185C-14A2-4349-813D-C0CBA06BC6D5}" srcId="{AEA2D01C-7AAE-4773-9F94-B0EC671125D8}" destId="{EB5947BD-3EBB-4318-8998-BCF155C62C1A}" srcOrd="2" destOrd="0" parTransId="{BB5DBABA-D469-48C1-AACA-4090E648CBFD}" sibTransId="{695A35D1-ED08-498B-804B-8CAC93D52D55}"/>
    <dgm:cxn modelId="{A0109A43-CC3D-464A-BD64-C92737B2559A}" type="presOf" srcId="{AEA2D01C-7AAE-4773-9F94-B0EC671125D8}" destId="{6B506B8B-8AC8-4671-B3AF-319CC10A1D6D}" srcOrd="0" destOrd="0" presId="urn:microsoft.com/office/officeart/2008/layout/LinedList"/>
    <dgm:cxn modelId="{29B6E767-5FC7-47B6-9F0E-F184AE5E04A2}" srcId="{AEA2D01C-7AAE-4773-9F94-B0EC671125D8}" destId="{7E95EB52-B109-4B8C-B222-EDAF995D40BF}" srcOrd="1" destOrd="0" parTransId="{DF0288BF-A7EF-42E6-9DD6-C2C8410D1F8F}" sibTransId="{8C8C309D-B24B-4D1C-AC82-276C48B8EB97}"/>
    <dgm:cxn modelId="{45EF606C-617E-4FCA-B74A-936E7C9B401C}" type="presOf" srcId="{EB5947BD-3EBB-4318-8998-BCF155C62C1A}" destId="{93FA4E69-3DC2-4146-A226-78E13C25AACF}" srcOrd="0" destOrd="0" presId="urn:microsoft.com/office/officeart/2008/layout/LinedList"/>
    <dgm:cxn modelId="{D191437B-7FB5-4B49-9731-7A22B9EDA51D}" type="presOf" srcId="{7E95EB52-B109-4B8C-B222-EDAF995D40BF}" destId="{185A001C-F9B7-4013-9054-41776CB26F51}" srcOrd="0" destOrd="0" presId="urn:microsoft.com/office/officeart/2008/layout/LinedList"/>
    <dgm:cxn modelId="{8523139C-6E9D-4899-A880-F8E031F218F6}" srcId="{AEA2D01C-7AAE-4773-9F94-B0EC671125D8}" destId="{A8617263-51EB-47EF-8437-04F25D8B9923}" srcOrd="0" destOrd="0" parTransId="{80E34068-EEBB-4ECF-BE7F-1A3DAF3A6F1A}" sibTransId="{38AB8869-4343-4BFA-B022-263EA510E76B}"/>
    <dgm:cxn modelId="{4070FAF1-CF59-47EC-9D54-7379DD1869B3}" type="presOf" srcId="{A8617263-51EB-47EF-8437-04F25D8B9923}" destId="{F445A172-3786-4F45-BA2B-8AFD72C5457C}" srcOrd="0" destOrd="0" presId="urn:microsoft.com/office/officeart/2008/layout/LinedList"/>
    <dgm:cxn modelId="{BDB877B8-8BA1-4FE7-8A73-F666F9A284A6}" type="presParOf" srcId="{6B506B8B-8AC8-4671-B3AF-319CC10A1D6D}" destId="{83B522A5-FC75-4BC3-BE40-B231B81445EE}" srcOrd="0" destOrd="0" presId="urn:microsoft.com/office/officeart/2008/layout/LinedList"/>
    <dgm:cxn modelId="{6775AC56-E0DB-46EA-A33E-8B8A631BBF34}" type="presParOf" srcId="{6B506B8B-8AC8-4671-B3AF-319CC10A1D6D}" destId="{B5E44096-3591-48A6-8277-D18DD1A8CAC8}" srcOrd="1" destOrd="0" presId="urn:microsoft.com/office/officeart/2008/layout/LinedList"/>
    <dgm:cxn modelId="{C043CC7E-B28F-4778-AF24-EA2142F749EE}" type="presParOf" srcId="{B5E44096-3591-48A6-8277-D18DD1A8CAC8}" destId="{F445A172-3786-4F45-BA2B-8AFD72C5457C}" srcOrd="0" destOrd="0" presId="urn:microsoft.com/office/officeart/2008/layout/LinedList"/>
    <dgm:cxn modelId="{2BF59DEB-0F3C-496D-8D16-5765797F4BD4}" type="presParOf" srcId="{B5E44096-3591-48A6-8277-D18DD1A8CAC8}" destId="{9F6A29EB-B546-438F-8827-6AC6931237B7}" srcOrd="1" destOrd="0" presId="urn:microsoft.com/office/officeart/2008/layout/LinedList"/>
    <dgm:cxn modelId="{3C634F0D-08D3-4193-B33C-7DB9386D2F73}" type="presParOf" srcId="{6B506B8B-8AC8-4671-B3AF-319CC10A1D6D}" destId="{3C03B088-04F5-4A3B-9CC6-C0AC0F5D074B}" srcOrd="2" destOrd="0" presId="urn:microsoft.com/office/officeart/2008/layout/LinedList"/>
    <dgm:cxn modelId="{3BD36817-3FFA-4D3C-9D85-979C1C5F16B3}" type="presParOf" srcId="{6B506B8B-8AC8-4671-B3AF-319CC10A1D6D}" destId="{D947BFE2-6E91-41DD-A56D-49B26FE26D05}" srcOrd="3" destOrd="0" presId="urn:microsoft.com/office/officeart/2008/layout/LinedList"/>
    <dgm:cxn modelId="{D16F2534-57D2-4DDD-94EA-7FBB274F6520}" type="presParOf" srcId="{D947BFE2-6E91-41DD-A56D-49B26FE26D05}" destId="{185A001C-F9B7-4013-9054-41776CB26F51}" srcOrd="0" destOrd="0" presId="urn:microsoft.com/office/officeart/2008/layout/LinedList"/>
    <dgm:cxn modelId="{F3D7352B-A219-46DF-9AFA-49C42320A292}" type="presParOf" srcId="{D947BFE2-6E91-41DD-A56D-49B26FE26D05}" destId="{6805B20D-A3B5-4796-9128-0D166670789C}" srcOrd="1" destOrd="0" presId="urn:microsoft.com/office/officeart/2008/layout/LinedList"/>
    <dgm:cxn modelId="{48C930F9-2F9E-4D75-A804-BCD852036620}" type="presParOf" srcId="{6B506B8B-8AC8-4671-B3AF-319CC10A1D6D}" destId="{BE894B0A-DB61-48F2-A59F-48A1E421E394}" srcOrd="4" destOrd="0" presId="urn:microsoft.com/office/officeart/2008/layout/LinedList"/>
    <dgm:cxn modelId="{61A0F5EC-D195-4121-9154-558820C779ED}" type="presParOf" srcId="{6B506B8B-8AC8-4671-B3AF-319CC10A1D6D}" destId="{B5C96D88-7850-4A46-A14D-9539B56EDB27}" srcOrd="5" destOrd="0" presId="urn:microsoft.com/office/officeart/2008/layout/LinedList"/>
    <dgm:cxn modelId="{DA7EFB22-6F47-4228-BF0E-70562A52EDD0}" type="presParOf" srcId="{B5C96D88-7850-4A46-A14D-9539B56EDB27}" destId="{93FA4E69-3DC2-4146-A226-78E13C25AACF}" srcOrd="0" destOrd="0" presId="urn:microsoft.com/office/officeart/2008/layout/LinedList"/>
    <dgm:cxn modelId="{C01A1ABA-CFCB-47E4-BF78-6964FA121C84}" type="presParOf" srcId="{B5C96D88-7850-4A46-A14D-9539B56EDB27}" destId="{4094D287-A046-40CC-8D2C-4D709769D26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522A5-FC75-4BC3-BE40-B231B81445EE}">
      <dsp:nvSpPr>
        <dsp:cNvPr id="0" name=""/>
        <dsp:cNvSpPr/>
      </dsp:nvSpPr>
      <dsp:spPr>
        <a:xfrm>
          <a:off x="0" y="1819"/>
          <a:ext cx="978376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45A172-3786-4F45-BA2B-8AFD72C5457C}">
      <dsp:nvSpPr>
        <dsp:cNvPr id="0" name=""/>
        <dsp:cNvSpPr/>
      </dsp:nvSpPr>
      <dsp:spPr>
        <a:xfrm>
          <a:off x="0" y="1819"/>
          <a:ext cx="9783763" cy="1241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0" i="0" kern="1200" dirty="0"/>
            <a:t>ペーパーレス化の推進</a:t>
          </a:r>
          <a:endParaRPr lang="ja-JP" altLang="en-US" sz="4800" kern="1200" dirty="0"/>
        </a:p>
      </dsp:txBody>
      <dsp:txXfrm>
        <a:off x="0" y="1819"/>
        <a:ext cx="9783763" cy="1241063"/>
      </dsp:txXfrm>
    </dsp:sp>
    <dsp:sp modelId="{3C03B088-04F5-4A3B-9CC6-C0AC0F5D074B}">
      <dsp:nvSpPr>
        <dsp:cNvPr id="0" name=""/>
        <dsp:cNvSpPr/>
      </dsp:nvSpPr>
      <dsp:spPr>
        <a:xfrm>
          <a:off x="0" y="1242882"/>
          <a:ext cx="9783763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A001C-F9B7-4013-9054-41776CB26F51}">
      <dsp:nvSpPr>
        <dsp:cNvPr id="0" name=""/>
        <dsp:cNvSpPr/>
      </dsp:nvSpPr>
      <dsp:spPr>
        <a:xfrm>
          <a:off x="0" y="1242882"/>
          <a:ext cx="9783763" cy="1241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0" i="0" kern="1200"/>
            <a:t>事務工数の削減</a:t>
          </a:r>
          <a:endParaRPr lang="ja-JP" altLang="en-US" sz="4800" kern="1200"/>
        </a:p>
      </dsp:txBody>
      <dsp:txXfrm>
        <a:off x="0" y="1242882"/>
        <a:ext cx="9783763" cy="1241063"/>
      </dsp:txXfrm>
    </dsp:sp>
    <dsp:sp modelId="{BE894B0A-DB61-48F2-A59F-48A1E421E394}">
      <dsp:nvSpPr>
        <dsp:cNvPr id="0" name=""/>
        <dsp:cNvSpPr/>
      </dsp:nvSpPr>
      <dsp:spPr>
        <a:xfrm>
          <a:off x="0" y="2483946"/>
          <a:ext cx="9783763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FA4E69-3DC2-4146-A226-78E13C25AACF}">
      <dsp:nvSpPr>
        <dsp:cNvPr id="0" name=""/>
        <dsp:cNvSpPr/>
      </dsp:nvSpPr>
      <dsp:spPr>
        <a:xfrm>
          <a:off x="0" y="2483946"/>
          <a:ext cx="9783763" cy="1241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800" b="0" i="0" kern="1200"/>
            <a:t>自己管理の浸透</a:t>
          </a:r>
          <a:endParaRPr lang="ja-JP" altLang="en-US" sz="4800" kern="1200"/>
        </a:p>
      </dsp:txBody>
      <dsp:txXfrm>
        <a:off x="0" y="2483946"/>
        <a:ext cx="9783763" cy="1241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9AAE0-D101-4A56-8BFA-72467CB34C9E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4FE25-2251-42A2-9825-15DF406B8C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83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4FE25-2251-42A2-9825-15DF406B8C9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06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501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753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756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4FE25-2251-42A2-9825-15DF406B8C9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970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操作方法</a:t>
            </a:r>
            <a:r>
              <a:rPr lang="en-US" altLang="ja-JP" dirty="0"/>
              <a:t>】</a:t>
            </a:r>
          </a:p>
          <a:p>
            <a:r>
              <a:rPr lang="en-US" altLang="ja-JP" dirty="0"/>
              <a:t>①</a:t>
            </a:r>
            <a:r>
              <a:rPr lang="ja-JP" altLang="en-US" dirty="0"/>
              <a:t>マイオーダーのボタンをダブルクリックします。</a:t>
            </a:r>
            <a:endParaRPr lang="en-US" altLang="ja-JP" dirty="0"/>
          </a:p>
          <a:p>
            <a:r>
              <a:rPr lang="ja-JP" altLang="en-US" dirty="0"/>
              <a:t>ログオン画面が表示されます。</a:t>
            </a:r>
          </a:p>
          <a:p>
            <a:r>
              <a:rPr lang="ja-JP" altLang="en-US" dirty="0"/>
              <a:t>②利用者の「</a:t>
            </a:r>
            <a:r>
              <a:rPr lang="en-US" altLang="ja-JP" dirty="0"/>
              <a:t>ID</a:t>
            </a:r>
            <a:r>
              <a:rPr lang="ja-JP" altLang="en-US" dirty="0"/>
              <a:t>」と「パスワード」を入力します。</a:t>
            </a:r>
            <a:endParaRPr lang="en-US" altLang="ja-JP" dirty="0"/>
          </a:p>
          <a:p>
            <a:r>
              <a:rPr lang="ja-JP" altLang="en-US" dirty="0"/>
              <a:t>③「</a:t>
            </a:r>
            <a:r>
              <a:rPr lang="en-US" altLang="ja-JP" dirty="0"/>
              <a:t>OK</a:t>
            </a:r>
            <a:r>
              <a:rPr lang="ja-JP" altLang="en-US" dirty="0"/>
              <a:t>」をクリックします。</a:t>
            </a:r>
          </a:p>
          <a:p>
            <a:r>
              <a:rPr lang="ja-JP" altLang="en-US" dirty="0"/>
              <a:t>マイオーダーのメインメニューが表示されます。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875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操作方法</a:t>
            </a:r>
            <a:r>
              <a:rPr lang="en-US" altLang="ja-JP" dirty="0"/>
              <a:t>】</a:t>
            </a:r>
          </a:p>
          <a:p>
            <a:pPr marL="0" indent="0">
              <a:buNone/>
            </a:pPr>
            <a:r>
              <a:rPr lang="en-US" altLang="ja-JP" dirty="0"/>
              <a:t>①</a:t>
            </a:r>
            <a:r>
              <a:rPr lang="ja-JP" altLang="en-US" dirty="0"/>
              <a:t>マイオーダーのメインメニューを表示します。</a:t>
            </a:r>
          </a:p>
          <a:p>
            <a:pPr marL="0" indent="0">
              <a:buNone/>
            </a:pPr>
            <a:r>
              <a:rPr lang="ja-JP" altLang="en-US" dirty="0"/>
              <a:t>②申請する項目をクリックします。</a:t>
            </a:r>
          </a:p>
          <a:p>
            <a:pPr marL="0" indent="0">
              <a:buNone/>
            </a:pPr>
            <a:r>
              <a:rPr lang="ja-JP" altLang="en-US" dirty="0"/>
              <a:t>入力画面が表示されます。</a:t>
            </a:r>
          </a:p>
          <a:p>
            <a:pPr marL="0" indent="0">
              <a:buNone/>
            </a:pPr>
            <a:r>
              <a:rPr lang="ja-JP" altLang="en-US" dirty="0"/>
              <a:t>③申請内容を入力します。</a:t>
            </a:r>
          </a:p>
          <a:p>
            <a:pPr marL="0" indent="0">
              <a:buNone/>
            </a:pPr>
            <a:r>
              <a:rPr lang="ja-JP" altLang="en-US" dirty="0"/>
              <a:t>④入力後、「申請」をクリックします。</a:t>
            </a:r>
          </a:p>
          <a:p>
            <a:pPr marL="0" indent="0">
              <a:buNone/>
            </a:pPr>
            <a:r>
              <a:rPr lang="ja-JP" altLang="en-US" dirty="0"/>
              <a:t>マイオーダーのメインメニューに戻ります。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532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操作方法</a:t>
            </a:r>
            <a:r>
              <a:rPr lang="en-US" altLang="ja-JP" dirty="0"/>
              <a:t>】</a:t>
            </a:r>
          </a:p>
          <a:p>
            <a:pPr marL="0" indent="0">
              <a:buNone/>
            </a:pPr>
            <a:r>
              <a:rPr lang="ja-JP" altLang="en-US" dirty="0"/>
              <a:t>①マイオーダーのメインメニューを表示します。</a:t>
            </a:r>
          </a:p>
          <a:p>
            <a:pPr marL="0" indent="0">
              <a:buNone/>
            </a:pPr>
            <a:r>
              <a:rPr lang="ja-JP" altLang="en-US" dirty="0"/>
              <a:t>②「申請取消」をクリックします。</a:t>
            </a:r>
          </a:p>
          <a:p>
            <a:pPr marL="0" indent="0">
              <a:buNone/>
            </a:pPr>
            <a:r>
              <a:rPr lang="ja-JP" altLang="en-US" dirty="0"/>
              <a:t>過去に申請した内容の一覧が表示されます。</a:t>
            </a:r>
          </a:p>
          <a:p>
            <a:pPr marL="0" indent="0">
              <a:buNone/>
            </a:pPr>
            <a:r>
              <a:rPr lang="ja-JP" altLang="en-US" dirty="0"/>
              <a:t>③申請を取り消したい内容の「選択」をクリックします。</a:t>
            </a:r>
          </a:p>
          <a:p>
            <a:pPr marL="0" indent="0">
              <a:buNone/>
            </a:pPr>
            <a:r>
              <a:rPr lang="ja-JP" altLang="en-US" sz="1200" dirty="0"/>
              <a:t>申請内容照会の画面が表示されます。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④「申請取消」をクリックします。</a:t>
            </a:r>
          </a:p>
          <a:p>
            <a:pPr marL="0" indent="0">
              <a:buNone/>
            </a:pPr>
            <a:r>
              <a:rPr lang="ja-JP" altLang="en-US" dirty="0"/>
              <a:t>マイオーダーのメインメニューに戻ります。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2583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操作方法</a:t>
            </a:r>
            <a:r>
              <a:rPr lang="en-US" altLang="ja-JP" dirty="0"/>
              <a:t>】</a:t>
            </a:r>
          </a:p>
          <a:p>
            <a:r>
              <a:rPr lang="ja-JP" altLang="en-US" dirty="0"/>
              <a:t>①マイオーダーのメインメニューを表示します。</a:t>
            </a:r>
            <a:endParaRPr lang="en-US" altLang="ja-JP" dirty="0"/>
          </a:p>
          <a:p>
            <a:r>
              <a:rPr lang="ja-JP" altLang="en-US" dirty="0"/>
              <a:t>②「ログアウト」をクリックします。</a:t>
            </a:r>
          </a:p>
          <a:p>
            <a:r>
              <a:rPr lang="ja-JP" altLang="en-US" dirty="0"/>
              <a:t>終了を確認するメッセージが表示されます。</a:t>
            </a:r>
          </a:p>
          <a:p>
            <a:r>
              <a:rPr lang="ja-JP" altLang="en-US" dirty="0"/>
              <a:t>③「</a:t>
            </a:r>
            <a:r>
              <a:rPr lang="en-US" altLang="ja-JP" dirty="0"/>
              <a:t>OK</a:t>
            </a:r>
            <a:r>
              <a:rPr lang="ja-JP" altLang="en-US" dirty="0"/>
              <a:t>」をクリックします。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436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4FE25-2251-42A2-9825-15DF406B8C9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723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C9C0A-F934-492F-8601-30A83090A4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798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2017</a:t>
            </a: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月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E02F6-1BD7-46E0-90CD-C1E8D13D6B10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7194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srgbClr val="4E67C8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E02F6-1BD7-46E0-90CD-C1E8D13D6B10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79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61015F-7CC6-4D0A-9D87-873EA4C304CC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srgbClr val="4E67C8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E02F6-1BD7-46E0-90CD-C1E8D13D6B10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43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442754"/>
            <a:ext cx="5040000" cy="3775166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2918" y="1957934"/>
            <a:ext cx="5358399" cy="3775166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srgbClr val="4E67C8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E02F6-1BD7-46E0-90CD-C1E8D13D6B10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98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E02F6-1BD7-46E0-90CD-C1E8D13D6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67628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E02F6-1BD7-46E0-90CD-C1E8D13D6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98576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1FE02F6-1BD7-46E0-90CD-C1E8D13D6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270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1" r:id="rId5"/>
    <p:sldLayoutId id="2147483852" r:id="rId6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2800" dirty="0"/>
              <a:t>電子申請システム</a:t>
            </a:r>
            <a:br>
              <a:rPr lang="en-US" altLang="ja-JP" sz="2800" dirty="0"/>
            </a:br>
            <a:r>
              <a:rPr lang="ja-JP" altLang="en-US" sz="5400" dirty="0"/>
              <a:t>「マイオーダー」社内研修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en-US" altLang="ja-JP" sz="3200" dirty="0"/>
              <a:t>FOM</a:t>
            </a:r>
            <a:r>
              <a:rPr lang="ja-JP" altLang="en-US" sz="3200" dirty="0"/>
              <a:t>システムサービス株式会社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74334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②人事関連の申請処理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454602"/>
              </p:ext>
            </p:extLst>
          </p:nvPr>
        </p:nvGraphicFramePr>
        <p:xfrm>
          <a:off x="1497580" y="2603500"/>
          <a:ext cx="9196840" cy="361389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49129">
                  <a:extLst>
                    <a:ext uri="{9D8B030D-6E8A-4147-A177-3AD203B41FA5}">
                      <a16:colId xmlns:a16="http://schemas.microsoft.com/office/drawing/2014/main" val="2129344619"/>
                    </a:ext>
                  </a:extLst>
                </a:gridCol>
                <a:gridCol w="7147711">
                  <a:extLst>
                    <a:ext uri="{9D8B030D-6E8A-4147-A177-3AD203B41FA5}">
                      <a16:colId xmlns:a16="http://schemas.microsoft.com/office/drawing/2014/main" val="32277044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申請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注意点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2140301371"/>
                  </a:ext>
                </a:extLst>
              </a:tr>
              <a:tr h="9317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dirty="0"/>
                        <a:t>住所変更</a:t>
                      </a:r>
                      <a:r>
                        <a:rPr lang="ja-JP" altLang="en-US" dirty="0"/>
                        <a:t>申請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dirty="0"/>
                        <a:t>現住所</a:t>
                      </a:r>
                      <a:r>
                        <a:rPr lang="ja-JP" altLang="en-US" dirty="0"/>
                        <a:t>、</a:t>
                      </a:r>
                      <a:r>
                        <a:rPr lang="ja-JP" dirty="0"/>
                        <a:t>家族住所</a:t>
                      </a:r>
                      <a:r>
                        <a:rPr lang="ja-JP" altLang="en-US" dirty="0"/>
                        <a:t>、</a:t>
                      </a:r>
                      <a:r>
                        <a:rPr lang="ja-JP" dirty="0"/>
                        <a:t>緊急連絡先</a:t>
                      </a:r>
                      <a:r>
                        <a:rPr lang="ja-JP" altLang="en-US" dirty="0"/>
                        <a:t>の</a:t>
                      </a:r>
                      <a:r>
                        <a:rPr lang="ja-JP" dirty="0"/>
                        <a:t>変更が生じたら速やかに申請してください。</a:t>
                      </a:r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2073737032"/>
                  </a:ext>
                </a:extLst>
              </a:tr>
              <a:tr h="8552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改姓申請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dirty="0"/>
                        <a:t>氏名</a:t>
                      </a:r>
                      <a:r>
                        <a:rPr lang="ja-JP" altLang="en-US" dirty="0"/>
                        <a:t>に</a:t>
                      </a:r>
                      <a:r>
                        <a:rPr lang="ja-JP" dirty="0"/>
                        <a:t>変更が生じたら速やかに申請してください。</a:t>
                      </a:r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4222146284"/>
                  </a:ext>
                </a:extLst>
              </a:tr>
              <a:tr h="13588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通勤経路変更申請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dirty="0"/>
                        <a:t>住所変更が生じたら速やかに申請してください。</a:t>
                      </a:r>
                      <a:endParaRPr lang="en-US" altLang="ja-JP" dirty="0"/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dirty="0"/>
                        <a:t>新経路の定期券代は承認後</a:t>
                      </a:r>
                      <a:r>
                        <a:rPr lang="en-US" altLang="ja-JP" dirty="0"/>
                        <a:t>2</a:t>
                      </a:r>
                      <a:r>
                        <a:rPr lang="ja-JP" altLang="en-US" dirty="0"/>
                        <a:t>週間以内に給与口座に振り込みます。</a:t>
                      </a:r>
                      <a:endParaRPr lang="en-US" altLang="ja-JP" dirty="0"/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dirty="0"/>
                        <a:t>旧経路の定期券については、人事部までご返却ください。</a:t>
                      </a:r>
                      <a:endParaRPr lang="ja-JP" alt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698781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243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③総務関連の申請処理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198381"/>
              </p:ext>
            </p:extLst>
          </p:nvPr>
        </p:nvGraphicFramePr>
        <p:xfrm>
          <a:off x="1497580" y="2602800"/>
          <a:ext cx="9196840" cy="3679571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49129">
                  <a:extLst>
                    <a:ext uri="{9D8B030D-6E8A-4147-A177-3AD203B41FA5}">
                      <a16:colId xmlns:a16="http://schemas.microsoft.com/office/drawing/2014/main" val="2129344619"/>
                    </a:ext>
                  </a:extLst>
                </a:gridCol>
                <a:gridCol w="7147711">
                  <a:extLst>
                    <a:ext uri="{9D8B030D-6E8A-4147-A177-3AD203B41FA5}">
                      <a16:colId xmlns:a16="http://schemas.microsoft.com/office/drawing/2014/main" val="32277044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申請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注意点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2140301371"/>
                  </a:ext>
                </a:extLst>
              </a:tr>
              <a:tr h="13944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支払依頼申請</a:t>
                      </a:r>
                      <a:endParaRPr lang="en-US" alt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altLang="en-US" dirty="0"/>
                        <a:t>月末までに申請してください。</a:t>
                      </a:r>
                      <a:endParaRPr lang="en-US" altLang="ja-JP" dirty="0"/>
                    </a:p>
                    <a:p>
                      <a:pPr marL="28575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altLang="en-US" dirty="0"/>
                        <a:t>原則、翌々月払いです。支払期日を変更する場合は、別途、支払期日変更依頼のレポートを提出してください。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2073737032"/>
                  </a:ext>
                </a:extLst>
              </a:tr>
              <a:tr h="9163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/>
                        <a:t>立替精算申請</a:t>
                      </a:r>
                      <a:endParaRPr lang="ja-JP" alt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altLang="en-US" dirty="0"/>
                        <a:t>月末までに申請してください。</a:t>
                      </a:r>
                      <a:endParaRPr lang="en-US" altLang="ja-JP" dirty="0"/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dirty="0"/>
                        <a:t>承認後</a:t>
                      </a:r>
                      <a:r>
                        <a:rPr lang="en-US" altLang="ja-JP" dirty="0">
                          <a:latin typeface="+mn-ea"/>
                          <a:ea typeface="+mn-ea"/>
                        </a:rPr>
                        <a:t>2</a:t>
                      </a:r>
                      <a:r>
                        <a:rPr lang="ja-JP" altLang="en-US" dirty="0"/>
                        <a:t>週間以内に給与口座に振り込みます。</a:t>
                      </a:r>
                      <a:endParaRPr lang="en-US" alt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4222146284"/>
                  </a:ext>
                </a:extLst>
              </a:tr>
              <a:tr h="4507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受入検査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dirty="0"/>
                        <a:t>購入依頼品の到着後、</a:t>
                      </a:r>
                      <a:r>
                        <a:rPr lang="en-US" altLang="ja-JP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ja-JP" altLang="en-US" dirty="0"/>
                        <a:t>週間以内に行ってください。</a:t>
                      </a:r>
                      <a:endParaRPr lang="ja-JP" alt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69878107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dirty="0"/>
                        <a:t>運送依頼申請</a:t>
                      </a:r>
                      <a:endParaRPr lang="ja-JP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dirty="0"/>
                        <a:t>依頼日の</a:t>
                      </a:r>
                      <a:r>
                        <a:rPr lang="en-US" altLang="ja-JP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ja-JP" altLang="en-US" dirty="0"/>
                        <a:t>週間前までに申請してください。</a:t>
                      </a:r>
                      <a:endParaRPr lang="ja-JP" altLang="ja-JP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1236354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740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導入のねらい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97047"/>
              </p:ext>
            </p:extLst>
          </p:nvPr>
        </p:nvGraphicFramePr>
        <p:xfrm>
          <a:off x="1203236" y="2319131"/>
          <a:ext cx="9783763" cy="3726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080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操作方法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2231440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①ログオン</a:t>
            </a:r>
            <a:endParaRPr lang="en-US" altLang="ja-JP" sz="2400" dirty="0"/>
          </a:p>
          <a:p>
            <a:r>
              <a:rPr kumimoji="1" lang="ja-JP" altLang="en-US" sz="2400" dirty="0"/>
              <a:t>②新規申請</a:t>
            </a:r>
            <a:endParaRPr kumimoji="1" lang="en-US" altLang="ja-JP" sz="2400" dirty="0"/>
          </a:p>
          <a:p>
            <a:r>
              <a:rPr lang="ja-JP" altLang="en-US" sz="2400" dirty="0"/>
              <a:t>③申請取消</a:t>
            </a:r>
            <a:endParaRPr lang="en-US" altLang="ja-JP" sz="2400" dirty="0"/>
          </a:p>
          <a:p>
            <a:r>
              <a:rPr kumimoji="1" lang="ja-JP" altLang="en-US" sz="2400" dirty="0"/>
              <a:t>　④ログアウト</a:t>
            </a:r>
          </a:p>
        </p:txBody>
      </p:sp>
    </p:spTree>
    <p:extLst>
      <p:ext uri="{BB962C8B-B14F-4D97-AF65-F5344CB8AC3E}">
        <p14:creationId xmlns:p14="http://schemas.microsoft.com/office/powerpoint/2010/main" val="172621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①</a:t>
            </a:r>
            <a:r>
              <a:rPr lang="ja-JP" altLang="ja-JP" dirty="0"/>
              <a:t>ログオン（システムの起動）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05344" y="2442754"/>
            <a:ext cx="486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dirty="0"/>
              <a:t>マイオーダーを使用できる状態にする操作を「ログオン」といいます。</a:t>
            </a:r>
          </a:p>
          <a:p>
            <a:pPr marL="0" indent="0">
              <a:buNone/>
            </a:pPr>
            <a:r>
              <a:rPr lang="ja-JP" altLang="en-US" sz="2800" dirty="0"/>
              <a:t>利用者</a:t>
            </a:r>
            <a:r>
              <a:rPr lang="en-US" altLang="ja-JP" sz="2800" dirty="0"/>
              <a:t>ID</a:t>
            </a:r>
            <a:r>
              <a:rPr lang="ja-JP" altLang="en-US" sz="2800" dirty="0"/>
              <a:t>とパスワードにより、個人認証を行います。</a:t>
            </a:r>
          </a:p>
        </p:txBody>
      </p:sp>
      <p:pic>
        <p:nvPicPr>
          <p:cNvPr id="10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00" y="2442754"/>
            <a:ext cx="4680000" cy="2858938"/>
          </a:xfr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1" name="四角形: 角を丸くする 4"/>
          <p:cNvSpPr/>
          <p:nvPr/>
        </p:nvSpPr>
        <p:spPr>
          <a:xfrm>
            <a:off x="7953673" y="3654287"/>
            <a:ext cx="2103349" cy="612396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四角形: 角を丸くする 5"/>
          <p:cNvSpPr/>
          <p:nvPr/>
        </p:nvSpPr>
        <p:spPr>
          <a:xfrm>
            <a:off x="8669438" y="4277672"/>
            <a:ext cx="589647" cy="26294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7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②新規申請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05344" y="2442754"/>
            <a:ext cx="486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dirty="0"/>
              <a:t>申請を新規に行う場合の操作です。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過去の申請内容を流用して申請を行う場合は、「申請内容照会」画面の「流用申請」を使います。</a:t>
            </a:r>
            <a:endParaRPr lang="en-US" altLang="ja-JP" sz="2800" dirty="0"/>
          </a:p>
        </p:txBody>
      </p:sp>
      <p:pic>
        <p:nvPicPr>
          <p:cNvPr id="6" name="新規申請">
            <a:hlinkClick r:id="" action="ppaction://media"/>
            <a:extLst>
              <a:ext uri="{FF2B5EF4-FFF2-40B4-BE49-F238E27FC236}">
                <a16:creationId xmlns:a16="http://schemas.microsoft.com/office/drawing/2014/main" id="{A0953137-A57D-4A6B-A6FA-48524A20D6DD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6802" r="6850"/>
          <a:stretch/>
        </p:blipFill>
        <p:spPr>
          <a:xfrm>
            <a:off x="6660000" y="2442753"/>
            <a:ext cx="4680000" cy="2761540"/>
          </a:xfr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2876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③申請取消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05344" y="2442754"/>
            <a:ext cx="486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dirty="0"/>
              <a:t>申請を取り消す場合の操作です。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承認済みの場合は、上司に取消処理を行ってもらいます。</a:t>
            </a:r>
            <a:endParaRPr lang="en-US" altLang="ja-JP" sz="2800" dirty="0"/>
          </a:p>
        </p:txBody>
      </p:sp>
      <p:sp>
        <p:nvSpPr>
          <p:cNvPr id="29" name="コンテンツ プレースホルダー 28">
            <a:extLst>
              <a:ext uri="{FF2B5EF4-FFF2-40B4-BE49-F238E27FC236}">
                <a16:creationId xmlns:a16="http://schemas.microsoft.com/office/drawing/2014/main" id="{0D64A2B4-950C-491B-987D-DE850D673FB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7801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④</a:t>
            </a:r>
            <a:r>
              <a:rPr lang="ja-JP" altLang="ja-JP" dirty="0"/>
              <a:t>ログ</a:t>
            </a:r>
            <a:r>
              <a:rPr lang="ja-JP" altLang="en-US" dirty="0"/>
              <a:t>アウト</a:t>
            </a:r>
            <a:r>
              <a:rPr lang="ja-JP" altLang="ja-JP" dirty="0"/>
              <a:t>（システムの</a:t>
            </a:r>
            <a:r>
              <a:rPr lang="ja-JP" altLang="en-US" dirty="0"/>
              <a:t>終了</a:t>
            </a:r>
            <a:r>
              <a:rPr lang="ja-JP" altLang="ja-JP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05344" y="2442754"/>
            <a:ext cx="4860000" cy="36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dirty="0"/>
              <a:t>マイオーダーを終了する操作を「ログアウト」といいます。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作業の最後に必ず行います。</a:t>
            </a:r>
          </a:p>
        </p:txBody>
      </p:sp>
      <p:pic>
        <p:nvPicPr>
          <p:cNvPr id="8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00" y="2442754"/>
            <a:ext cx="4680000" cy="2858938"/>
          </a:xfr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四角形: 角を丸くする 4"/>
          <p:cNvSpPr/>
          <p:nvPr/>
        </p:nvSpPr>
        <p:spPr>
          <a:xfrm>
            <a:off x="10641496" y="2531166"/>
            <a:ext cx="596737" cy="24132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10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申請時の注意点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205916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z="2400" dirty="0"/>
              <a:t>①就業関連の申請処理</a:t>
            </a:r>
          </a:p>
          <a:p>
            <a:r>
              <a:rPr lang="ja-JP" altLang="en-US" sz="2400" dirty="0"/>
              <a:t>②人事関連の</a:t>
            </a:r>
            <a:r>
              <a:rPr lang="ja-JP" altLang="en-US" sz="2400"/>
              <a:t>申請処理</a:t>
            </a:r>
            <a:endParaRPr lang="en-US" altLang="ja-JP" sz="2400" dirty="0"/>
          </a:p>
          <a:p>
            <a:r>
              <a:rPr lang="ja-JP" altLang="en-US" sz="2400" dirty="0"/>
              <a:t>③総務関連の</a:t>
            </a:r>
            <a:r>
              <a:rPr lang="ja-JP" altLang="en-US" sz="2400"/>
              <a:t>申請処理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114270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①就業関連の申請処理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3817798"/>
              </p:ext>
            </p:extLst>
          </p:nvPr>
        </p:nvGraphicFramePr>
        <p:xfrm>
          <a:off x="1497580" y="2603499"/>
          <a:ext cx="9196840" cy="365758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49129">
                  <a:extLst>
                    <a:ext uri="{9D8B030D-6E8A-4147-A177-3AD203B41FA5}">
                      <a16:colId xmlns:a16="http://schemas.microsoft.com/office/drawing/2014/main" val="2129344619"/>
                    </a:ext>
                  </a:extLst>
                </a:gridCol>
                <a:gridCol w="7147711">
                  <a:extLst>
                    <a:ext uri="{9D8B030D-6E8A-4147-A177-3AD203B41FA5}">
                      <a16:colId xmlns:a16="http://schemas.microsoft.com/office/drawing/2014/main" val="322770441"/>
                    </a:ext>
                  </a:extLst>
                </a:gridCol>
              </a:tblGrid>
              <a:tr h="4668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b="1" dirty="0"/>
                        <a:t>申請</a:t>
                      </a:r>
                      <a:endParaRPr lang="ja-JP" b="1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b="1" dirty="0"/>
                        <a:t>注意点</a:t>
                      </a:r>
                      <a:endParaRPr lang="ja-JP" b="1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1192694115"/>
                  </a:ext>
                </a:extLst>
              </a:tr>
              <a:tr h="11285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b="1" dirty="0"/>
                        <a:t>有給</a:t>
                      </a:r>
                      <a:r>
                        <a:rPr lang="ja-JP" altLang="en-US" b="1" dirty="0"/>
                        <a:t>休暇申請</a:t>
                      </a:r>
                      <a:endParaRPr lang="en-US" altLang="ja-JP" b="1" dirty="0"/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b="1" dirty="0"/>
                        <a:t>出勤カード修正</a:t>
                      </a:r>
                      <a:endParaRPr lang="ja-JP" b="1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b="0" dirty="0"/>
                        <a:t>毎月の出勤カードの</a:t>
                      </a:r>
                      <a:r>
                        <a:rPr lang="ja-JP" altLang="en-US" b="0" dirty="0"/>
                        <a:t>締日</a:t>
                      </a:r>
                      <a:r>
                        <a:rPr lang="ja-JP" b="0" dirty="0"/>
                        <a:t>までに申請してください。</a:t>
                      </a:r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2073737032"/>
                  </a:ext>
                </a:extLst>
              </a:tr>
              <a:tr h="6872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b="1" dirty="0"/>
                        <a:t>代休申請</a:t>
                      </a:r>
                      <a:endParaRPr lang="ja-JP" b="1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altLang="en-US" b="0" dirty="0"/>
                        <a:t>休日に出勤する前に申請してください。</a:t>
                      </a:r>
                      <a:endParaRPr lang="ja-JP" b="0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271195720"/>
                  </a:ext>
                </a:extLst>
              </a:tr>
              <a:tr h="6872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b="1" dirty="0"/>
                        <a:t>早退</a:t>
                      </a:r>
                      <a:r>
                        <a:rPr lang="ja-JP" altLang="en-US" b="1" dirty="0"/>
                        <a:t>申請</a:t>
                      </a:r>
                      <a:endParaRPr lang="ja-JP" b="1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altLang="en-US" b="0" dirty="0"/>
                        <a:t>早退する前に</a:t>
                      </a:r>
                      <a:r>
                        <a:rPr lang="ja-JP" b="0" dirty="0"/>
                        <a:t>申請してください。</a:t>
                      </a:r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1596007213"/>
                  </a:ext>
                </a:extLst>
              </a:tr>
              <a:tr h="687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ja-JP" altLang="en-US" b="1" dirty="0"/>
                        <a:t>旅費精算申請</a:t>
                      </a:r>
                      <a:endParaRPr lang="ja-JP" b="1" dirty="0"/>
                    </a:p>
                  </a:txBody>
                  <a:tcPr marL="57554" marR="57554" marT="0" marB="0"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ja-JP" altLang="en-US" b="0" dirty="0"/>
                        <a:t>出張後、</a:t>
                      </a:r>
                      <a:r>
                        <a:rPr lang="en-US" altLang="ja-JP" b="0" dirty="0">
                          <a:latin typeface="+mn-ea"/>
                          <a:ea typeface="+mn-ea"/>
                        </a:rPr>
                        <a:t>2</a:t>
                      </a:r>
                      <a:r>
                        <a:rPr lang="ja-JP" altLang="en-US" b="0" dirty="0"/>
                        <a:t>か月以内に申請してください。</a:t>
                      </a:r>
                      <a:endParaRPr lang="ja-JP" b="0" dirty="0"/>
                    </a:p>
                  </a:txBody>
                  <a:tcPr marL="57554" marR="57554" marT="0" marB="0" anchor="ctr"/>
                </a:tc>
                <a:extLst>
                  <a:ext uri="{0D108BD9-81ED-4DB2-BD59-A6C34878D82A}">
                    <a16:rowId xmlns:a16="http://schemas.microsoft.com/office/drawing/2014/main" val="3623556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863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縞模様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640</Words>
  <Application>Microsoft Office PowerPoint</Application>
  <PresentationFormat>ワイド画面</PresentationFormat>
  <Paragraphs>100</Paragraphs>
  <Slides>11</Slides>
  <Notes>11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ＭＳ ゴシック</vt:lpstr>
      <vt:lpstr>メイリオ</vt:lpstr>
      <vt:lpstr>游ゴシック</vt:lpstr>
      <vt:lpstr>Arial</vt:lpstr>
      <vt:lpstr>Century Gothic</vt:lpstr>
      <vt:lpstr>Corbel</vt:lpstr>
      <vt:lpstr>Wingdings</vt:lpstr>
      <vt:lpstr>縞模様</vt:lpstr>
      <vt:lpstr>電子申請システム 「マイオーダー」社内研修</vt:lpstr>
      <vt:lpstr>導入のねらい</vt:lpstr>
      <vt:lpstr>操作方法</vt:lpstr>
      <vt:lpstr>①ログオン（システムの起動）</vt:lpstr>
      <vt:lpstr>②新規申請</vt:lpstr>
      <vt:lpstr>③申請取消</vt:lpstr>
      <vt:lpstr>④ログアウト（システムの終了）</vt:lpstr>
      <vt:lpstr>申請時の注意点</vt:lpstr>
      <vt:lpstr>①就業関連の申請処理</vt:lpstr>
      <vt:lpstr>②人事関連の申請処理</vt:lpstr>
      <vt:lpstr>③総務関連の申請処理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電子申請システム 「マイオーダー」社内研修</dc:title>
  <dcterms:created xsi:type="dcterms:W3CDTF">2020-07-02T07:41:02Z</dcterms:created>
  <dcterms:modified xsi:type="dcterms:W3CDTF">2020-10-16T08:21:40Z</dcterms:modified>
  <cp:category/>
</cp:coreProperties>
</file>