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Ex1.xml" ContentType="application/vnd.ms-office.chartex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5" r:id="rId5"/>
    <p:sldId id="273" r:id="rId6"/>
    <p:sldId id="274" r:id="rId7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セクション1" id="{5D593A6E-5DDB-4622-BFCB-2FB4B830D508}">
          <p14:sldIdLst>
            <p14:sldId id="257"/>
          </p14:sldIdLst>
        </p14:section>
        <p14:section name="セクション2" id="{AB861C7B-FABB-4EB3-BD9C-B2CBC5FD5244}">
          <p14:sldIdLst>
            <p14:sldId id="258"/>
            <p14:sldId id="259"/>
            <p14:sldId id="265"/>
          </p14:sldIdLst>
        </p14:section>
        <p14:section name="セクション3" id="{77223414-339E-41BE-8DC3-8F835126AA9D}">
          <p14:sldIdLst>
            <p14:sldId id="273"/>
            <p14:sldId id="274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2" autoAdjust="0"/>
    <p:restoredTop sz="94660"/>
  </p:normalViewPr>
  <p:slideViewPr>
    <p:cSldViewPr snapToGrid="0">
      <p:cViewPr varScale="1">
        <p:scale>
          <a:sx n="72" d="100"/>
          <a:sy n="72" d="100"/>
        </p:scale>
        <p:origin x="43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Ex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package" Target="../embeddings/Microsoft_Excel_Worksheet.xlsx"/></Relationships>
</file>

<file path=ppt/charts/chartEx1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strDim type="cat">
        <cx:f>Sheet1!$A$2:$A$8</cx:f>
        <cx:lvl ptCount="7">
          <cx:pt idx="0">パソコン</cx:pt>
          <cx:pt idx="1">スマートフォン</cx:pt>
          <cx:pt idx="2">パソコン</cx:pt>
          <cx:pt idx="3">プリンター</cx:pt>
          <cx:pt idx="4">テレビ</cx:pt>
          <cx:pt idx="5">冷蔵庫</cx:pt>
          <cx:pt idx="6">洗濯機</cx:pt>
        </cx:lvl>
      </cx:strDim>
      <cx:numDim type="val">
        <cx:f>Sheet1!$B$2:$B$8</cx:f>
        <cx:lvl ptCount="7" formatCode="G/標準">
          <cx:pt idx="0">120</cx:pt>
          <cx:pt idx="1">60</cx:pt>
          <cx:pt idx="2">32</cx:pt>
          <cx:pt idx="3">28</cx:pt>
          <cx:pt idx="4">22</cx:pt>
          <cx:pt idx="5">20</cx:pt>
          <cx:pt idx="6">18</cx:pt>
        </cx:lvl>
      </cx:numDim>
    </cx:data>
  </cx:chartData>
  <cx:chart>
    <cx:plotArea>
      <cx:plotAreaRegion>
        <cx:series layoutId="clusteredColumn" uniqueId="{153BD969-91F6-43F2-B512-63639C6B397A}">
          <cx:tx>
            <cx:txData>
              <cx:f>Sheet1!$B$1</cx:f>
              <cx:v>販売台数</cx:v>
            </cx:txData>
          </cx:tx>
          <cx:dataLabels pos="inEnd">
            <cx:txPr>
              <a:bodyPr spcFirstLastPara="1" vertOverflow="ellipsis" wrap="square" lIns="0" tIns="0" rIns="0" bIns="0" anchor="ctr" anchorCtr="1"/>
              <a:lstStyle/>
              <a:p>
                <a:pPr>
                  <a:defRPr lang="ja-JP" sz="1400" b="0" i="0" u="none" strike="noStrike" baseline="0">
                    <a:solidFill>
                      <a:schemeClr val="bg1"/>
                    </a:solidFill>
                    <a:latin typeface="Arial" panose="020B0604020202020204"/>
                    <a:ea typeface="ＭＳ Ｐゴシック" panose="020B0600070205080204" pitchFamily="50" charset="-128"/>
                  </a:defRPr>
                </a:pPr>
                <a:endParaRPr lang="ja-JP" sz="1400">
                  <a:solidFill>
                    <a:schemeClr val="bg1"/>
                  </a:solidFill>
                </a:endParaRPr>
              </a:p>
            </cx:txPr>
            <cx:visibility seriesName="0" categoryName="0" value="1"/>
          </cx:dataLabels>
          <cx:dataId val="0"/>
          <cx:layoutPr>
            <cx:aggregation/>
          </cx:layoutPr>
          <cx:axisId val="1"/>
        </cx:series>
        <cx:series layoutId="paretoLine" ownerIdx="0" uniqueId="{D9A92B06-EB9D-44AB-94AC-4A8B36821227}">
          <cx:axisId val="2"/>
        </cx:series>
      </cx:plotAreaRegion>
      <cx:axis id="0">
        <cx:catScaling gapWidth="0"/>
        <cx:tickLabels/>
        <cx:txPr>
          <a:bodyPr spcFirstLastPara="1" vertOverflow="ellipsis" wrap="square" lIns="0" tIns="0" rIns="0" bIns="0" anchor="ctr" anchorCtr="1"/>
          <a:lstStyle/>
          <a:p>
            <a:pPr>
              <a:defRPr/>
            </a:pPr>
            <a:endParaRPr lang="ja-JP" altLang="en-US" sz="1800"/>
          </a:p>
        </cx:txPr>
      </cx:axis>
      <cx:axis id="1">
        <cx:valScaling max="300"/>
        <cx:majorGridlines/>
        <cx:tickLabels/>
        <cx:txPr>
          <a:bodyPr spcFirstLastPara="1" vertOverflow="ellipsis" wrap="square" lIns="0" tIns="0" rIns="0" bIns="0" anchor="ctr" anchorCtr="1"/>
          <a:lstStyle/>
          <a:p>
            <a:pPr>
              <a:defRPr/>
            </a:pPr>
            <a:endParaRPr lang="ja-JP" altLang="en-US" sz="1600"/>
          </a:p>
        </cx:txPr>
      </cx:axis>
      <cx:axis id="2">
        <cx:valScaling max="1" min="0"/>
        <cx:units unit="percentage"/>
        <cx:tickLabels/>
        <cx:txPr>
          <a:bodyPr spcFirstLastPara="1" vertOverflow="ellipsis" wrap="square" lIns="0" tIns="0" rIns="0" bIns="0" anchor="ctr" anchorCtr="1"/>
          <a:lstStyle/>
          <a:p>
            <a:pPr>
              <a:defRPr/>
            </a:pPr>
            <a:endParaRPr lang="ja-JP" altLang="en-US" sz="1600"/>
          </a:p>
        </cx:txPr>
      </cx:axis>
    </cx:plotArea>
  </cx:chart>
</cx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6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/>
  </cs:valueAxis>
  <cs:wall>
    <cs:lnRef idx="0"/>
    <cs:fillRef idx="0"/>
    <cs:effectRef idx="0"/>
    <cs:fontRef idx="minor">
      <a:schemeClr val="tx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3D4BBD6-2F1D-48A9-945B-891F37E56E5E}" type="doc">
      <dgm:prSet loTypeId="urn:microsoft.com/office/officeart/2005/8/layout/target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BE613FBC-023D-4FB0-95CF-1A0616AC1A11}">
      <dgm:prSet/>
      <dgm:spPr/>
      <dgm:t>
        <a:bodyPr/>
        <a:lstStyle/>
        <a:p>
          <a:r>
            <a:rPr kumimoji="1" lang="ja-JP" altLang="en-US" baseline="0" dirty="0"/>
            <a:t>要素・項目を重要な順（大きい順）に並べて、</a:t>
          </a:r>
          <a:r>
            <a:rPr kumimoji="1" lang="en-US" altLang="en-US" baseline="0" dirty="0"/>
            <a:t>A</a:t>
          </a:r>
          <a:r>
            <a:rPr kumimoji="1" lang="ja-JP" altLang="en-US" baseline="0" dirty="0"/>
            <a:t>・</a:t>
          </a:r>
          <a:r>
            <a:rPr kumimoji="1" lang="en-US" altLang="en-US" baseline="0" dirty="0"/>
            <a:t>B</a:t>
          </a:r>
          <a:r>
            <a:rPr kumimoji="1" lang="ja-JP" altLang="en-US" baseline="0" dirty="0"/>
            <a:t>・</a:t>
          </a:r>
          <a:r>
            <a:rPr kumimoji="1" lang="en-US" altLang="en-US" baseline="0" dirty="0"/>
            <a:t>C</a:t>
          </a:r>
          <a:r>
            <a:rPr kumimoji="1" lang="ja-JP" altLang="en-US" baseline="0" dirty="0"/>
            <a:t>の区分に分類する</a:t>
          </a:r>
          <a:endParaRPr lang="ja-JP" dirty="0"/>
        </a:p>
      </dgm:t>
    </dgm:pt>
    <dgm:pt modelId="{3C97A203-879F-4755-A746-23D927FDE058}" type="parTrans" cxnId="{E724DB82-7E48-4C10-8922-4655766A1C68}">
      <dgm:prSet/>
      <dgm:spPr/>
      <dgm:t>
        <a:bodyPr/>
        <a:lstStyle/>
        <a:p>
          <a:endParaRPr kumimoji="1" lang="ja-JP" altLang="en-US"/>
        </a:p>
      </dgm:t>
    </dgm:pt>
    <dgm:pt modelId="{9686E86E-510A-4B43-857C-2838ED74DD15}" type="sibTrans" cxnId="{E724DB82-7E48-4C10-8922-4655766A1C68}">
      <dgm:prSet/>
      <dgm:spPr/>
      <dgm:t>
        <a:bodyPr/>
        <a:lstStyle/>
        <a:p>
          <a:endParaRPr kumimoji="1" lang="ja-JP" altLang="en-US"/>
        </a:p>
      </dgm:t>
    </dgm:pt>
    <dgm:pt modelId="{CFE18600-19AA-47DE-90CD-B94FBA362940}">
      <dgm:prSet custT="1"/>
      <dgm:spPr/>
      <dgm:t>
        <a:bodyPr/>
        <a:lstStyle/>
        <a:p>
          <a:r>
            <a:rPr kumimoji="1" lang="en-US" sz="2600" dirty="0"/>
            <a:t>A</a:t>
          </a:r>
          <a:r>
            <a:rPr kumimoji="1" lang="ja-JP" sz="2600" dirty="0"/>
            <a:t>クラス</a:t>
          </a:r>
          <a:endParaRPr kumimoji="1" lang="en-US" altLang="ja-JP" sz="2600" dirty="0"/>
        </a:p>
        <a:p>
          <a:r>
            <a:rPr kumimoji="1" lang="ja-JP" sz="2600" dirty="0"/>
            <a:t>（上位</a:t>
          </a:r>
          <a:r>
            <a:rPr kumimoji="1" lang="en-US" sz="2600" dirty="0"/>
            <a:t>70</a:t>
          </a:r>
          <a:r>
            <a:rPr kumimoji="1" lang="ja-JP" sz="2600" dirty="0"/>
            <a:t>～</a:t>
          </a:r>
          <a:r>
            <a:rPr kumimoji="1" lang="en-US" sz="2600" dirty="0"/>
            <a:t>80</a:t>
          </a:r>
          <a:r>
            <a:rPr kumimoji="1" lang="ja-JP" sz="2600" dirty="0"/>
            <a:t>％）</a:t>
          </a:r>
          <a:endParaRPr lang="ja-JP" sz="2600" dirty="0"/>
        </a:p>
      </dgm:t>
    </dgm:pt>
    <dgm:pt modelId="{E1BE9E2C-C99F-443B-865D-C5850147B22C}" type="parTrans" cxnId="{79280C3B-9738-4CA5-86AC-E60D198FE337}">
      <dgm:prSet/>
      <dgm:spPr/>
      <dgm:t>
        <a:bodyPr/>
        <a:lstStyle/>
        <a:p>
          <a:endParaRPr kumimoji="1" lang="ja-JP" altLang="en-US"/>
        </a:p>
      </dgm:t>
    </dgm:pt>
    <dgm:pt modelId="{B29E8F3B-0884-4EEF-B3A3-E8750ABF7E61}" type="sibTrans" cxnId="{79280C3B-9738-4CA5-86AC-E60D198FE337}">
      <dgm:prSet/>
      <dgm:spPr/>
      <dgm:t>
        <a:bodyPr/>
        <a:lstStyle/>
        <a:p>
          <a:endParaRPr kumimoji="1" lang="ja-JP" altLang="en-US"/>
        </a:p>
      </dgm:t>
    </dgm:pt>
    <dgm:pt modelId="{5BF496E2-CC6C-492C-9FA1-CEA1DE7878B6}">
      <dgm:prSet custT="1"/>
      <dgm:spPr/>
      <dgm:t>
        <a:bodyPr/>
        <a:lstStyle/>
        <a:p>
          <a:r>
            <a:rPr kumimoji="1" lang="en-US" sz="2600" dirty="0"/>
            <a:t>B</a:t>
          </a:r>
          <a:r>
            <a:rPr kumimoji="1" lang="ja-JP" sz="2600" dirty="0"/>
            <a:t>クラス</a:t>
          </a:r>
          <a:endParaRPr kumimoji="1" lang="en-US" altLang="ja-JP" sz="2600" dirty="0"/>
        </a:p>
        <a:p>
          <a:r>
            <a:rPr kumimoji="1" lang="ja-JP" sz="2600" dirty="0"/>
            <a:t>（</a:t>
          </a:r>
          <a:r>
            <a:rPr kumimoji="1" lang="en-US" sz="2600" dirty="0"/>
            <a:t>80</a:t>
          </a:r>
          <a:r>
            <a:rPr kumimoji="1" lang="ja-JP" sz="2600" dirty="0"/>
            <a:t>～</a:t>
          </a:r>
          <a:r>
            <a:rPr kumimoji="1" lang="en-US" sz="2600" dirty="0"/>
            <a:t>90%</a:t>
          </a:r>
          <a:r>
            <a:rPr kumimoji="1" lang="ja-JP" sz="2600" dirty="0"/>
            <a:t>）</a:t>
          </a:r>
          <a:endParaRPr lang="ja-JP" sz="2600" dirty="0"/>
        </a:p>
      </dgm:t>
    </dgm:pt>
    <dgm:pt modelId="{AB30D90D-93CD-4C61-881B-4193A7C91409}" type="parTrans" cxnId="{92B582C4-13D3-44BF-B92C-EA46890AF813}">
      <dgm:prSet/>
      <dgm:spPr/>
      <dgm:t>
        <a:bodyPr/>
        <a:lstStyle/>
        <a:p>
          <a:endParaRPr kumimoji="1" lang="ja-JP" altLang="en-US"/>
        </a:p>
      </dgm:t>
    </dgm:pt>
    <dgm:pt modelId="{3392FAEC-1052-40A4-8629-E3F76204622E}" type="sibTrans" cxnId="{92B582C4-13D3-44BF-B92C-EA46890AF813}">
      <dgm:prSet/>
      <dgm:spPr/>
      <dgm:t>
        <a:bodyPr/>
        <a:lstStyle/>
        <a:p>
          <a:endParaRPr kumimoji="1" lang="ja-JP" altLang="en-US"/>
        </a:p>
      </dgm:t>
    </dgm:pt>
    <dgm:pt modelId="{952CE6B2-7939-4F55-9C39-FE46080DB74C}">
      <dgm:prSet custT="1"/>
      <dgm:spPr/>
      <dgm:t>
        <a:bodyPr/>
        <a:lstStyle/>
        <a:p>
          <a:r>
            <a:rPr kumimoji="1" lang="en-US" sz="2600" dirty="0"/>
            <a:t>C</a:t>
          </a:r>
          <a:r>
            <a:rPr kumimoji="1" lang="ja-JP" sz="2600" dirty="0"/>
            <a:t>クラス</a:t>
          </a:r>
          <a:endParaRPr kumimoji="1" lang="en-US" altLang="ja-JP" sz="2600" dirty="0"/>
        </a:p>
        <a:p>
          <a:r>
            <a:rPr kumimoji="1" lang="ja-JP" sz="2600" dirty="0"/>
            <a:t>（</a:t>
          </a:r>
          <a:r>
            <a:rPr kumimoji="1" lang="en-US" sz="2600" dirty="0"/>
            <a:t>90</a:t>
          </a:r>
          <a:r>
            <a:rPr kumimoji="1" lang="ja-JP" sz="2600" dirty="0"/>
            <a:t>～</a:t>
          </a:r>
          <a:r>
            <a:rPr kumimoji="1" lang="en-US" sz="2600" dirty="0"/>
            <a:t>100%</a:t>
          </a:r>
          <a:r>
            <a:rPr kumimoji="1" lang="ja-JP" sz="2600" dirty="0"/>
            <a:t>）</a:t>
          </a:r>
          <a:endParaRPr lang="ja-JP" sz="2600" dirty="0"/>
        </a:p>
      </dgm:t>
    </dgm:pt>
    <dgm:pt modelId="{F467E705-FEC6-40EB-AFF9-35C82F3B4E6D}" type="parTrans" cxnId="{E1F092AE-AD34-4BB0-A25A-69F98742CFAA}">
      <dgm:prSet/>
      <dgm:spPr/>
      <dgm:t>
        <a:bodyPr/>
        <a:lstStyle/>
        <a:p>
          <a:endParaRPr kumimoji="1" lang="ja-JP" altLang="en-US"/>
        </a:p>
      </dgm:t>
    </dgm:pt>
    <dgm:pt modelId="{32E79BB0-FAA4-4E69-BCA0-8A6C12D3F65B}" type="sibTrans" cxnId="{E1F092AE-AD34-4BB0-A25A-69F98742CFAA}">
      <dgm:prSet/>
      <dgm:spPr/>
      <dgm:t>
        <a:bodyPr/>
        <a:lstStyle/>
        <a:p>
          <a:endParaRPr kumimoji="1" lang="ja-JP" altLang="en-US"/>
        </a:p>
      </dgm:t>
    </dgm:pt>
    <dgm:pt modelId="{E03EAAED-8093-406D-B484-4566BE19770F}" type="pres">
      <dgm:prSet presAssocID="{A3D4BBD6-2F1D-48A9-945B-891F37E56E5E}" presName="Name0" presStyleCnt="0">
        <dgm:presLayoutVars>
          <dgm:chMax val="3"/>
          <dgm:chPref val="1"/>
          <dgm:dir/>
          <dgm:animLvl val="lvl"/>
          <dgm:resizeHandles/>
        </dgm:presLayoutVars>
      </dgm:prSet>
      <dgm:spPr/>
    </dgm:pt>
    <dgm:pt modelId="{6472B2B2-D088-45A3-9077-270EBA944F6A}" type="pres">
      <dgm:prSet presAssocID="{A3D4BBD6-2F1D-48A9-945B-891F37E56E5E}" presName="outerBox" presStyleCnt="0"/>
      <dgm:spPr/>
    </dgm:pt>
    <dgm:pt modelId="{59735BDF-E58A-4DCE-82E6-1345CEA22CF2}" type="pres">
      <dgm:prSet presAssocID="{A3D4BBD6-2F1D-48A9-945B-891F37E56E5E}" presName="outerBoxParent" presStyleLbl="node1" presStyleIdx="0" presStyleCnt="1"/>
      <dgm:spPr/>
    </dgm:pt>
    <dgm:pt modelId="{8AF1538E-196F-4AB7-8B7C-CE42E13D901F}" type="pres">
      <dgm:prSet presAssocID="{A3D4BBD6-2F1D-48A9-945B-891F37E56E5E}" presName="outerBoxChildren" presStyleCnt="0"/>
      <dgm:spPr/>
    </dgm:pt>
    <dgm:pt modelId="{135B50E4-F114-4A2F-AC89-49BA581C021B}" type="pres">
      <dgm:prSet presAssocID="{CFE18600-19AA-47DE-90CD-B94FBA362940}" presName="oChild" presStyleLbl="fgAcc1" presStyleIdx="0" presStyleCnt="3">
        <dgm:presLayoutVars>
          <dgm:bulletEnabled val="1"/>
        </dgm:presLayoutVars>
      </dgm:prSet>
      <dgm:spPr/>
    </dgm:pt>
    <dgm:pt modelId="{7AF09D63-54DF-47FF-9E07-516F9A98DABC}" type="pres">
      <dgm:prSet presAssocID="{B29E8F3B-0884-4EEF-B3A3-E8750ABF7E61}" presName="outerSibTrans" presStyleCnt="0"/>
      <dgm:spPr/>
    </dgm:pt>
    <dgm:pt modelId="{58A55C39-0DA9-4965-83EE-BCF26E7D07C9}" type="pres">
      <dgm:prSet presAssocID="{5BF496E2-CC6C-492C-9FA1-CEA1DE7878B6}" presName="oChild" presStyleLbl="fgAcc1" presStyleIdx="1" presStyleCnt="3">
        <dgm:presLayoutVars>
          <dgm:bulletEnabled val="1"/>
        </dgm:presLayoutVars>
      </dgm:prSet>
      <dgm:spPr/>
    </dgm:pt>
    <dgm:pt modelId="{8C98DB34-9AA8-46F7-A4DD-2392D54A8B50}" type="pres">
      <dgm:prSet presAssocID="{3392FAEC-1052-40A4-8629-E3F76204622E}" presName="outerSibTrans" presStyleCnt="0"/>
      <dgm:spPr/>
    </dgm:pt>
    <dgm:pt modelId="{7E87A955-D90F-4DF0-A99B-50DB7525B284}" type="pres">
      <dgm:prSet presAssocID="{952CE6B2-7939-4F55-9C39-FE46080DB74C}" presName="oChild" presStyleLbl="fgAcc1" presStyleIdx="2" presStyleCnt="3">
        <dgm:presLayoutVars>
          <dgm:bulletEnabled val="1"/>
        </dgm:presLayoutVars>
      </dgm:prSet>
      <dgm:spPr/>
    </dgm:pt>
  </dgm:ptLst>
  <dgm:cxnLst>
    <dgm:cxn modelId="{6FCEA734-4F70-4A78-A18A-3615B82E4694}" type="presOf" srcId="{CFE18600-19AA-47DE-90CD-B94FBA362940}" destId="{135B50E4-F114-4A2F-AC89-49BA581C021B}" srcOrd="0" destOrd="0" presId="urn:microsoft.com/office/officeart/2005/8/layout/target2"/>
    <dgm:cxn modelId="{0640143A-DA08-4FE9-841B-18A7329612ED}" type="presOf" srcId="{A3D4BBD6-2F1D-48A9-945B-891F37E56E5E}" destId="{E03EAAED-8093-406D-B484-4566BE19770F}" srcOrd="0" destOrd="0" presId="urn:microsoft.com/office/officeart/2005/8/layout/target2"/>
    <dgm:cxn modelId="{79280C3B-9738-4CA5-86AC-E60D198FE337}" srcId="{BE613FBC-023D-4FB0-95CF-1A0616AC1A11}" destId="{CFE18600-19AA-47DE-90CD-B94FBA362940}" srcOrd="0" destOrd="0" parTransId="{E1BE9E2C-C99F-443B-865D-C5850147B22C}" sibTransId="{B29E8F3B-0884-4EEF-B3A3-E8750ABF7E61}"/>
    <dgm:cxn modelId="{BFBC3A7B-C3F7-451C-80C5-9F1ED4032333}" type="presOf" srcId="{BE613FBC-023D-4FB0-95CF-1A0616AC1A11}" destId="{59735BDF-E58A-4DCE-82E6-1345CEA22CF2}" srcOrd="0" destOrd="0" presId="urn:microsoft.com/office/officeart/2005/8/layout/target2"/>
    <dgm:cxn modelId="{E724DB82-7E48-4C10-8922-4655766A1C68}" srcId="{A3D4BBD6-2F1D-48A9-945B-891F37E56E5E}" destId="{BE613FBC-023D-4FB0-95CF-1A0616AC1A11}" srcOrd="0" destOrd="0" parTransId="{3C97A203-879F-4755-A746-23D927FDE058}" sibTransId="{9686E86E-510A-4B43-857C-2838ED74DD15}"/>
    <dgm:cxn modelId="{14C3C995-2550-4F46-8C66-D29EF6E7CA8C}" type="presOf" srcId="{952CE6B2-7939-4F55-9C39-FE46080DB74C}" destId="{7E87A955-D90F-4DF0-A99B-50DB7525B284}" srcOrd="0" destOrd="0" presId="urn:microsoft.com/office/officeart/2005/8/layout/target2"/>
    <dgm:cxn modelId="{E8E6259A-68B5-4D00-95C5-5A835E740EEF}" type="presOf" srcId="{5BF496E2-CC6C-492C-9FA1-CEA1DE7878B6}" destId="{58A55C39-0DA9-4965-83EE-BCF26E7D07C9}" srcOrd="0" destOrd="0" presId="urn:microsoft.com/office/officeart/2005/8/layout/target2"/>
    <dgm:cxn modelId="{E1F092AE-AD34-4BB0-A25A-69F98742CFAA}" srcId="{BE613FBC-023D-4FB0-95CF-1A0616AC1A11}" destId="{952CE6B2-7939-4F55-9C39-FE46080DB74C}" srcOrd="2" destOrd="0" parTransId="{F467E705-FEC6-40EB-AFF9-35C82F3B4E6D}" sibTransId="{32E79BB0-FAA4-4E69-BCA0-8A6C12D3F65B}"/>
    <dgm:cxn modelId="{92B582C4-13D3-44BF-B92C-EA46890AF813}" srcId="{BE613FBC-023D-4FB0-95CF-1A0616AC1A11}" destId="{5BF496E2-CC6C-492C-9FA1-CEA1DE7878B6}" srcOrd="1" destOrd="0" parTransId="{AB30D90D-93CD-4C61-881B-4193A7C91409}" sibTransId="{3392FAEC-1052-40A4-8629-E3F76204622E}"/>
    <dgm:cxn modelId="{750AEE6B-F81C-4B8A-A0F7-04648A689288}" type="presParOf" srcId="{E03EAAED-8093-406D-B484-4566BE19770F}" destId="{6472B2B2-D088-45A3-9077-270EBA944F6A}" srcOrd="0" destOrd="0" presId="urn:microsoft.com/office/officeart/2005/8/layout/target2"/>
    <dgm:cxn modelId="{BD18A7F3-AE96-4CA4-AF35-B3ED93C47CF0}" type="presParOf" srcId="{6472B2B2-D088-45A3-9077-270EBA944F6A}" destId="{59735BDF-E58A-4DCE-82E6-1345CEA22CF2}" srcOrd="0" destOrd="0" presId="urn:microsoft.com/office/officeart/2005/8/layout/target2"/>
    <dgm:cxn modelId="{B9FE9F8B-9FD2-4C5D-A090-3EDA02DCF7FF}" type="presParOf" srcId="{6472B2B2-D088-45A3-9077-270EBA944F6A}" destId="{8AF1538E-196F-4AB7-8B7C-CE42E13D901F}" srcOrd="1" destOrd="0" presId="urn:microsoft.com/office/officeart/2005/8/layout/target2"/>
    <dgm:cxn modelId="{27AB30AD-ADF1-4852-A1CF-0013172505FD}" type="presParOf" srcId="{8AF1538E-196F-4AB7-8B7C-CE42E13D901F}" destId="{135B50E4-F114-4A2F-AC89-49BA581C021B}" srcOrd="0" destOrd="0" presId="urn:microsoft.com/office/officeart/2005/8/layout/target2"/>
    <dgm:cxn modelId="{B29CB4E0-8CB8-4DC9-8C13-C8764DB5556F}" type="presParOf" srcId="{8AF1538E-196F-4AB7-8B7C-CE42E13D901F}" destId="{7AF09D63-54DF-47FF-9E07-516F9A98DABC}" srcOrd="1" destOrd="0" presId="urn:microsoft.com/office/officeart/2005/8/layout/target2"/>
    <dgm:cxn modelId="{1A8966F2-5FAD-40B7-87C8-920A08FDD8B4}" type="presParOf" srcId="{8AF1538E-196F-4AB7-8B7C-CE42E13D901F}" destId="{58A55C39-0DA9-4965-83EE-BCF26E7D07C9}" srcOrd="2" destOrd="0" presId="urn:microsoft.com/office/officeart/2005/8/layout/target2"/>
    <dgm:cxn modelId="{8492615A-F600-4BA9-9F17-202DB82373C4}" type="presParOf" srcId="{8AF1538E-196F-4AB7-8B7C-CE42E13D901F}" destId="{8C98DB34-9AA8-46F7-A4DD-2392D54A8B50}" srcOrd="3" destOrd="0" presId="urn:microsoft.com/office/officeart/2005/8/layout/target2"/>
    <dgm:cxn modelId="{629F0D41-C673-4724-BC99-42EC1464F661}" type="presParOf" srcId="{8AF1538E-196F-4AB7-8B7C-CE42E13D901F}" destId="{7E87A955-D90F-4DF0-A99B-50DB7525B284}" srcOrd="4" destOrd="0" presId="urn:microsoft.com/office/officeart/2005/8/layout/targe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9735BDF-E58A-4DCE-82E6-1345CEA22CF2}">
      <dsp:nvSpPr>
        <dsp:cNvPr id="0" name=""/>
        <dsp:cNvSpPr/>
      </dsp:nvSpPr>
      <dsp:spPr>
        <a:xfrm>
          <a:off x="0" y="0"/>
          <a:ext cx="8938128" cy="4351337"/>
        </a:xfrm>
        <a:prstGeom prst="roundRect">
          <a:avLst>
            <a:gd name="adj" fmla="val 8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830" tIns="163830" rIns="163830" bIns="2686346" numCol="1" spcCol="1270" anchor="t" anchorCtr="0">
          <a:noAutofit/>
        </a:bodyPr>
        <a:lstStyle/>
        <a:p>
          <a:pPr marL="0" lvl="0" indent="0" algn="l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4300" kern="1200" baseline="0" dirty="0"/>
            <a:t>要素・項目を重要な順（大きい順）に並べて、</a:t>
          </a:r>
          <a:r>
            <a:rPr kumimoji="1" lang="en-US" altLang="en-US" sz="4300" kern="1200" baseline="0" dirty="0"/>
            <a:t>A</a:t>
          </a:r>
          <a:r>
            <a:rPr kumimoji="1" lang="ja-JP" altLang="en-US" sz="4300" kern="1200" baseline="0" dirty="0"/>
            <a:t>・</a:t>
          </a:r>
          <a:r>
            <a:rPr kumimoji="1" lang="en-US" altLang="en-US" sz="4300" kern="1200" baseline="0" dirty="0"/>
            <a:t>B</a:t>
          </a:r>
          <a:r>
            <a:rPr kumimoji="1" lang="ja-JP" altLang="en-US" sz="4300" kern="1200" baseline="0" dirty="0"/>
            <a:t>・</a:t>
          </a:r>
          <a:r>
            <a:rPr kumimoji="1" lang="en-US" altLang="en-US" sz="4300" kern="1200" baseline="0" dirty="0"/>
            <a:t>C</a:t>
          </a:r>
          <a:r>
            <a:rPr kumimoji="1" lang="ja-JP" altLang="en-US" sz="4300" kern="1200" baseline="0" dirty="0"/>
            <a:t>の区分に分類する</a:t>
          </a:r>
          <a:endParaRPr lang="ja-JP" sz="4300" kern="1200" dirty="0"/>
        </a:p>
      </dsp:txBody>
      <dsp:txXfrm>
        <a:off x="108329" y="108329"/>
        <a:ext cx="8721470" cy="4134679"/>
      </dsp:txXfrm>
    </dsp:sp>
    <dsp:sp modelId="{135B50E4-F114-4A2F-AC89-49BA581C021B}">
      <dsp:nvSpPr>
        <dsp:cNvPr id="0" name=""/>
        <dsp:cNvSpPr/>
      </dsp:nvSpPr>
      <dsp:spPr>
        <a:xfrm>
          <a:off x="223453" y="1958101"/>
          <a:ext cx="2798620" cy="1958101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sz="2600" kern="1200" dirty="0"/>
            <a:t>A</a:t>
          </a:r>
          <a:r>
            <a:rPr kumimoji="1" lang="ja-JP" sz="2600" kern="1200" dirty="0"/>
            <a:t>クラス</a:t>
          </a:r>
          <a:endParaRPr kumimoji="1" lang="en-US" altLang="ja-JP" sz="2600" kern="1200" dirty="0"/>
        </a:p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2600" kern="1200" dirty="0"/>
            <a:t>（上位</a:t>
          </a:r>
          <a:r>
            <a:rPr kumimoji="1" lang="en-US" sz="2600" kern="1200" dirty="0"/>
            <a:t>70</a:t>
          </a:r>
          <a:r>
            <a:rPr kumimoji="1" lang="ja-JP" sz="2600" kern="1200" dirty="0"/>
            <a:t>～</a:t>
          </a:r>
          <a:r>
            <a:rPr kumimoji="1" lang="en-US" sz="2600" kern="1200" dirty="0"/>
            <a:t>80</a:t>
          </a:r>
          <a:r>
            <a:rPr kumimoji="1" lang="ja-JP" sz="2600" kern="1200" dirty="0"/>
            <a:t>％）</a:t>
          </a:r>
          <a:endParaRPr lang="ja-JP" sz="2600" kern="1200" dirty="0"/>
        </a:p>
      </dsp:txBody>
      <dsp:txXfrm>
        <a:off x="283671" y="2018319"/>
        <a:ext cx="2678184" cy="1837665"/>
      </dsp:txXfrm>
    </dsp:sp>
    <dsp:sp modelId="{58A55C39-0DA9-4965-83EE-BCF26E7D07C9}">
      <dsp:nvSpPr>
        <dsp:cNvPr id="0" name=""/>
        <dsp:cNvSpPr/>
      </dsp:nvSpPr>
      <dsp:spPr>
        <a:xfrm>
          <a:off x="3066262" y="1958101"/>
          <a:ext cx="2798620" cy="1958101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sz="2600" kern="1200" dirty="0"/>
            <a:t>B</a:t>
          </a:r>
          <a:r>
            <a:rPr kumimoji="1" lang="ja-JP" sz="2600" kern="1200" dirty="0"/>
            <a:t>クラス</a:t>
          </a:r>
          <a:endParaRPr kumimoji="1" lang="en-US" altLang="ja-JP" sz="2600" kern="1200" dirty="0"/>
        </a:p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2600" kern="1200" dirty="0"/>
            <a:t>（</a:t>
          </a:r>
          <a:r>
            <a:rPr kumimoji="1" lang="en-US" sz="2600" kern="1200" dirty="0"/>
            <a:t>80</a:t>
          </a:r>
          <a:r>
            <a:rPr kumimoji="1" lang="ja-JP" sz="2600" kern="1200" dirty="0"/>
            <a:t>～</a:t>
          </a:r>
          <a:r>
            <a:rPr kumimoji="1" lang="en-US" sz="2600" kern="1200" dirty="0"/>
            <a:t>90%</a:t>
          </a:r>
          <a:r>
            <a:rPr kumimoji="1" lang="ja-JP" sz="2600" kern="1200" dirty="0"/>
            <a:t>）</a:t>
          </a:r>
          <a:endParaRPr lang="ja-JP" sz="2600" kern="1200" dirty="0"/>
        </a:p>
      </dsp:txBody>
      <dsp:txXfrm>
        <a:off x="3126480" y="2018319"/>
        <a:ext cx="2678184" cy="1837665"/>
      </dsp:txXfrm>
    </dsp:sp>
    <dsp:sp modelId="{7E87A955-D90F-4DF0-A99B-50DB7525B284}">
      <dsp:nvSpPr>
        <dsp:cNvPr id="0" name=""/>
        <dsp:cNvSpPr/>
      </dsp:nvSpPr>
      <dsp:spPr>
        <a:xfrm>
          <a:off x="5909071" y="1958101"/>
          <a:ext cx="2798620" cy="1958101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sz="2600" kern="1200" dirty="0"/>
            <a:t>C</a:t>
          </a:r>
          <a:r>
            <a:rPr kumimoji="1" lang="ja-JP" sz="2600" kern="1200" dirty="0"/>
            <a:t>クラス</a:t>
          </a:r>
          <a:endParaRPr kumimoji="1" lang="en-US" altLang="ja-JP" sz="2600" kern="1200" dirty="0"/>
        </a:p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2600" kern="1200" dirty="0"/>
            <a:t>（</a:t>
          </a:r>
          <a:r>
            <a:rPr kumimoji="1" lang="en-US" sz="2600" kern="1200" dirty="0"/>
            <a:t>90</a:t>
          </a:r>
          <a:r>
            <a:rPr kumimoji="1" lang="ja-JP" sz="2600" kern="1200" dirty="0"/>
            <a:t>～</a:t>
          </a:r>
          <a:r>
            <a:rPr kumimoji="1" lang="en-US" sz="2600" kern="1200" dirty="0"/>
            <a:t>100%</a:t>
          </a:r>
          <a:r>
            <a:rPr kumimoji="1" lang="ja-JP" sz="2600" kern="1200" dirty="0"/>
            <a:t>）</a:t>
          </a:r>
          <a:endParaRPr lang="ja-JP" sz="2600" kern="1200" dirty="0"/>
        </a:p>
      </dsp:txBody>
      <dsp:txXfrm>
        <a:off x="5969289" y="2018319"/>
        <a:ext cx="2678184" cy="183766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2">
  <dgm:title val=""/>
  <dgm:desc val=""/>
  <dgm:catLst>
    <dgm:cat type="relationship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chMax val="3"/>
      <dgm:chPref val="1"/>
      <dgm:dir/>
      <dgm:animLvl val="lvl"/>
      <dgm:resizeHandles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 ch" ptType="node node" st="1 1" cnt="1 0" func="cnt" op="gt" val="0">
            <dgm:choose name="Name5">
              <dgm:if name="Name6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2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395"/>
                  <dgm:constr type="t" for="ch" forName="centerBox" refType="h" fact="0.5"/>
                  <dgm:constr type="w" for="ch" forName="centerBox" refType="w" fact="0.55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7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2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225"/>
                  <dgm:constr type="t" for="ch" forName="centerBox" refType="h" fact="0.5"/>
                  <dgm:constr type="w" for="ch" forName="centerBox" refType="w" fact="0.72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if>
          <dgm:else name="Name8">
            <dgm:choose name="Name9">
              <dgm:if name="Name10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26"/>
                  <dgm:constr type="t" for="ch" forName="centerBox" refType="h" fact="0.5"/>
                  <dgm:constr type="w" for="ch" forName="centerBox" refType="w" fact="0.6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11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else>
        </dgm:choose>
      </dgm:if>
      <dgm:else name="Name12">
        <dgm:choose name="Name13">
          <dgm:if name="Name14" axis="ch ch" ptType="node node" st="1 1" cnt="1 0" func="cnt" op="gt" val="0">
            <dgm:choose name="Name15">
              <dgm:if name="Name16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5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17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72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if>
          <dgm:else name="Name18">
            <dgm:choose name="Name19">
              <dgm:if name="Name20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6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21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else>
        </dgm:choose>
      </dgm:else>
    </dgm:choose>
    <dgm:ruleLst/>
    <dgm:choose name="Name22">
      <dgm:if name="Name23" axis="root ch" ptType="all node" st="1 1" cnt="0 0" func="cnt" op="gte" val="1">
        <dgm:layoutNode name="outerBox" styleLbl="node1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24">
            <dgm:if name="Name25" axis="root ch" ptType="all node" st="1 1" cnt="0 0" func="cnt" op="gt" val="1">
              <dgm:choose name="Name26">
                <dgm:if name="Name27" func="var" arg="dir" op="equ" val="norm">
                  <dgm:constrLst>
                    <dgm:constr type="l" for="ch" forName="outerBoxParent"/>
                    <dgm:constr type="t" for="ch" forName="outerBoxParent"/>
                    <dgm:constr type="w" for="ch" forName="outerBoxParent" refType="w"/>
                    <dgm:constr type="h" for="ch" forName="outerBoxParent" refType="h"/>
                    <dgm:constr type="bMarg" for="ch" forName="outerBoxParent" refType="h" fact="2.2"/>
                    <dgm:constr type="l" for="ch" forName="outerBoxChildren" refType="w" fact="0.025"/>
                    <dgm:constr type="t" for="ch" forName="outerBoxChildren" refType="h" fact="0.25"/>
                    <dgm:constr type="w" for="ch" forName="outerBoxChildren" refType="w" fact="0.15"/>
                    <dgm:constr type="h" for="ch" forName="outerBoxChildren" refType="h" fact="0.7"/>
                  </dgm:constrLst>
                </dgm:if>
                <dgm:else name="Name28">
                  <dgm:constrLst>
                    <dgm:constr type="l" for="ch" forName="outerBoxParent"/>
                    <dgm:constr type="t" for="ch" forName="outerBoxParent"/>
                    <dgm:constr type="w" for="ch" forName="outerBoxParent" refType="w"/>
                    <dgm:constr type="h" for="ch" forName="outerBoxParent" refType="h"/>
                    <dgm:constr type="bMarg" for="ch" forName="outerBoxParent" refType="h" fact="2.2"/>
                    <dgm:constr type="l" for="ch" forName="outerBoxChildren" refType="w" fact="0.825"/>
                    <dgm:constr type="t" for="ch" forName="outerBoxChildren" refType="h" fact="0.25"/>
                    <dgm:constr type="w" for="ch" forName="outerBoxChildren" refType="w" fact="0.15"/>
                    <dgm:constr type="h" for="ch" forName="outerBoxChildren" refType="h" fact="0.7"/>
                  </dgm:constrLst>
                </dgm:else>
              </dgm:choose>
            </dgm:if>
            <dgm:else name="Name29">
              <dgm:constrLst>
                <dgm:constr type="l" for="ch" forName="outerBoxParent"/>
                <dgm:constr type="t" for="ch" forName="outerBoxParent"/>
                <dgm:constr type="w" for="ch" forName="outerBoxParent" refType="w"/>
                <dgm:constr type="h" for="ch" forName="outerBoxParent" refType="h"/>
                <dgm:constr type="bMarg" for="ch" forName="outerBoxParent" refType="h" fact="1.75"/>
                <dgm:constr type="l" for="ch" forName="outerBoxChildren" refType="w" fact="0.025"/>
                <dgm:constr type="t" for="ch" forName="outerBoxChildren" refType="h" fact="0.45"/>
                <dgm:constr type="w" for="ch" forName="outerBoxChildren" refType="w" fact="0.95"/>
                <dgm:constr type="h" for="ch" forName="outerBoxChildren" refType="h" fact="0.45"/>
              </dgm:constrLst>
            </dgm:else>
          </dgm:choose>
          <dgm:ruleLst/>
          <dgm:layoutNode name="outer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085"/>
              </dgm:adjLst>
            </dgm:shape>
            <dgm:presOf axis="ch" ptType="node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layoutNode name="outerBoxChildren">
            <dgm:choose name="Name30">
              <dgm:if name="Name31" axis="root ch" ptType="all node" st="1 1" cnt="0 0" func="cnt" op="gt" val="1">
                <dgm:alg type="lin">
                  <dgm:param type="linDir" val="fromT"/>
                  <dgm:param type="vertAlign" val="t"/>
                </dgm:alg>
              </dgm:if>
              <dgm:else name="Name32">
                <dgm:choose name="Name33">
                  <dgm:if name="Name34" func="var" arg="dir" op="equ" val="norm">
                    <dgm:alg type="lin">
                      <dgm:param type="horzAlign" val="l"/>
                    </dgm:alg>
                  </dgm:if>
                  <dgm:else name="Name35">
                    <dgm:alg type="lin">
                      <dgm:param type="linDir" val="fromR"/>
                      <dgm:param type="horz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>
              <dgm:constr type="w" for="ch" forName="oChild" refType="w"/>
              <dgm:constr type="h" for="ch" forName="oChild" refType="h"/>
            </dgm:constrLst>
            <dgm:ruleLst/>
            <dgm:forEach name="Name36" axis="ch ch" ptType="node node" st="1 1" cnt="1 0">
              <dgm:layoutNode name="oChild" styleLbl="fgAcc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forEach name="Name37" axis="followSib" ptType="sibTrans" cnt="1">
                <dgm:layoutNode name="outerSibTrans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userA"/>
                    <dgm:constr type="w" refType="userA" fact="0.015"/>
                    <dgm:constr type="h" refType="userA" fact="0.015"/>
                  </dgm:constrLst>
                  <dgm:ruleLst/>
                </dgm:layoutNode>
              </dgm:forEach>
            </dgm:forEach>
          </dgm:layoutNode>
        </dgm:layoutNode>
      </dgm:if>
      <dgm:else name="Name38"/>
    </dgm:choose>
    <dgm:choose name="Name39">
      <dgm:if name="Name40" axis="root ch" ptType="all node" st="1 1" cnt="0 0" func="cnt" op="gte" val="2">
        <dgm:layoutNode name="middleBox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41">
            <dgm:if name="Name42" axis="root ch" ptType="all node" st="1 1" cnt="0 0" func="cnt" op="gt" val="2">
              <dgm:choose name="Name43">
                <dgm:if name="Name44" func="var" arg="dir" op="equ" val="norm">
                  <dgm:constrLst>
                    <dgm:constr type="l" for="ch" forName="middleBoxParent"/>
                    <dgm:constr type="t" for="ch" forName="middleBoxParent"/>
                    <dgm:constr type="w" for="ch" forName="middleBoxParent" refType="w"/>
                    <dgm:constr type="h" for="ch" forName="middleBoxParent" refType="h"/>
                    <dgm:constr type="bMarg" for="ch" forName="middleBoxParent" refType="h" fact="1.8"/>
                    <dgm:constr type="l" for="ch" forName="middleBoxChildren" refType="w" fact="0.025"/>
                    <dgm:constr type="t" for="ch" forName="middleBoxChildren" refType="h" fact="0.35"/>
                    <dgm:constr type="w" for="ch" forName="middleBoxChildren" refType="w" fact="0.2"/>
                    <dgm:constr type="h" for="ch" forName="middleBoxChildren" refType="h" fact="0.575"/>
                  </dgm:constrLst>
                </dgm:if>
                <dgm:else name="Name45">
                  <dgm:constrLst>
                    <dgm:constr type="l" for="ch" forName="middleBoxParent"/>
                    <dgm:constr type="t" for="ch" forName="middleBoxParent"/>
                    <dgm:constr type="w" for="ch" forName="middleBoxParent" refType="w"/>
                    <dgm:constr type="h" for="ch" forName="middleBoxParent" refType="h"/>
                    <dgm:constr type="bMarg" for="ch" forName="middleBoxParent" refType="h" fact="1.8"/>
                    <dgm:constr type="l" for="ch" forName="middleBoxChildren" refType="w" fact="0.775"/>
                    <dgm:constr type="t" for="ch" forName="middleBoxChildren" refType="h" fact="0.35"/>
                    <dgm:constr type="w" for="ch" forName="middleBoxChildren" refType="w" fact="0.2"/>
                    <dgm:constr type="h" for="ch" forName="middleBoxChildren" refType="h" fact="0.575"/>
                  </dgm:constrLst>
                </dgm:else>
              </dgm:choose>
            </dgm:if>
            <dgm:else name="Name46">
              <dgm:constrLst>
                <dgm:constr type="l" for="ch" forName="middleBoxParent"/>
                <dgm:constr type="t" for="ch" forName="middleBoxParent"/>
                <dgm:constr type="w" for="ch" forName="middleBoxParent" refType="w"/>
                <dgm:constr type="h" for="ch" forName="middleBoxParent" refType="h"/>
                <dgm:constr type="bMarg" for="ch" forName="middleBoxParent" refType="h" fact="1.8"/>
                <dgm:constr type="l" for="ch" forName="middleBoxChildren" refType="w" fact="0.025"/>
                <dgm:constr type="t" for="ch" forName="middleBoxChildren" refType="h" fact="0.45"/>
                <dgm:constr type="w" for="ch" forName="middleBoxChildren" refType="w" fact="0.95"/>
                <dgm:constr type="h" for="ch" forName="middleBoxChildren" refType="h" fact="0.45"/>
              </dgm:constrLst>
            </dgm:else>
          </dgm:choose>
          <dgm:ruleLst/>
          <dgm:layoutNode name="middle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105"/>
              </dgm:adjLst>
            </dgm:shape>
            <dgm:presOf axis="ch" ptType="node" st="2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layoutNode name="middleBoxChildren">
            <dgm:choose name="Name47">
              <dgm:if name="Name48" axis="root ch" ptType="all node" st="1 1" cnt="0 0" func="cnt" op="gt" val="2">
                <dgm:alg type="lin">
                  <dgm:param type="linDir" val="fromT"/>
                  <dgm:param type="vertAlign" val="t"/>
                </dgm:alg>
              </dgm:if>
              <dgm:else name="Name49">
                <dgm:choose name="Name50">
                  <dgm:if name="Name51" func="var" arg="dir" op="equ" val="norm">
                    <dgm:alg type="lin">
                      <dgm:param type="horzAlign" val="l"/>
                    </dgm:alg>
                  </dgm:if>
                  <dgm:else name="Name52">
                    <dgm:alg type="lin">
                      <dgm:param type="linDir" val="fromR"/>
                      <dgm:param type="horz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>
              <dgm:constr type="w" for="ch" forName="mChild" refType="w"/>
              <dgm:constr type="h" for="ch" forName="mChild" refType="h"/>
            </dgm:constrLst>
            <dgm:ruleLst/>
            <dgm:forEach name="Name53" axis="ch ch" ptType="node node" st="2 1" cnt="1 0">
              <dgm:layoutNode name="mChild" styleLbl="fgAcc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forEach name="Name54" axis="followSib" ptType="sibTrans" cnt="1">
                <dgm:layoutNode name="middleSibTrans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userA"/>
                    <dgm:constr type="w" refType="userA" fact="0.015"/>
                    <dgm:constr type="h" refType="userA" fact="0.015"/>
                  </dgm:constrLst>
                  <dgm:ruleLst/>
                </dgm:layoutNode>
              </dgm:forEach>
            </dgm:forEach>
          </dgm:layoutNode>
        </dgm:layoutNode>
      </dgm:if>
      <dgm:else name="Name55"/>
    </dgm:choose>
    <dgm:choose name="Name56">
      <dgm:if name="Name57" axis="root ch" ptType="all node" st="1 1" cnt="0 0" func="cnt" op="gte" val="3">
        <dgm:layoutNode name="centerBox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58">
            <dgm:if name="Name59" axis="ch ch" ptType="node node" st="3 1" cnt="1 0" func="cnt" op="gt" val="0">
              <dgm:constrLst>
                <dgm:constr type="l" for="ch" forName="centerBoxParent"/>
                <dgm:constr type="t" for="ch" forName="centerBoxParent"/>
                <dgm:constr type="w" for="ch" forName="centerBoxParent" refType="w"/>
                <dgm:constr type="h" for="ch" forName="centerBoxParent" refType="h"/>
                <dgm:constr type="bMarg" for="ch" forName="centerBoxParent" refType="h" fact="1.6"/>
                <dgm:constr type="l" for="ch" forName="centerBoxChildren" refType="w" fact="0.025"/>
                <dgm:constr type="t" for="ch" forName="centerBoxChildren" refType="h" fact="0.45"/>
                <dgm:constr type="w" for="ch" forName="centerBoxChildren" refType="w" fact="0.95"/>
                <dgm:constr type="h" for="ch" forName="centerBoxChildren" refType="h" fact="0.45"/>
              </dgm:constrLst>
            </dgm:if>
            <dgm:else name="Name60">
              <dgm:constrLst>
                <dgm:constr type="l" for="ch" forName="centerBoxParent"/>
                <dgm:constr type="t" for="ch" forName="centerBoxParent"/>
                <dgm:constr type="w" for="ch" forName="centerBoxParent" refType="w"/>
                <dgm:constr type="h" for="ch" forName="centerBoxParent" refType="h"/>
              </dgm:constrLst>
            </dgm:else>
          </dgm:choose>
          <dgm:ruleLst/>
          <dgm:layoutNode name="center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105"/>
              </dgm:adjLst>
            </dgm:shape>
            <dgm:presOf axis="ch" ptType="node" st="3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choose name="Name61">
            <dgm:if name="Name62" axis="ch ch" ptType="node node" st="3 1" cnt="1 0" func="cnt" op="gt" val="0">
              <dgm:layoutNode name="centerBoxChildren">
                <dgm:choose name="Name63">
                  <dgm:if name="Name64" func="var" arg="dir" op="equ" val="norm">
                    <dgm:alg type="lin">
                      <dgm:param type="horzAlign" val="l"/>
                    </dgm:alg>
                  </dgm:if>
                  <dgm:else name="Name65">
                    <dgm:alg type="lin">
                      <dgm:param type="linDir" val="fromR"/>
                      <dgm:param type="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cChild" refType="w"/>
                  <dgm:constr type="h" for="ch" forName="cChild" refType="h"/>
                </dgm:constrLst>
                <dgm:ruleLst/>
                <dgm:forEach name="Name66" axis="ch ch" ptType="node node" st="3 1" cnt="1 0">
                  <dgm:layoutNode name="cChild" styleLbl="fgAcc1">
                    <dgm:varLst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05"/>
                      </dgm:adjLst>
                    </dgm:shape>
                    <dgm:presOf axis="desOrSelf" ptType="node"/>
                    <dgm:constrLst>
                      <dgm:constr type="tMarg" refType="primFontSz" fact="0.3"/>
                      <dgm:constr type="bMarg" refType="primFontSz" fact="0.3"/>
                      <dgm:constr type="lMarg" refType="primFontSz" fact="0.3"/>
                      <dgm:constr type="rMarg" refType="primFontSz" fact="0.3"/>
                    </dgm:constrLst>
                    <dgm:ruleLst>
                      <dgm:rule type="primFontSz" val="5" fact="NaN" max="NaN"/>
                    </dgm:ruleLst>
                  </dgm:layoutNode>
                  <dgm:forEach name="Name67" axis="followSib" ptType="sibTrans" cnt="1">
                    <dgm:layoutNode name="centerSibTrans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  <dgm:constrLst>
                        <dgm:constr type="userA"/>
                        <dgm:constr type="w" refType="userA" fact="0.015"/>
                        <dgm:constr type="h" refType="userA" fact="0.015"/>
                      </dgm:constrLst>
                      <dgm:ruleLst/>
                    </dgm:layoutNode>
                  </dgm:forEach>
                </dgm:forEach>
              </dgm:layoutNode>
            </dgm:if>
            <dgm:else name="Name68"/>
          </dgm:choose>
        </dgm:layoutNode>
      </dgm:if>
      <dgm:else name="Name6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タイトル スライド"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2A2FEF9-D3A6-4C31-897F-EDB4E0F5E0A3}" type="datetimeFigureOut">
              <a:rPr kumimoji="1" lang="ja-JP" altLang="en-US" sz="105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2020/9/11</a:t>
            </a:fld>
            <a:endParaRPr kumimoji="1" lang="ja-JP" altLang="en-US" sz="105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Arial" panose="020B060402020202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05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Arial" panose="020B060402020202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35C9DFE-6969-4D81-BC86-9D83DC712368}" type="slidenum">
              <a:rPr kumimoji="1" lang="ja-JP" altLang="en-US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36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Arial" panose="020B060402020202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51434092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2A2FEF9-D3A6-4C31-897F-EDB4E0F5E0A3}" type="datetimeFigureOut">
              <a:rPr kumimoji="1" lang="ja-JP" altLang="en-US" sz="1050" b="0" i="0" u="none" strike="noStrike" kern="1200" cap="none" spc="0" normalizeH="0" baseline="0" noProof="0" smtClean="0">
                <a:ln>
                  <a:noFill/>
                </a:ln>
                <a:solidFill>
                  <a:srgbClr val="1F497D">
                    <a:lumMod val="20000"/>
                    <a:lumOff val="80000"/>
                  </a:srgbClr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2020/9/11</a:t>
            </a:fld>
            <a:endParaRPr kumimoji="1" lang="ja-JP" altLang="en-US" sz="105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20000"/>
                  <a:lumOff val="80000"/>
                </a:srgbClr>
              </a:solidFill>
              <a:effectLst/>
              <a:uLnTx/>
              <a:uFillTx/>
              <a:latin typeface="Arial" panose="020B060402020202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05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20000"/>
                  <a:lumOff val="80000"/>
                </a:srgbClr>
              </a:solidFill>
              <a:effectLst/>
              <a:uLnTx/>
              <a:uFillTx/>
              <a:latin typeface="Arial" panose="020B060402020202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35C9DFE-6969-4D81-BC86-9D83DC712368}" type="slidenum">
              <a:rPr kumimoji="1" lang="ja-JP" altLang="en-US" sz="3600" b="0" i="0" u="none" strike="noStrike" kern="1200" cap="none" spc="0" normalizeH="0" baseline="0" noProof="0" smtClean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36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60000"/>
                  <a:lumOff val="40000"/>
                </a:srgbClr>
              </a:solidFill>
              <a:effectLst/>
              <a:uLnTx/>
              <a:uFillTx/>
              <a:latin typeface="Arial" panose="020B060402020202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ctr">
            <a:normAutofit/>
          </a:bodyPr>
          <a:lstStyle>
            <a:lvl1pPr>
              <a:lnSpc>
                <a:spcPct val="85000"/>
              </a:lnSpc>
              <a:defRPr sz="9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4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dirty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2009899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2A2FEF9-D3A6-4C31-897F-EDB4E0F5E0A3}" type="datetimeFigureOut">
              <a:rPr kumimoji="1" lang="ja-JP" altLang="en-US" sz="1050" b="0" i="0" u="none" strike="noStrike" kern="1200" cap="none" spc="0" normalizeH="0" baseline="0" noProof="0" smtClean="0">
                <a:ln>
                  <a:noFill/>
                </a:ln>
                <a:solidFill>
                  <a:srgbClr val="1F497D">
                    <a:lumMod val="20000"/>
                    <a:lumOff val="80000"/>
                  </a:srgbClr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2020/9/11</a:t>
            </a:fld>
            <a:endParaRPr kumimoji="1" lang="ja-JP" altLang="en-US" sz="105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20000"/>
                  <a:lumOff val="80000"/>
                </a:srgbClr>
              </a:solidFill>
              <a:effectLst/>
              <a:uLnTx/>
              <a:uFillTx/>
              <a:latin typeface="Arial" panose="020B060402020202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05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20000"/>
                  <a:lumOff val="80000"/>
                </a:srgbClr>
              </a:solidFill>
              <a:effectLst/>
              <a:uLnTx/>
              <a:uFillTx/>
              <a:latin typeface="Arial" panose="020B060402020202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35C9DFE-6969-4D81-BC86-9D83DC712368}" type="slidenum">
              <a:rPr kumimoji="1" lang="ja-JP" altLang="en-US" sz="3600" b="0" i="0" u="none" strike="noStrike" kern="1200" cap="none" spc="0" normalizeH="0" baseline="0" noProof="0" smtClean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36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60000"/>
                  <a:lumOff val="40000"/>
                </a:srgbClr>
              </a:solidFill>
              <a:effectLst/>
              <a:uLnTx/>
              <a:uFillTx/>
              <a:latin typeface="Arial" panose="020B0604020202020204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410547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fld id="{92A2FEF9-D3A6-4C31-897F-EDB4E0F5E0A3}" type="datetimeFigureOut">
              <a:rPr kumimoji="1" lang="ja-JP" altLang="en-US" smtClean="0"/>
              <a:t>2020/9/11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F35C9DFE-6969-4D81-BC86-9D83DC71236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311906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kumimoji="1"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kumimoji="1"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microsoft.com/office/2014/relationships/chartEx" Target="../charts/chartEx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中堅社員向け</a:t>
            </a:r>
            <a:br>
              <a:rPr lang="en-US" altLang="ja-JP" dirty="0"/>
            </a:br>
            <a:r>
              <a:rPr lang="ja-JP" altLang="en-US" dirty="0"/>
              <a:t>経営戦略セミナー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/>
              <a:t>FOM</a:t>
            </a:r>
            <a:r>
              <a:rPr kumimoji="1" lang="ja-JP" altLang="en-US" dirty="0"/>
              <a:t>社員研修センター</a:t>
            </a:r>
          </a:p>
        </p:txBody>
      </p:sp>
    </p:spTree>
    <p:extLst>
      <p:ext uri="{BB962C8B-B14F-4D97-AF65-F5344CB8AC3E}">
        <p14:creationId xmlns:p14="http://schemas.microsoft.com/office/powerpoint/2010/main" val="37421272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ja-JP" sz="9600" dirty="0"/>
              <a:t>SWOT</a:t>
            </a:r>
            <a:r>
              <a:rPr lang="ja-JP" altLang="en-US" sz="9600" dirty="0"/>
              <a:t>分析</a:t>
            </a:r>
            <a:endParaRPr kumimoji="1" lang="ja-JP" altLang="en-US" sz="9600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 anchor="ctr">
            <a:noAutofit/>
          </a:bodyPr>
          <a:lstStyle/>
          <a:p>
            <a:r>
              <a:rPr lang="ja-JP" altLang="en-US" sz="4800" dirty="0"/>
              <a:t>中堅社員向け経営戦略セミナー</a:t>
            </a:r>
            <a:endParaRPr kumimoji="1" lang="ja-JP" altLang="en-US" sz="4800" dirty="0"/>
          </a:p>
        </p:txBody>
      </p:sp>
    </p:spTree>
    <p:extLst>
      <p:ext uri="{BB962C8B-B14F-4D97-AF65-F5344CB8AC3E}">
        <p14:creationId xmlns:p14="http://schemas.microsoft.com/office/powerpoint/2010/main" val="28491940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SWOT</a:t>
            </a:r>
            <a:r>
              <a:rPr lang="ja-JP" altLang="en-US" dirty="0"/>
              <a:t>分析は４つの英単語の頭文字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2AC4EF4-19CD-4CEB-90EA-55C03CF5DD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en-US" baseline="0"/>
              <a:t>Strengths</a:t>
            </a:r>
            <a:r>
              <a:rPr kumimoji="1" lang="ja-JP" baseline="0"/>
              <a:t>（強み）</a:t>
            </a:r>
            <a:endParaRPr lang="ja-JP"/>
          </a:p>
          <a:p>
            <a:pPr lvl="0"/>
            <a:r>
              <a:rPr kumimoji="1" lang="en-US" baseline="0"/>
              <a:t>Weaknesses</a:t>
            </a:r>
            <a:r>
              <a:rPr kumimoji="1" lang="ja-JP" baseline="0"/>
              <a:t>（弱み）</a:t>
            </a:r>
            <a:endParaRPr lang="ja-JP"/>
          </a:p>
          <a:p>
            <a:pPr lvl="0"/>
            <a:r>
              <a:rPr kumimoji="1" lang="en-US" baseline="0"/>
              <a:t>Opportunities</a:t>
            </a:r>
            <a:r>
              <a:rPr kumimoji="1" lang="ja-JP" baseline="0"/>
              <a:t>（機会）</a:t>
            </a:r>
            <a:endParaRPr lang="ja-JP"/>
          </a:p>
          <a:p>
            <a:pPr lvl="0"/>
            <a:r>
              <a:rPr kumimoji="1" lang="en-US" baseline="0"/>
              <a:t>Threats</a:t>
            </a:r>
            <a:r>
              <a:rPr kumimoji="1" lang="ja-JP" baseline="0"/>
              <a:t>（脅威）</a:t>
            </a:r>
            <a:endParaRPr lang="ja-JP"/>
          </a:p>
        </p:txBody>
      </p:sp>
    </p:spTree>
    <p:extLst>
      <p:ext uri="{BB962C8B-B14F-4D97-AF65-F5344CB8AC3E}">
        <p14:creationId xmlns:p14="http://schemas.microsoft.com/office/powerpoint/2010/main" val="30349185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SWOT</a:t>
            </a:r>
            <a:r>
              <a:rPr lang="ja-JP" altLang="en-US" dirty="0"/>
              <a:t>分析手法</a:t>
            </a:r>
          </a:p>
        </p:txBody>
      </p:sp>
      <p:graphicFrame>
        <p:nvGraphicFramePr>
          <p:cNvPr id="4" name="コンテンツ プレースホルダー 2"/>
          <p:cNvGraphicFramePr>
            <a:graphicFrameLocks noGrp="1"/>
          </p:cNvGraphicFramePr>
          <p:nvPr>
            <p:ph idx="1"/>
            <p:extLst/>
          </p:nvPr>
        </p:nvGraphicFramePr>
        <p:xfrm>
          <a:off x="1262063" y="1828800"/>
          <a:ext cx="8568000" cy="438048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633100">
                  <a:extLst>
                    <a:ext uri="{9D8B030D-6E8A-4147-A177-3AD203B41FA5}">
                      <a16:colId xmlns:a16="http://schemas.microsoft.com/office/drawing/2014/main" val="2678051727"/>
                    </a:ext>
                  </a:extLst>
                </a:gridCol>
                <a:gridCol w="3967450">
                  <a:extLst>
                    <a:ext uri="{9D8B030D-6E8A-4147-A177-3AD203B41FA5}">
                      <a16:colId xmlns:a16="http://schemas.microsoft.com/office/drawing/2014/main" val="240318629"/>
                    </a:ext>
                  </a:extLst>
                </a:gridCol>
                <a:gridCol w="3967450">
                  <a:extLst>
                    <a:ext uri="{9D8B030D-6E8A-4147-A177-3AD203B41FA5}">
                      <a16:colId xmlns:a16="http://schemas.microsoft.com/office/drawing/2014/main" val="3274236576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endParaRPr kumimoji="1" lang="ja-JP" altLang="en-US" sz="2800" dirty="0"/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/>
                        <a:t>プラス面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/>
                        <a:t>マイナス面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4638270"/>
                  </a:ext>
                </a:extLst>
              </a:tr>
              <a:tr h="180029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/>
                        <a:t>内部環境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4000" dirty="0">
                          <a:solidFill>
                            <a:schemeClr val="bg1"/>
                          </a:solidFill>
                        </a:rPr>
                        <a:t>強み</a:t>
                      </a:r>
                      <a:endParaRPr kumimoji="1" lang="en-US" altLang="ja-JP" sz="4000" dirty="0">
                        <a:solidFill>
                          <a:schemeClr val="bg1"/>
                        </a:solidFill>
                      </a:endParaRPr>
                    </a:p>
                    <a:p>
                      <a:pPr algn="ctr"/>
                      <a:r>
                        <a:rPr kumimoji="1" lang="ja-JP" altLang="en-US" sz="4000" dirty="0">
                          <a:solidFill>
                            <a:schemeClr val="bg1"/>
                          </a:solidFill>
                        </a:rPr>
                        <a:t>↓</a:t>
                      </a:r>
                      <a:endParaRPr kumimoji="1" lang="en-US" altLang="ja-JP" sz="4000" dirty="0">
                        <a:solidFill>
                          <a:schemeClr val="bg1"/>
                        </a:solidFill>
                      </a:endParaRPr>
                    </a:p>
                    <a:p>
                      <a:pPr algn="ctr"/>
                      <a:r>
                        <a:rPr kumimoji="1" lang="ja-JP" altLang="en-US" sz="4000" dirty="0">
                          <a:solidFill>
                            <a:schemeClr val="bg1"/>
                          </a:solidFill>
                        </a:rPr>
                        <a:t>積極的攻勢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4000" dirty="0">
                          <a:solidFill>
                            <a:schemeClr val="bg1"/>
                          </a:solidFill>
                        </a:rPr>
                        <a:t>弱み</a:t>
                      </a:r>
                      <a:endParaRPr kumimoji="1" lang="en-US" altLang="ja-JP" sz="4000" dirty="0">
                        <a:solidFill>
                          <a:schemeClr val="bg1"/>
                        </a:solidFill>
                      </a:endParaRPr>
                    </a:p>
                    <a:p>
                      <a:pPr algn="ctr"/>
                      <a:r>
                        <a:rPr kumimoji="1" lang="ja-JP" altLang="en-US" sz="4000" dirty="0">
                          <a:solidFill>
                            <a:schemeClr val="bg1"/>
                          </a:solidFill>
                        </a:rPr>
                        <a:t>↓</a:t>
                      </a:r>
                      <a:endParaRPr kumimoji="1" lang="en-US" altLang="ja-JP" sz="4000" dirty="0">
                        <a:solidFill>
                          <a:schemeClr val="bg1"/>
                        </a:solidFill>
                      </a:endParaRPr>
                    </a:p>
                    <a:p>
                      <a:pPr algn="ctr"/>
                      <a:r>
                        <a:rPr kumimoji="1" lang="ja-JP" altLang="en-US" sz="4000" dirty="0">
                          <a:solidFill>
                            <a:schemeClr val="bg1"/>
                          </a:solidFill>
                        </a:rPr>
                        <a:t>段階的改善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42516196"/>
                  </a:ext>
                </a:extLst>
              </a:tr>
              <a:tr h="180029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/>
                        <a:t>外部環境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4000" dirty="0">
                          <a:solidFill>
                            <a:schemeClr val="bg1"/>
                          </a:solidFill>
                        </a:rPr>
                        <a:t>機会</a:t>
                      </a:r>
                      <a:endParaRPr kumimoji="1" lang="en-US" altLang="ja-JP" sz="4000" dirty="0">
                        <a:solidFill>
                          <a:schemeClr val="bg1"/>
                        </a:solidFill>
                      </a:endParaRPr>
                    </a:p>
                    <a:p>
                      <a:pPr algn="ctr"/>
                      <a:r>
                        <a:rPr kumimoji="1" lang="ja-JP" altLang="en-US" sz="4000" dirty="0">
                          <a:solidFill>
                            <a:schemeClr val="bg1"/>
                          </a:solidFill>
                        </a:rPr>
                        <a:t>↓</a:t>
                      </a:r>
                      <a:endParaRPr kumimoji="1" lang="en-US" altLang="ja-JP" sz="4000" dirty="0">
                        <a:solidFill>
                          <a:schemeClr val="bg1"/>
                        </a:solidFill>
                      </a:endParaRPr>
                    </a:p>
                    <a:p>
                      <a:pPr algn="ctr"/>
                      <a:r>
                        <a:rPr kumimoji="1" lang="ja-JP" altLang="en-US" sz="4000" dirty="0">
                          <a:solidFill>
                            <a:schemeClr val="bg1"/>
                          </a:solidFill>
                        </a:rPr>
                        <a:t>差別化戦略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4000" dirty="0">
                          <a:solidFill>
                            <a:schemeClr val="bg1"/>
                          </a:solidFill>
                        </a:rPr>
                        <a:t>脅威</a:t>
                      </a:r>
                      <a:endParaRPr kumimoji="1" lang="en-US" altLang="ja-JP" sz="4000" dirty="0">
                        <a:solidFill>
                          <a:schemeClr val="bg1"/>
                        </a:solidFill>
                      </a:endParaRPr>
                    </a:p>
                    <a:p>
                      <a:pPr algn="ctr"/>
                      <a:r>
                        <a:rPr kumimoji="1" lang="ja-JP" altLang="en-US" sz="4000" dirty="0">
                          <a:solidFill>
                            <a:schemeClr val="bg1"/>
                          </a:solidFill>
                        </a:rPr>
                        <a:t>↓</a:t>
                      </a:r>
                      <a:endParaRPr kumimoji="1" lang="en-US" altLang="ja-JP" sz="4000" dirty="0">
                        <a:solidFill>
                          <a:schemeClr val="bg1"/>
                        </a:solidFill>
                      </a:endParaRPr>
                    </a:p>
                    <a:p>
                      <a:pPr algn="ctr"/>
                      <a:r>
                        <a:rPr kumimoji="1" lang="ja-JP" altLang="en-US" sz="4000" dirty="0">
                          <a:solidFill>
                            <a:schemeClr val="bg1"/>
                          </a:solidFill>
                        </a:rPr>
                        <a:t>防衛、撤退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7939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238685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ABC</a:t>
            </a:r>
            <a:r>
              <a:rPr lang="ja-JP" altLang="en-US" dirty="0"/>
              <a:t>分析は重要度を決める分析手法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2"/>
          <p:cNvGraphicFramePr>
            <a:graphicFrameLocks noGrp="1"/>
          </p:cNvGraphicFramePr>
          <p:nvPr>
            <p:ph idx="1"/>
            <p:extLst/>
          </p:nvPr>
        </p:nvGraphicFramePr>
        <p:xfrm>
          <a:off x="1261872" y="1828800"/>
          <a:ext cx="8938128" cy="43513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211712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ABC</a:t>
            </a:r>
            <a:r>
              <a:rPr lang="ja-JP" altLang="en-US" dirty="0"/>
              <a:t>分析の例</a:t>
            </a:r>
          </a:p>
        </p:txBody>
      </p:sp>
      <mc:AlternateContent xmlns:mc="http://schemas.openxmlformats.org/markup-compatibility/2006" xmlns:cx1="http://schemas.microsoft.com/office/drawing/2015/9/8/chartex">
        <mc:Choice Requires="cx1">
          <p:graphicFrame>
            <p:nvGraphicFramePr>
              <p:cNvPr id="6" name="コンテンツ プレースホルダー 2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72165548"/>
                  </p:ext>
                </p:extLst>
              </p:nvPr>
            </p:nvGraphicFramePr>
            <p:xfrm>
              <a:off x="1261873" y="1701000"/>
              <a:ext cx="8594916" cy="4214025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2"/>
              </a:graphicData>
            </a:graphic>
          </p:graphicFrame>
        </mc:Choice>
        <mc:Fallback xmlns="">
          <p:pic>
            <p:nvPicPr>
              <p:cNvPr id="6" name="コンテンツ プレースホルダー 2"/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261873" y="1701000"/>
                <a:ext cx="8594916" cy="4214025"/>
              </a:xfrm>
              <a:prstGeom prst="rect">
                <a:avLst/>
              </a:prstGeom>
            </p:spPr>
          </p:pic>
        </mc:Fallback>
      </mc:AlternateContent>
      <p:sp>
        <p:nvSpPr>
          <p:cNvPr id="27" name="テキスト ボックス 3"/>
          <p:cNvSpPr txBox="1"/>
          <p:nvPr/>
        </p:nvSpPr>
        <p:spPr>
          <a:xfrm>
            <a:off x="1866000" y="2133000"/>
            <a:ext cx="2185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t>総販売台数＝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t>300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t>件</a:t>
            </a:r>
          </a:p>
        </p:txBody>
      </p:sp>
      <p:sp>
        <p:nvSpPr>
          <p:cNvPr id="11" name="四角形: 角を丸くする 4"/>
          <p:cNvSpPr/>
          <p:nvPr/>
        </p:nvSpPr>
        <p:spPr>
          <a:xfrm>
            <a:off x="1866000" y="6093000"/>
            <a:ext cx="2382845" cy="64834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t>A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t>クラス</a:t>
            </a: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t>（上位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t>70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t>～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t>80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t>％）</a:t>
            </a:r>
          </a:p>
        </p:txBody>
      </p:sp>
      <p:sp>
        <p:nvSpPr>
          <p:cNvPr id="12" name="四角形: 角を丸くする 5"/>
          <p:cNvSpPr/>
          <p:nvPr/>
        </p:nvSpPr>
        <p:spPr>
          <a:xfrm>
            <a:off x="4349346" y="6093000"/>
            <a:ext cx="2304000" cy="64834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t>B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t>クラス</a:t>
            </a: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t>（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t>80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t>～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t>90%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t>）</a:t>
            </a:r>
          </a:p>
        </p:txBody>
      </p:sp>
      <p:sp>
        <p:nvSpPr>
          <p:cNvPr id="13" name="四角形: 角を丸くする 6"/>
          <p:cNvSpPr/>
          <p:nvPr/>
        </p:nvSpPr>
        <p:spPr>
          <a:xfrm>
            <a:off x="6753847" y="6093000"/>
            <a:ext cx="2340000" cy="64834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t>C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t>クラス</a:t>
            </a: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t>（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t>90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t>～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t>100%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t>）</a:t>
            </a:r>
          </a:p>
        </p:txBody>
      </p:sp>
      <p:sp>
        <p:nvSpPr>
          <p:cNvPr id="33" name="四角形: 角を丸くする 7"/>
          <p:cNvSpPr/>
          <p:nvPr/>
        </p:nvSpPr>
        <p:spPr>
          <a:xfrm>
            <a:off x="5400000" y="504000"/>
            <a:ext cx="5220000" cy="1080000"/>
          </a:xfrm>
          <a:prstGeom prst="roundRect">
            <a:avLst/>
          </a:prstGeom>
          <a:solidFill>
            <a:schemeClr val="bg1"/>
          </a:solidFill>
          <a:ln w="38100"/>
          <a:effec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i="0" u="none" strike="noStrike" kern="1200" cap="none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全体の</a:t>
            </a:r>
            <a:r>
              <a:rPr kumimoji="1" lang="en-US" altLang="ja-JP" sz="1800" i="0" u="none" strike="noStrike" kern="1200" cap="none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70</a:t>
            </a:r>
            <a:r>
              <a:rPr kumimoji="1" lang="ja-JP" altLang="en-US" sz="1800" i="0" u="none" strike="noStrike" kern="1200" cap="none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％を占めている「パソコン」「スマートフォン」を</a:t>
            </a:r>
            <a:r>
              <a:rPr kumimoji="1" lang="en-US" altLang="ja-JP" sz="1800" i="0" u="none" strike="noStrike" kern="1200" cap="none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A</a:t>
            </a:r>
            <a:r>
              <a:rPr kumimoji="1" lang="ja-JP" altLang="en-US" sz="1800" i="0" u="none" strike="noStrike" kern="1200" cap="none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クラスとして重点的に管理する。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4A878E3C-056E-4E28-8152-93581BABB978}"/>
              </a:ext>
            </a:extLst>
          </p:cNvPr>
          <p:cNvGrpSpPr/>
          <p:nvPr/>
        </p:nvGrpSpPr>
        <p:grpSpPr>
          <a:xfrm>
            <a:off x="3681130" y="2951833"/>
            <a:ext cx="7454870" cy="319334"/>
            <a:chOff x="3681130" y="2951833"/>
            <a:chExt cx="7454870" cy="319334"/>
          </a:xfrm>
        </p:grpSpPr>
        <p:sp>
          <p:nvSpPr>
            <p:cNvPr id="32" name="吹き出し: 角を丸めた四角形 9"/>
            <p:cNvSpPr/>
            <p:nvPr/>
          </p:nvSpPr>
          <p:spPr>
            <a:xfrm>
              <a:off x="9856788" y="2951833"/>
              <a:ext cx="1279212" cy="319334"/>
            </a:xfrm>
            <a:prstGeom prst="wedgeRoundRectCallout">
              <a:avLst>
                <a:gd name="adj1" fmla="val -65797"/>
                <a:gd name="adj2" fmla="val 2460"/>
                <a:gd name="adj3" fmla="val 16667"/>
              </a:avLst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ＭＳ Ｐゴシック" panose="020B0600070205080204" pitchFamily="50" charset="-128"/>
                  <a:cs typeface="+mn-cs"/>
                </a:rPr>
                <a:t>A</a:t>
              </a:r>
              <a:r>
                <a:rPr kumimoji="1" lang="ja-JP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ＭＳ Ｐゴシック" panose="020B0600070205080204" pitchFamily="50" charset="-128"/>
                  <a:cs typeface="+mn-cs"/>
                </a:rPr>
                <a:t>（重要）</a:t>
              </a:r>
              <a:r>
                <a:rPr kumimoji="1" lang="en-US" altLang="ja-JP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ＭＳ Ｐゴシック" panose="020B0600070205080204" pitchFamily="50" charset="-128"/>
                  <a:cs typeface="+mn-cs"/>
                </a:rPr>
                <a:t>70%</a:t>
              </a:r>
              <a:endPara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endParaRPr>
            </a:p>
          </p:txBody>
        </p:sp>
        <p:cxnSp>
          <p:nvCxnSpPr>
            <p:cNvPr id="14" name="直線コネクタ 8">
              <a:extLst>
                <a:ext uri="{FF2B5EF4-FFF2-40B4-BE49-F238E27FC236}">
                  <a16:creationId xmlns:a16="http://schemas.microsoft.com/office/drawing/2014/main" id="{4DAE82D8-B723-4E04-824B-3E9066EE837C}"/>
                </a:ext>
              </a:extLst>
            </p:cNvPr>
            <p:cNvCxnSpPr/>
            <p:nvPr/>
          </p:nvCxnSpPr>
          <p:spPr>
            <a:xfrm>
              <a:off x="3681130" y="3054861"/>
              <a:ext cx="5508000" cy="0"/>
            </a:xfrm>
            <a:prstGeom prst="line">
              <a:avLst/>
            </a:prstGeom>
            <a:ln w="28575" cap="flat" cmpd="sng" algn="ctr">
              <a:solidFill>
                <a:schemeClr val="accent2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779218412"/>
      </p:ext>
    </p:extLst>
  </p:cSld>
  <p:clrMapOvr>
    <a:masterClrMapping/>
  </p:clrMapOvr>
</p:sld>
</file>

<file path=ppt/theme/theme1.xml><?xml version="1.0" encoding="utf-8"?>
<a:theme xmlns:a="http://schemas.openxmlformats.org/drawingml/2006/main" name="View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6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969A8A2-35DB-4E3B-8885-16FD2056867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188</Words>
  <Application>Microsoft Office PowerPoint</Application>
  <PresentationFormat>ワイド画面</PresentationFormat>
  <Paragraphs>44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ＭＳ Ｐゴシック</vt:lpstr>
      <vt:lpstr>ＭＳ ゴシック</vt:lpstr>
      <vt:lpstr>Arial</vt:lpstr>
      <vt:lpstr>Wingdings 2</vt:lpstr>
      <vt:lpstr>View</vt:lpstr>
      <vt:lpstr>中堅社員向け 経営戦略セミナー</vt:lpstr>
      <vt:lpstr>SWOT分析</vt:lpstr>
      <vt:lpstr>SWOT分析は４つの英単語の頭文字</vt:lpstr>
      <vt:lpstr>SWOT分析手法</vt:lpstr>
      <vt:lpstr>ABC分析は重要度を決める分析手法</vt:lpstr>
      <vt:lpstr>ABC分析の例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中堅社員向け 経営戦略セミナー</dc:title>
  <dcterms:created xsi:type="dcterms:W3CDTF">2020-07-27T09:47:27Z</dcterms:created>
  <dcterms:modified xsi:type="dcterms:W3CDTF">2020-09-11T03:42:58Z</dcterms:modified>
</cp:coreProperties>
</file>