
<file path=[Content_Types].xml><?xml version="1.0" encoding="utf-8"?>
<Types xmlns="http://schemas.openxmlformats.org/package/2006/content-types">
  <Default Extension="png" ContentType="image/png"/>
  <Default Extension="jpeg" ContentType="image/jpeg"/>
  <Default Extension="glb" ContentType="model/gltf.binary"/>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70" r:id="rId3"/>
    <p:sldId id="269" r:id="rId4"/>
    <p:sldId id="268" r:id="rId5"/>
    <p:sldId id="259" r:id="rId6"/>
    <p:sldId id="261"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 id="{CDF4EFAB-FBD2-441C-82D4-D7186E2249B0}">
          <p14:sldIdLst>
            <p14:sldId id="257"/>
          </p14:sldIdLst>
        </p14:section>
        <p14:section name="概要" id="{D9CA89E2-57E7-4C40-A0F3-32E95D2F65F8}">
          <p14:sldIdLst>
            <p14:sldId id="270"/>
            <p14:sldId id="269"/>
            <p14:sldId id="268"/>
            <p14:sldId id="259"/>
            <p14:sldId id="26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280" autoAdjust="0"/>
  </p:normalViewPr>
  <p:slideViewPr>
    <p:cSldViewPr snapToGrid="0">
      <p:cViewPr varScale="1">
        <p:scale>
          <a:sx n="55" d="100"/>
          <a:sy n="55" d="100"/>
        </p:scale>
        <p:origin x="11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タイトル スライド">
    <p:spTree>
      <p:nvGrpSpPr>
        <p:cNvPr id="1" name=""/>
        <p:cNvGrpSpPr/>
        <p:nvPr/>
      </p:nvGrpSpPr>
      <p:grpSpPr>
        <a:xfrm>
          <a:off x="0" y="0"/>
          <a:ext cx="0" cy="0"/>
          <a:chOff x="0" y="0"/>
          <a:chExt cx="0" cy="0"/>
        </a:xfrm>
      </p:grpSpPr>
      <p:sp>
        <p:nvSpPr>
          <p:cNvPr id="7" name="Rectangle 6"/>
          <p:cNvSpPr/>
          <p:nvPr/>
        </p:nvSpPr>
        <p:spPr>
          <a:xfrm>
            <a:off x="0" y="0"/>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ja-JP" altLang="en-US"/>
              <a:t>マスター タイトルの書式設定</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lgn="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6C78D46E-C43E-402B-9E15-7B75A594203A}" type="datetimeFigureOut">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2020/10/5</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5" name="Footer Placeholder 4"/>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all"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6" name="Slide Number Placeholder 5"/>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54B8BDF-F1B1-4569-B032-6C670A67CF7F}" type="slidenum">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8334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Tx">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ja-JP" altLang="en-US"/>
              <a:t>マスター タイトルの書式設定</a:t>
            </a:r>
            <a:endParaRPr lang="en-US" dirty="0"/>
          </a:p>
        </p:txBody>
      </p:sp>
      <p:sp>
        <p:nvSpPr>
          <p:cNvPr id="3" name="Content Placeholder 2"/>
          <p:cNvSpPr>
            <a:spLocks noGrp="1"/>
          </p:cNvSpPr>
          <p:nvPr>
            <p:ph idx="1"/>
          </p:nvPr>
        </p:nvSpPr>
        <p:spPr>
          <a:xfrm>
            <a:off x="5715000" y="822960"/>
            <a:ext cx="5678424" cy="5184648"/>
          </a:xfrm>
        </p:spPr>
        <p:txBody>
          <a:bodyPr>
            <a:normAutofit/>
          </a:bodyPr>
          <a:lstStyle>
            <a:lvl1pPr>
              <a:defRPr sz="2000"/>
            </a:lvl1pPr>
            <a:lvl2pPr>
              <a:defRPr sz="1800"/>
            </a:lvl2pPr>
            <a:lvl3pPr>
              <a:defRPr sz="1400"/>
            </a:lvl3pPr>
            <a:lvl4pPr>
              <a:defRPr sz="1400"/>
            </a:lvl4pPr>
            <a:lvl5pPr>
              <a:defRPr sz="1400"/>
            </a:lvl5pPr>
            <a:lvl6pPr>
              <a:defRPr sz="1600"/>
            </a:lvl6pPr>
            <a:lvl7pPr>
              <a:defRPr sz="1600"/>
            </a:lvl7pPr>
            <a:lvl8pPr>
              <a:defRPr sz="1600"/>
            </a:lvl8pPr>
            <a:lvl9pPr>
              <a:defRPr sz="1600"/>
            </a:lvl9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C78D46E-C43E-402B-9E15-7B75A594203A}" type="datetimeFigureOut">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2020/10/5</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6" name="Footer Placeholder 5"/>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all"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7" name="Slide Number Placeholder 6"/>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54B8BDF-F1B1-4569-B032-6C670A67CF7F}" type="slidenum">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Tree>
    <p:extLst>
      <p:ext uri="{BB962C8B-B14F-4D97-AF65-F5344CB8AC3E}">
        <p14:creationId xmlns:p14="http://schemas.microsoft.com/office/powerpoint/2010/main" val="3447363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C78D46E-C43E-402B-9E15-7B75A594203A}" type="datetimeFigureOut">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2020/10/5</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5" name="Footer Placeholder 4"/>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all"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6" name="Slide Number Placeholder 5"/>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54B8BDF-F1B1-4569-B032-6C670A67CF7F}" type="slidenum">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Tree>
    <p:extLst>
      <p:ext uri="{BB962C8B-B14F-4D97-AF65-F5344CB8AC3E}">
        <p14:creationId xmlns:p14="http://schemas.microsoft.com/office/powerpoint/2010/main" val="3109112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C78D46E-C43E-402B-9E15-7B75A594203A}" type="datetimeFigureOut">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2020/10/5</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6" name="Footer Placeholder 5"/>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all"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
        <p:nvSpPr>
          <p:cNvPr id="7" name="Slide Number Placeholder 6"/>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54B8BDF-F1B1-4569-B032-6C670A67CF7F}" type="slidenum">
              <a:rPr kumimoji="1" lang="ja-JP" altLang="en-US" sz="1000" b="0" i="0" u="none" strike="noStrike" kern="1200" cap="none" spc="0" normalizeH="0" baseline="0" noProof="0" smtClean="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1" lang="ja-JP" altLang="en-US" sz="1000" b="0" i="0" u="none" strike="noStrike" kern="1200" cap="none" spc="0" normalizeH="0" baseline="0" noProof="0">
              <a:ln>
                <a:noFill/>
              </a:ln>
              <a:solidFill>
                <a:prstClr val="black">
                  <a:lumMod val="90000"/>
                  <a:lumOff val="10000"/>
                </a:prstClr>
              </a:solidFill>
              <a:effectLst/>
              <a:uLnTx/>
              <a:uFillTx/>
              <a:latin typeface="Tw Cen MT Condensed" panose="020B0606020104020203"/>
              <a:ea typeface="メイリオ" panose="020B0604030504040204" pitchFamily="50" charset="-128"/>
              <a:cs typeface="+mn-cs"/>
            </a:endParaRPr>
          </a:p>
        </p:txBody>
      </p:sp>
    </p:spTree>
    <p:extLst>
      <p:ext uri="{BB962C8B-B14F-4D97-AF65-F5344CB8AC3E}">
        <p14:creationId xmlns:p14="http://schemas.microsoft.com/office/powerpoint/2010/main" val="15759392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6C78D46E-C43E-402B-9E15-7B75A594203A}" type="datetimeFigureOut">
              <a:rPr kumimoji="1" lang="ja-JP" altLang="en-US" smtClean="0"/>
              <a:t>2020/10/5</a:t>
            </a:fld>
            <a:endParaRPr kumimoji="1" lang="ja-JP" alt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kumimoji="1" lang="ja-JP" alt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F54B8BDF-F1B1-4569-B032-6C670A67CF7F}" type="slidenum">
              <a:rPr kumimoji="1" lang="ja-JP" altLang="en-US" smtClean="0"/>
              <a:t>‹#›</a:t>
            </a:fld>
            <a:endParaRPr kumimoji="1" lang="ja-JP" altLang="en-US"/>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1692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80000"/>
        </a:lnSpc>
        <a:spcBef>
          <a:spcPct val="0"/>
        </a:spcBef>
        <a:buNone/>
        <a:defRPr kumimoji="1"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kumimoji="1"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7/06/relationships/model3d" Target="../media/model3d1.glb"/><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a:spLocks noGrp="1"/>
          </p:cNvSpPr>
          <p:nvPr>
            <p:ph type="ctrTitle"/>
          </p:nvPr>
        </p:nvSpPr>
        <p:spPr/>
        <p:txBody>
          <a:bodyPr/>
          <a:lstStyle/>
          <a:p>
            <a:r>
              <a:rPr lang="ja-JP" altLang="en-US" dirty="0"/>
              <a:t>イベントご案内</a:t>
            </a:r>
          </a:p>
        </p:txBody>
      </p:sp>
      <p:sp>
        <p:nvSpPr>
          <p:cNvPr id="2" name="サブタイトル 2"/>
          <p:cNvSpPr>
            <a:spLocks noGrp="1"/>
          </p:cNvSpPr>
          <p:nvPr>
            <p:ph type="subTitle" idx="1"/>
          </p:nvPr>
        </p:nvSpPr>
        <p:spPr/>
        <p:txBody>
          <a:bodyPr/>
          <a:lstStyle/>
          <a:p>
            <a:r>
              <a:rPr lang="ja-JP" altLang="en-US" dirty="0"/>
              <a:t>もみじ山ふれあいの里</a:t>
            </a:r>
          </a:p>
        </p:txBody>
      </p:sp>
    </p:spTree>
    <p:extLst>
      <p:ext uri="{BB962C8B-B14F-4D97-AF65-F5344CB8AC3E}">
        <p14:creationId xmlns:p14="http://schemas.microsoft.com/office/powerpoint/2010/main" val="2955920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森林">
            <a:extLst>
              <a:ext uri="{FF2B5EF4-FFF2-40B4-BE49-F238E27FC236}">
                <a16:creationId xmlns:a16="http://schemas.microsoft.com/office/drawing/2014/main" id="{5F40FF43-AD5D-4FED-B089-E85EDBD12485}"/>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833229" y="-539673"/>
            <a:ext cx="8610600" cy="5141996"/>
          </a:xfrm>
          <a:prstGeom prst="rect">
            <a:avLst/>
          </a:prstGeom>
        </p:spPr>
      </p:pic>
      <p:sp>
        <p:nvSpPr>
          <p:cNvPr id="2" name="タイトル 1">
            <a:extLst>
              <a:ext uri="{FF2B5EF4-FFF2-40B4-BE49-F238E27FC236}">
                <a16:creationId xmlns:a16="http://schemas.microsoft.com/office/drawing/2014/main" id="{809B4426-D7FD-421F-8847-5E9BCC0D7CB0}"/>
              </a:ext>
            </a:extLst>
          </p:cNvPr>
          <p:cNvSpPr>
            <a:spLocks noGrp="1"/>
          </p:cNvSpPr>
          <p:nvPr>
            <p:ph type="title"/>
          </p:nvPr>
        </p:nvSpPr>
        <p:spPr>
          <a:xfrm>
            <a:off x="8017564" y="585216"/>
            <a:ext cx="2726635" cy="1499616"/>
          </a:xfrm>
        </p:spPr>
        <p:txBody>
          <a:bodyPr>
            <a:normAutofit/>
          </a:bodyPr>
          <a:lstStyle/>
          <a:p>
            <a:pPr algn="l"/>
            <a:r>
              <a:rPr lang="ja-JP" altLang="en-US" sz="3600" dirty="0"/>
              <a:t>概要</a:t>
            </a:r>
            <a:endParaRPr kumimoji="1" lang="ja-JP" altLang="en-US" sz="3600" dirty="0"/>
          </a:p>
        </p:txBody>
      </p:sp>
      <p:sp>
        <p:nvSpPr>
          <p:cNvPr id="7" name="コンテンツ プレースホルダー 6">
            <a:extLst>
              <a:ext uri="{FF2B5EF4-FFF2-40B4-BE49-F238E27FC236}">
                <a16:creationId xmlns:a16="http://schemas.microsoft.com/office/drawing/2014/main" id="{27B067B6-E314-4022-B229-79CB7AB897F7}"/>
              </a:ext>
            </a:extLst>
          </p:cNvPr>
          <p:cNvSpPr>
            <a:spLocks noGrp="1"/>
          </p:cNvSpPr>
          <p:nvPr>
            <p:ph idx="1"/>
          </p:nvPr>
        </p:nvSpPr>
        <p:spPr>
          <a:xfrm>
            <a:off x="8017564" y="1797156"/>
            <a:ext cx="3882888" cy="2805167"/>
          </a:xfrm>
        </p:spPr>
        <p:txBody>
          <a:bodyPr/>
          <a:lstStyle/>
          <a:p>
            <a:pPr>
              <a:lnSpc>
                <a:spcPct val="150000"/>
              </a:lnSpc>
            </a:pPr>
            <a:r>
              <a:rPr lang="ja-JP" altLang="en-US" dirty="0"/>
              <a:t>もみじ山ふれあいの里は、</a:t>
            </a:r>
            <a:endParaRPr lang="en-US" altLang="ja-JP" dirty="0"/>
          </a:p>
          <a:p>
            <a:pPr>
              <a:lnSpc>
                <a:spcPct val="150000"/>
              </a:lnSpc>
            </a:pPr>
            <a:r>
              <a:rPr lang="ja-JP" altLang="en-US" dirty="0"/>
              <a:t>春丘市もみじ山にある市民憩いの場です。</a:t>
            </a:r>
            <a:endParaRPr lang="en-US" altLang="ja-JP" dirty="0"/>
          </a:p>
          <a:p>
            <a:pPr>
              <a:lnSpc>
                <a:spcPct val="150000"/>
              </a:lnSpc>
            </a:pPr>
            <a:r>
              <a:rPr lang="ja-JP" altLang="en-US" dirty="0"/>
              <a:t>どなたでもご利用いただけます。</a:t>
            </a:r>
            <a:endParaRPr kumimoji="1" lang="ja-JP" altLang="en-US" dirty="0"/>
          </a:p>
        </p:txBody>
      </p:sp>
      <p:sp>
        <p:nvSpPr>
          <p:cNvPr id="5" name="テキスト ボックス 4">
            <a:extLst>
              <a:ext uri="{FF2B5EF4-FFF2-40B4-BE49-F238E27FC236}">
                <a16:creationId xmlns:a16="http://schemas.microsoft.com/office/drawing/2014/main" id="{C95E7586-F42D-47BE-847B-B25112C1149C}"/>
              </a:ext>
            </a:extLst>
          </p:cNvPr>
          <p:cNvSpPr txBox="1"/>
          <p:nvPr/>
        </p:nvSpPr>
        <p:spPr>
          <a:xfrm>
            <a:off x="1279249" y="4989520"/>
            <a:ext cx="9633502" cy="1661993"/>
          </a:xfrm>
          <a:prstGeom prst="rect">
            <a:avLst/>
          </a:prstGeom>
          <a:solidFill>
            <a:schemeClr val="accent3">
              <a:lumMod val="40000"/>
              <a:lumOff val="60000"/>
            </a:schemeClr>
          </a:solidFill>
        </p:spPr>
        <p:txBody>
          <a:bodyPr wrap="square" numCol="2" rtlCol="0">
            <a:spAutoFit/>
          </a:bodyPr>
          <a:lstStyle/>
          <a:p>
            <a:pPr marL="285750" indent="-285750">
              <a:buClr>
                <a:schemeClr val="accent2"/>
              </a:buClr>
              <a:buFont typeface="Wingdings" panose="05000000000000000000" pitchFamily="2" charset="2"/>
              <a:buChar char="l"/>
            </a:pPr>
            <a:r>
              <a:rPr kumimoji="1" lang="ja-JP" altLang="en-US" dirty="0"/>
              <a:t>所在地</a:t>
            </a:r>
            <a:endParaRPr kumimoji="1" lang="en-US" altLang="ja-JP" dirty="0"/>
          </a:p>
          <a:p>
            <a:pPr lvl="1">
              <a:buClr>
                <a:schemeClr val="accent2"/>
              </a:buClr>
            </a:pPr>
            <a:r>
              <a:rPr lang="ja-JP" altLang="en-US" dirty="0"/>
              <a:t>春丘市もみじ山</a:t>
            </a:r>
            <a:r>
              <a:rPr lang="en-US" altLang="ja-JP" dirty="0"/>
              <a:t>XXXX</a:t>
            </a:r>
          </a:p>
          <a:p>
            <a:pPr lvl="1">
              <a:buClr>
                <a:schemeClr val="accent2"/>
              </a:buClr>
            </a:pPr>
            <a:endParaRPr lang="en-US" altLang="ja-JP" dirty="0"/>
          </a:p>
          <a:p>
            <a:pPr lvl="1">
              <a:buClr>
                <a:schemeClr val="accent2"/>
              </a:buClr>
            </a:pPr>
            <a:endParaRPr lang="en-US" altLang="ja-JP" dirty="0"/>
          </a:p>
          <a:p>
            <a:pPr marL="285750" indent="-285750">
              <a:spcBef>
                <a:spcPts val="3000"/>
              </a:spcBef>
              <a:buClr>
                <a:schemeClr val="accent2"/>
              </a:buClr>
              <a:buFont typeface="Wingdings" panose="05000000000000000000" pitchFamily="2" charset="2"/>
              <a:buChar char="l"/>
            </a:pPr>
            <a:r>
              <a:rPr kumimoji="1" lang="ja-JP" altLang="en-US" dirty="0"/>
              <a:t>アクセス</a:t>
            </a:r>
            <a:endParaRPr kumimoji="1" lang="en-US" altLang="ja-JP" dirty="0"/>
          </a:p>
          <a:p>
            <a:pPr lvl="1">
              <a:buClr>
                <a:schemeClr val="accent2"/>
              </a:buClr>
            </a:pPr>
            <a:r>
              <a:rPr lang="ja-JP" altLang="en-US" sz="1600" dirty="0"/>
              <a:t>＜自動車＞</a:t>
            </a:r>
            <a:endParaRPr lang="en-US" altLang="ja-JP" sz="1600" dirty="0"/>
          </a:p>
          <a:p>
            <a:pPr lvl="2">
              <a:buClr>
                <a:schemeClr val="accent2"/>
              </a:buClr>
            </a:pPr>
            <a:r>
              <a:rPr lang="ja-JP" altLang="en-US" sz="1600" dirty="0"/>
              <a:t>山東道路もみじ山</a:t>
            </a:r>
            <a:r>
              <a:rPr lang="en-US" altLang="ja-JP" sz="1600" dirty="0"/>
              <a:t>IC</a:t>
            </a:r>
            <a:r>
              <a:rPr lang="ja-JP" altLang="en-US" sz="1600" dirty="0"/>
              <a:t>から</a:t>
            </a:r>
            <a:r>
              <a:rPr lang="en-US" altLang="ja-JP" sz="1600" dirty="0"/>
              <a:t>20</a:t>
            </a:r>
            <a:r>
              <a:rPr lang="ja-JP" altLang="en-US" sz="1600" dirty="0"/>
              <a:t>分</a:t>
            </a:r>
            <a:endParaRPr lang="en-US" altLang="ja-JP" dirty="0"/>
          </a:p>
          <a:p>
            <a:pPr lvl="1">
              <a:buClr>
                <a:schemeClr val="accent2"/>
              </a:buClr>
            </a:pPr>
            <a:r>
              <a:rPr lang="ja-JP" altLang="en-US" sz="1600" dirty="0"/>
              <a:t>＜公共交通機関＞</a:t>
            </a:r>
            <a:endParaRPr lang="en-US" altLang="ja-JP" sz="1600" dirty="0"/>
          </a:p>
          <a:p>
            <a:pPr lvl="2">
              <a:buClr>
                <a:schemeClr val="accent2"/>
              </a:buClr>
            </a:pPr>
            <a:r>
              <a:rPr lang="ja-JP" altLang="en-US" sz="1600" dirty="0"/>
              <a:t>鉄道 </a:t>
            </a:r>
            <a:r>
              <a:rPr kumimoji="1" lang="ja-JP" altLang="en-US" sz="1600" dirty="0"/>
              <a:t>春丘線</a:t>
            </a:r>
            <a:br>
              <a:rPr kumimoji="1" lang="en-US" altLang="ja-JP" sz="1600" dirty="0"/>
            </a:br>
            <a:r>
              <a:rPr kumimoji="1" lang="ja-JP" altLang="en-US" sz="1600" dirty="0"/>
              <a:t>もみじ東駅から市営バス</a:t>
            </a:r>
            <a:r>
              <a:rPr kumimoji="1" lang="en-US" altLang="ja-JP" sz="1600" dirty="0"/>
              <a:t>30</a:t>
            </a:r>
            <a:r>
              <a:rPr kumimoji="1" lang="ja-JP" altLang="en-US" sz="1600" dirty="0"/>
              <a:t>分</a:t>
            </a:r>
          </a:p>
        </p:txBody>
      </p:sp>
    </p:spTree>
    <p:extLst>
      <p:ext uri="{BB962C8B-B14F-4D97-AF65-F5344CB8AC3E}">
        <p14:creationId xmlns:p14="http://schemas.microsoft.com/office/powerpoint/2010/main" val="126834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5400" dirty="0">
                <a:solidFill>
                  <a:prstClr val="black">
                    <a:lumMod val="90000"/>
                    <a:lumOff val="10000"/>
                  </a:prstClr>
                </a:solidFill>
              </a:rPr>
              <a:t>もみじ山ふれあいの里 ご紹介</a:t>
            </a:r>
            <a:endParaRPr lang="ja-JP" altLang="ja-JP" dirty="0"/>
          </a:p>
        </p:txBody>
      </p:sp>
      <p:sp>
        <p:nvSpPr>
          <p:cNvPr id="4" name="テキスト プレースホルダー 2"/>
          <p:cNvSpPr>
            <a:spLocks noGrp="1"/>
          </p:cNvSpPr>
          <p:nvPr>
            <p:ph idx="1"/>
          </p:nvPr>
        </p:nvSpPr>
        <p:spPr>
          <a:xfrm>
            <a:off x="1024128" y="2286000"/>
            <a:ext cx="6235721" cy="4023360"/>
          </a:xfrm>
        </p:spPr>
        <p:txBody>
          <a:bodyPr>
            <a:normAutofit/>
          </a:bodyPr>
          <a:lstStyle/>
          <a:p>
            <a:pPr lvl="0">
              <a:spcBef>
                <a:spcPts val="2400"/>
              </a:spcBef>
            </a:pPr>
            <a:r>
              <a:rPr lang="ja-JP" altLang="en-US" sz="2800" dirty="0"/>
              <a:t>もみじ山ふれあいセンターは、</a:t>
            </a:r>
            <a:br>
              <a:rPr lang="en-US" altLang="ja-JP" sz="2800" dirty="0"/>
            </a:br>
            <a:r>
              <a:rPr lang="ja-JP" altLang="en-US" sz="2800" dirty="0"/>
              <a:t>自然とふれあう楽しみが満載です。</a:t>
            </a:r>
            <a:endParaRPr lang="en-US" altLang="ja-JP" sz="2800" dirty="0"/>
          </a:p>
          <a:p>
            <a:pPr lvl="0">
              <a:spcBef>
                <a:spcPts val="2400"/>
              </a:spcBef>
            </a:pPr>
            <a:r>
              <a:rPr lang="ja-JP" altLang="en-US" sz="2800" dirty="0"/>
              <a:t>自然とのかかわりを山林での活動の中で体感できる場を提供します。</a:t>
            </a:r>
            <a:endParaRPr lang="en-US" altLang="ja-JP" sz="2800" dirty="0"/>
          </a:p>
          <a:p>
            <a:endParaRPr lang="ja-JP" altLang="en-US" sz="2800" dirty="0"/>
          </a:p>
        </p:txBody>
      </p:sp>
      <mc:AlternateContent xmlns:mc="http://schemas.openxmlformats.org/markup-compatibility/2006" xmlns:am3d="http://schemas.microsoft.com/office/drawing/2017/model3d">
        <mc:Choice Requires="am3d">
          <p:graphicFrame>
            <p:nvGraphicFramePr>
              <p:cNvPr id="7" name="3D モデル 3" descr="キャンプ">
                <a:extLst>
                  <a:ext uri="{FF2B5EF4-FFF2-40B4-BE49-F238E27FC236}">
                    <a16:creationId xmlns:a16="http://schemas.microsoft.com/office/drawing/2014/main" id="{9069AC34-8719-49BC-A2FB-A1EAA83AC13E}"/>
                  </a:ext>
                </a:extLst>
              </p:cNvPr>
              <p:cNvGraphicFramePr>
                <a:graphicFrameLocks noChangeAspect="1"/>
              </p:cNvGraphicFramePr>
              <p:nvPr>
                <p:extLst>
                  <p:ext uri="{D42A27DB-BD31-4B8C-83A1-F6EECF244321}">
                    <p14:modId xmlns:p14="http://schemas.microsoft.com/office/powerpoint/2010/main" val="3431665372"/>
                  </p:ext>
                </p:extLst>
              </p:nvPr>
            </p:nvGraphicFramePr>
            <p:xfrm>
              <a:off x="7259849" y="1790355"/>
              <a:ext cx="3609268" cy="4382119"/>
            </p:xfrm>
            <a:graphic>
              <a:graphicData uri="http://schemas.microsoft.com/office/drawing/2017/model3d">
                <am3d:model3d r:embed="rId2">
                  <am3d:spPr>
                    <a:xfrm>
                      <a:off x="0" y="0"/>
                      <a:ext cx="3609268" cy="4382119"/>
                    </a:xfrm>
                    <a:prstGeom prst="rect">
                      <a:avLst/>
                    </a:prstGeom>
                  </am3d:spPr>
                  <am3d:camera>
                    <am3d:pos x="0" y="0" z="64778853"/>
                    <am3d:up dx="0" dy="36000000" dz="0"/>
                    <am3d:lookAt x="0" y="0" z="0"/>
                    <am3d:perspective fov="2700000"/>
                  </am3d:camera>
                  <am3d:trans>
                    <am3d:meterPerModelUnit n="1953121230" d="1000000"/>
                    <am3d:preTrans dx="-35" dy="2" dz="-17999988"/>
                    <am3d:scale>
                      <am3d:sx n="1000000" d="1000000"/>
                      <am3d:sy n="1000000" d="1000000"/>
                      <am3d:sz n="1000000" d="1000000"/>
                    </am3d:scale>
                    <am3d:rot ax="1200000" ay="-1800000" az="-600000"/>
                    <am3d:postTrans dx="0" dy="0" dz="0"/>
                  </am3d:trans>
                  <am3d:raster rName="Office3DRenderer" rVer="16.0.8326">
                    <am3d:blip r:embed="rId3"/>
                  </am3d:raster>
                  <am3d:objViewport viewportSz="541866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xmlns="">
          <p:pic>
            <p:nvPicPr>
              <p:cNvPr id="7" name="3D モデル 3" descr="キャンプ">
                <a:extLst>
                  <a:ext uri="{FF2B5EF4-FFF2-40B4-BE49-F238E27FC236}">
                    <a16:creationId xmlns:a16="http://schemas.microsoft.com/office/drawing/2014/main" id="{9069AC34-8719-49BC-A2FB-A1EAA83AC13E}"/>
                  </a:ext>
                </a:extLst>
              </p:cNvPr>
              <p:cNvPicPr>
                <a:picLocks noGrp="1" noRot="1" noChangeAspect="1" noMove="1" noResize="1" noEditPoints="1" noAdjustHandles="1" noChangeArrowheads="1" noChangeShapeType="1" noCrop="1"/>
              </p:cNvPicPr>
              <p:nvPr/>
            </p:nvPicPr>
            <p:blipFill>
              <a:blip r:embed="rId4"/>
              <a:stretch>
                <a:fillRect/>
              </a:stretch>
            </p:blipFill>
            <p:spPr>
              <a:xfrm>
                <a:off x="7259849" y="1790355"/>
                <a:ext cx="3609268" cy="4382119"/>
              </a:xfrm>
              <a:prstGeom prst="rect">
                <a:avLst/>
              </a:prstGeom>
            </p:spPr>
          </p:pic>
        </mc:Fallback>
      </mc:AlternateContent>
    </p:spTree>
    <p:extLst>
      <p:ext uri="{BB962C8B-B14F-4D97-AF65-F5344CB8AC3E}">
        <p14:creationId xmlns:p14="http://schemas.microsoft.com/office/powerpoint/2010/main" val="2933903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24127" y="585216"/>
            <a:ext cx="10370703" cy="1499616"/>
          </a:xfrm>
        </p:spPr>
        <p:txBody>
          <a:bodyPr/>
          <a:lstStyle/>
          <a:p>
            <a:r>
              <a:rPr lang="ja-JP" altLang="en-US" sz="5400" dirty="0"/>
              <a:t>もみじ山ふれあいの里 過ごし方</a:t>
            </a:r>
            <a:endParaRPr lang="ja-JP" altLang="ja-JP" sz="5400" dirty="0"/>
          </a:p>
        </p:txBody>
      </p:sp>
      <p:sp>
        <p:nvSpPr>
          <p:cNvPr id="7" name="テキスト プレースホルダー 2"/>
          <p:cNvSpPr>
            <a:spLocks noGrp="1"/>
          </p:cNvSpPr>
          <p:nvPr>
            <p:ph sz="half" idx="2"/>
          </p:nvPr>
        </p:nvSpPr>
        <p:spPr/>
        <p:txBody>
          <a:bodyPr>
            <a:normAutofit/>
          </a:bodyPr>
          <a:lstStyle/>
          <a:p>
            <a:pPr marL="342900" indent="-342900">
              <a:buFont typeface="Wingdings" panose="05000000000000000000" pitchFamily="2" charset="2"/>
              <a:buChar char="n"/>
            </a:pPr>
            <a:r>
              <a:rPr lang="en-US" altLang="ja-JP" sz="2400" dirty="0"/>
              <a:t>Stay</a:t>
            </a:r>
          </a:p>
          <a:p>
            <a:r>
              <a:rPr lang="ja-JP" altLang="en-US" sz="2000" dirty="0"/>
              <a:t>キャンプはもちろん、トレーラーハウスやコテージも充実！</a:t>
            </a:r>
            <a:endParaRPr lang="en-US" altLang="ja-JP" sz="2000" dirty="0"/>
          </a:p>
          <a:p>
            <a:pPr marL="342900" indent="-342900">
              <a:buClr>
                <a:schemeClr val="accent4"/>
              </a:buClr>
              <a:buFont typeface="Wingdings" panose="05000000000000000000" pitchFamily="2" charset="2"/>
              <a:buChar char="n"/>
            </a:pPr>
            <a:r>
              <a:rPr lang="en-US" altLang="ja-JP" sz="2400" dirty="0"/>
              <a:t>Enjoy</a:t>
            </a:r>
          </a:p>
          <a:p>
            <a:r>
              <a:rPr lang="ja-JP" altLang="en-US" sz="2000" dirty="0"/>
              <a:t>星空ハイキング、親子スキー教室など楽しいイベントが盛りだくさん！</a:t>
            </a:r>
            <a:endParaRPr lang="en-US" altLang="ja-JP" sz="2000" dirty="0"/>
          </a:p>
          <a:p>
            <a:pPr marL="342900" indent="-342900">
              <a:buClr>
                <a:schemeClr val="accent6"/>
              </a:buClr>
              <a:buFont typeface="Wingdings" panose="05000000000000000000" pitchFamily="2" charset="2"/>
              <a:buChar char="n"/>
            </a:pPr>
            <a:r>
              <a:rPr lang="en-US" altLang="ja-JP" sz="2400" dirty="0"/>
              <a:t>Study</a:t>
            </a:r>
          </a:p>
          <a:p>
            <a:r>
              <a:rPr lang="ja-JP" altLang="en-US" sz="2000" dirty="0"/>
              <a:t>化石発掘体験を通して、地球の歴史を感じよう！</a:t>
            </a:r>
          </a:p>
          <a:p>
            <a:endParaRPr lang="ja-JP" altLang="en-US" sz="2000" dirty="0"/>
          </a:p>
          <a:p>
            <a:endParaRPr lang="ja-JP" altLang="en-US" sz="2000" dirty="0"/>
          </a:p>
        </p:txBody>
      </p:sp>
      <p:sp>
        <p:nvSpPr>
          <p:cNvPr id="3" name="六角形 3">
            <a:extLst>
              <a:ext uri="{FF2B5EF4-FFF2-40B4-BE49-F238E27FC236}">
                <a16:creationId xmlns:a16="http://schemas.microsoft.com/office/drawing/2014/main" id="{93875E16-4C1F-4393-88E4-7AD5CFA80967}"/>
              </a:ext>
            </a:extLst>
          </p:cNvPr>
          <p:cNvSpPr/>
          <p:nvPr/>
        </p:nvSpPr>
        <p:spPr>
          <a:xfrm>
            <a:off x="1266092" y="2224806"/>
            <a:ext cx="1905110" cy="1642336"/>
          </a:xfrm>
          <a:prstGeom prst="hexagon">
            <a:avLst/>
          </a:prstGeom>
          <a:solidFill>
            <a:schemeClr val="accent2"/>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400" b="1" dirty="0"/>
              <a:t>S</a:t>
            </a:r>
            <a:r>
              <a:rPr kumimoji="1" lang="en-US" altLang="ja-JP" sz="2800" b="1" dirty="0"/>
              <a:t>tay</a:t>
            </a:r>
            <a:endParaRPr kumimoji="1" lang="ja-JP" altLang="en-US" sz="2800" b="1" dirty="0"/>
          </a:p>
        </p:txBody>
      </p:sp>
      <p:sp>
        <p:nvSpPr>
          <p:cNvPr id="6" name="六角形 4">
            <a:extLst>
              <a:ext uri="{FF2B5EF4-FFF2-40B4-BE49-F238E27FC236}">
                <a16:creationId xmlns:a16="http://schemas.microsoft.com/office/drawing/2014/main" id="{4CDB53B8-AB1C-4DA4-8CC4-7DF9087B4F96}"/>
              </a:ext>
            </a:extLst>
          </p:cNvPr>
          <p:cNvSpPr/>
          <p:nvPr/>
        </p:nvSpPr>
        <p:spPr>
          <a:xfrm>
            <a:off x="2228240" y="3408954"/>
            <a:ext cx="1905110" cy="1642336"/>
          </a:xfrm>
          <a:prstGeom prst="hexagon">
            <a:avLst/>
          </a:prstGeom>
          <a:solidFill>
            <a:schemeClr val="accent4"/>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400" b="1" dirty="0"/>
              <a:t>E</a:t>
            </a:r>
            <a:r>
              <a:rPr kumimoji="1" lang="en-US" altLang="ja-JP" sz="2800" b="1" dirty="0"/>
              <a:t>njoy</a:t>
            </a:r>
            <a:endParaRPr kumimoji="1" lang="ja-JP" altLang="en-US" sz="2800" b="1" dirty="0"/>
          </a:p>
        </p:txBody>
      </p:sp>
      <p:sp>
        <p:nvSpPr>
          <p:cNvPr id="8" name="六角形 5">
            <a:extLst>
              <a:ext uri="{FF2B5EF4-FFF2-40B4-BE49-F238E27FC236}">
                <a16:creationId xmlns:a16="http://schemas.microsoft.com/office/drawing/2014/main" id="{BBCDC5F0-23A3-4830-BD06-43938FAA2E6E}"/>
              </a:ext>
            </a:extLst>
          </p:cNvPr>
          <p:cNvSpPr/>
          <p:nvPr/>
        </p:nvSpPr>
        <p:spPr>
          <a:xfrm>
            <a:off x="3190387" y="4593102"/>
            <a:ext cx="1905110" cy="1642336"/>
          </a:xfrm>
          <a:prstGeom prst="hexagon">
            <a:avLst/>
          </a:prstGeom>
          <a:solidFill>
            <a:schemeClr val="accent6"/>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400" b="1" dirty="0"/>
              <a:t>S</a:t>
            </a:r>
            <a:r>
              <a:rPr kumimoji="1" lang="en-US" altLang="ja-JP" sz="2800" b="1" dirty="0"/>
              <a:t>tudy</a:t>
            </a:r>
            <a:endParaRPr kumimoji="1" lang="ja-JP" altLang="en-US" sz="2800" b="1" dirty="0"/>
          </a:p>
        </p:txBody>
      </p:sp>
    </p:spTree>
    <p:extLst>
      <p:ext uri="{BB962C8B-B14F-4D97-AF65-F5344CB8AC3E}">
        <p14:creationId xmlns:p14="http://schemas.microsoft.com/office/powerpoint/2010/main" val="2858624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今年のイベント情報</a:t>
            </a:r>
            <a:endParaRPr lang="ja-JP" altLang="en-US" dirty="0"/>
          </a:p>
        </p:txBody>
      </p:sp>
      <p:graphicFrame>
        <p:nvGraphicFramePr>
          <p:cNvPr id="5" name="コンテンツ プレースホルダー 2"/>
          <p:cNvGraphicFramePr>
            <a:graphicFrameLocks noGrp="1"/>
          </p:cNvGraphicFramePr>
          <p:nvPr>
            <p:ph idx="1"/>
            <p:extLst>
              <p:ext uri="{D42A27DB-BD31-4B8C-83A1-F6EECF244321}">
                <p14:modId xmlns:p14="http://schemas.microsoft.com/office/powerpoint/2010/main" val="2427267616"/>
              </p:ext>
            </p:extLst>
          </p:nvPr>
        </p:nvGraphicFramePr>
        <p:xfrm>
          <a:off x="1596000" y="2286000"/>
          <a:ext cx="9000000" cy="3502436"/>
        </p:xfrm>
        <a:graphic>
          <a:graphicData uri="http://schemas.openxmlformats.org/drawingml/2006/table">
            <a:tbl>
              <a:tblPr firstRow="1" bandRow="1">
                <a:tableStyleId>{93296810-A885-4BE3-A3E7-6D5BEEA58F35}</a:tableStyleId>
              </a:tblPr>
              <a:tblGrid>
                <a:gridCol w="3857152">
                  <a:extLst>
                    <a:ext uri="{9D8B030D-6E8A-4147-A177-3AD203B41FA5}">
                      <a16:colId xmlns:a16="http://schemas.microsoft.com/office/drawing/2014/main" val="20000"/>
                    </a:ext>
                  </a:extLst>
                </a:gridCol>
                <a:gridCol w="5142848">
                  <a:extLst>
                    <a:ext uri="{9D8B030D-6E8A-4147-A177-3AD203B41FA5}">
                      <a16:colId xmlns:a16="http://schemas.microsoft.com/office/drawing/2014/main" val="20001"/>
                    </a:ext>
                  </a:extLst>
                </a:gridCol>
              </a:tblGrid>
              <a:tr h="500348">
                <a:tc>
                  <a:txBody>
                    <a:bodyPr/>
                    <a:lstStyle/>
                    <a:p>
                      <a:pPr algn="ctr">
                        <a:spcAft>
                          <a:spcPts val="0"/>
                        </a:spcAft>
                      </a:pPr>
                      <a:r>
                        <a:rPr lang="ja-JP" altLang="en-US" dirty="0"/>
                        <a:t>日程</a:t>
                      </a:r>
                    </a:p>
                  </a:txBody>
                  <a:tcPr marL="24597" marR="24597" anchor="ctr"/>
                </a:tc>
                <a:tc>
                  <a:txBody>
                    <a:bodyPr/>
                    <a:lstStyle/>
                    <a:p>
                      <a:pPr algn="ctr">
                        <a:spcAft>
                          <a:spcPts val="0"/>
                        </a:spcAft>
                      </a:pPr>
                      <a:r>
                        <a:rPr lang="ja-JP" altLang="en-US" dirty="0"/>
                        <a:t>イベント名</a:t>
                      </a:r>
                    </a:p>
                  </a:txBody>
                  <a:tcPr marL="24597" marR="24597" anchor="ctr"/>
                </a:tc>
                <a:extLst>
                  <a:ext uri="{0D108BD9-81ED-4DB2-BD59-A6C34878D82A}">
                    <a16:rowId xmlns:a16="http://schemas.microsoft.com/office/drawing/2014/main" val="10000"/>
                  </a:ext>
                </a:extLst>
              </a:tr>
              <a:tr h="500348">
                <a:tc>
                  <a:txBody>
                    <a:bodyPr/>
                    <a:lstStyle/>
                    <a:p>
                      <a:pPr algn="just">
                        <a:spcAft>
                          <a:spcPts val="0"/>
                        </a:spcAft>
                      </a:pPr>
                      <a:r>
                        <a:rPr lang="en-US" altLang="ja-JP" dirty="0"/>
                        <a:t>1</a:t>
                      </a:r>
                      <a:r>
                        <a:rPr lang="ja-JP" altLang="en-US" dirty="0"/>
                        <a:t>月</a:t>
                      </a:r>
                      <a:r>
                        <a:rPr lang="en-US" altLang="ja-JP" dirty="0"/>
                        <a:t>9</a:t>
                      </a:r>
                      <a:r>
                        <a:rPr lang="ja-JP" altLang="en-US" dirty="0"/>
                        <a:t>日～</a:t>
                      </a:r>
                      <a:r>
                        <a:rPr lang="en-US" altLang="ja-JP" dirty="0"/>
                        <a:t>10</a:t>
                      </a:r>
                      <a:r>
                        <a:rPr lang="ja-JP" altLang="en-US" dirty="0"/>
                        <a:t>日</a:t>
                      </a:r>
                    </a:p>
                  </a:txBody>
                  <a:tcPr marL="24597" marR="24597" anchor="ctr"/>
                </a:tc>
                <a:tc>
                  <a:txBody>
                    <a:bodyPr/>
                    <a:lstStyle/>
                    <a:p>
                      <a:pPr algn="just">
                        <a:spcAft>
                          <a:spcPts val="0"/>
                        </a:spcAft>
                      </a:pPr>
                      <a:r>
                        <a:rPr lang="ja-JP" altLang="en-US" dirty="0"/>
                        <a:t>親子スキー教室</a:t>
                      </a:r>
                    </a:p>
                  </a:txBody>
                  <a:tcPr marL="24597" marR="24597" anchor="ctr"/>
                </a:tc>
                <a:extLst>
                  <a:ext uri="{0D108BD9-81ED-4DB2-BD59-A6C34878D82A}">
                    <a16:rowId xmlns:a16="http://schemas.microsoft.com/office/drawing/2014/main" val="10001"/>
                  </a:ext>
                </a:extLst>
              </a:tr>
              <a:tr h="500348">
                <a:tc>
                  <a:txBody>
                    <a:bodyPr/>
                    <a:lstStyle/>
                    <a:p>
                      <a:pPr algn="just">
                        <a:spcAft>
                          <a:spcPts val="0"/>
                        </a:spcAft>
                      </a:pPr>
                      <a:r>
                        <a:rPr lang="en-US" altLang="ja-JP" dirty="0"/>
                        <a:t>5</a:t>
                      </a:r>
                      <a:r>
                        <a:rPr lang="ja-JP" altLang="en-US" dirty="0"/>
                        <a:t>月～</a:t>
                      </a:r>
                      <a:r>
                        <a:rPr lang="en-US" altLang="ja-JP" dirty="0"/>
                        <a:t>6</a:t>
                      </a:r>
                      <a:r>
                        <a:rPr lang="ja-JP" altLang="en-US" dirty="0"/>
                        <a:t>月 第</a:t>
                      </a:r>
                      <a:r>
                        <a:rPr lang="en-US" altLang="ja-JP" dirty="0"/>
                        <a:t>2</a:t>
                      </a:r>
                      <a:r>
                        <a:rPr lang="ja-JP" altLang="en-US" dirty="0"/>
                        <a:t>・第</a:t>
                      </a:r>
                      <a:r>
                        <a:rPr lang="en-US" altLang="ja-JP" dirty="0"/>
                        <a:t>4</a:t>
                      </a:r>
                      <a:r>
                        <a:rPr lang="ja-JP" altLang="en-US" dirty="0"/>
                        <a:t>土曜日</a:t>
                      </a:r>
                    </a:p>
                  </a:txBody>
                  <a:tcPr marL="24597" marR="24597" anchor="ctr"/>
                </a:tc>
                <a:tc>
                  <a:txBody>
                    <a:bodyPr/>
                    <a:lstStyle/>
                    <a:p>
                      <a:pPr algn="just">
                        <a:spcAft>
                          <a:spcPts val="0"/>
                        </a:spcAft>
                      </a:pPr>
                      <a:r>
                        <a:rPr lang="ja-JP" altLang="en-US" dirty="0"/>
                        <a:t>親子で化石発掘体験</a:t>
                      </a:r>
                    </a:p>
                  </a:txBody>
                  <a:tcPr marL="24597" marR="24597" anchor="ctr"/>
                </a:tc>
                <a:extLst>
                  <a:ext uri="{0D108BD9-81ED-4DB2-BD59-A6C34878D82A}">
                    <a16:rowId xmlns:a16="http://schemas.microsoft.com/office/drawing/2014/main" val="10002"/>
                  </a:ext>
                </a:extLst>
              </a:tr>
              <a:tr h="500348">
                <a:tc>
                  <a:txBody>
                    <a:bodyPr/>
                    <a:lstStyle/>
                    <a:p>
                      <a:pPr algn="just">
                        <a:spcAft>
                          <a:spcPts val="0"/>
                        </a:spcAft>
                      </a:pPr>
                      <a:r>
                        <a:rPr lang="en-US" altLang="ja-JP" dirty="0"/>
                        <a:t>7</a:t>
                      </a:r>
                      <a:r>
                        <a:rPr lang="ja-JP" altLang="en-US" dirty="0"/>
                        <a:t>月～</a:t>
                      </a:r>
                      <a:r>
                        <a:rPr lang="en-US" altLang="ja-JP" dirty="0"/>
                        <a:t>8</a:t>
                      </a:r>
                      <a:r>
                        <a:rPr lang="ja-JP" altLang="en-US" dirty="0"/>
                        <a:t>月</a:t>
                      </a:r>
                    </a:p>
                  </a:txBody>
                  <a:tcPr marL="24597" marR="24597" anchor="ctr"/>
                </a:tc>
                <a:tc>
                  <a:txBody>
                    <a:bodyPr/>
                    <a:lstStyle/>
                    <a:p>
                      <a:pPr algn="just">
                        <a:spcAft>
                          <a:spcPts val="0"/>
                        </a:spcAft>
                      </a:pPr>
                      <a:r>
                        <a:rPr lang="ja-JP" altLang="en-US" dirty="0"/>
                        <a:t>星空ハイキング</a:t>
                      </a:r>
                    </a:p>
                  </a:txBody>
                  <a:tcPr marL="24597" marR="24597" anchor="ctr"/>
                </a:tc>
                <a:extLst>
                  <a:ext uri="{0D108BD9-81ED-4DB2-BD59-A6C34878D82A}">
                    <a16:rowId xmlns:a16="http://schemas.microsoft.com/office/drawing/2014/main" val="10004"/>
                  </a:ext>
                </a:extLst>
              </a:tr>
              <a:tr h="500348">
                <a:tc>
                  <a:txBody>
                    <a:bodyPr/>
                    <a:lstStyle/>
                    <a:p>
                      <a:pPr algn="just">
                        <a:spcAft>
                          <a:spcPts val="0"/>
                        </a:spcAft>
                      </a:pPr>
                      <a:r>
                        <a:rPr lang="en-US" altLang="ja-JP" dirty="0"/>
                        <a:t>7</a:t>
                      </a:r>
                      <a:r>
                        <a:rPr lang="ja-JP" altLang="en-US" dirty="0"/>
                        <a:t>月～</a:t>
                      </a:r>
                      <a:r>
                        <a:rPr lang="en-US" altLang="ja-JP" dirty="0"/>
                        <a:t>8</a:t>
                      </a:r>
                      <a:r>
                        <a:rPr lang="ja-JP" altLang="en-US" dirty="0"/>
                        <a:t>月</a:t>
                      </a:r>
                    </a:p>
                  </a:txBody>
                  <a:tcPr marL="24597" marR="24597" anchor="ctr"/>
                </a:tc>
                <a:tc>
                  <a:txBody>
                    <a:bodyPr/>
                    <a:lstStyle/>
                    <a:p>
                      <a:pPr algn="just">
                        <a:spcAft>
                          <a:spcPts val="0"/>
                        </a:spcAft>
                      </a:pPr>
                      <a:r>
                        <a:rPr lang="ja-JP" altLang="en-US" dirty="0"/>
                        <a:t>早朝 森あそび</a:t>
                      </a:r>
                    </a:p>
                  </a:txBody>
                  <a:tcPr marL="24597" marR="24597" anchor="ctr"/>
                </a:tc>
                <a:extLst>
                  <a:ext uri="{0D108BD9-81ED-4DB2-BD59-A6C34878D82A}">
                    <a16:rowId xmlns:a16="http://schemas.microsoft.com/office/drawing/2014/main" val="10005"/>
                  </a:ext>
                </a:extLst>
              </a:tr>
              <a:tr h="500348">
                <a:tc>
                  <a:txBody>
                    <a:bodyPr/>
                    <a:lstStyle/>
                    <a:p>
                      <a:pPr algn="just">
                        <a:spcAft>
                          <a:spcPts val="0"/>
                        </a:spcAft>
                      </a:pPr>
                      <a:r>
                        <a:rPr lang="en-US" altLang="ja-JP" dirty="0"/>
                        <a:t>10</a:t>
                      </a:r>
                      <a:r>
                        <a:rPr lang="ja-JP" altLang="en-US" dirty="0"/>
                        <a:t>月</a:t>
                      </a:r>
                      <a:r>
                        <a:rPr lang="en-US" altLang="ja-JP" dirty="0"/>
                        <a:t>25</a:t>
                      </a:r>
                      <a:r>
                        <a:rPr lang="ja-JP" altLang="en-US" dirty="0"/>
                        <a:t>日</a:t>
                      </a:r>
                    </a:p>
                  </a:txBody>
                  <a:tcPr marL="24597" marR="24597" anchor="ctr"/>
                </a:tc>
                <a:tc>
                  <a:txBody>
                    <a:bodyPr/>
                    <a:lstStyle/>
                    <a:p>
                      <a:pPr algn="just">
                        <a:spcAft>
                          <a:spcPts val="0"/>
                        </a:spcAft>
                      </a:pPr>
                      <a:r>
                        <a:rPr lang="ja-JP" altLang="en-US" dirty="0"/>
                        <a:t>キッズ　秋の収穫祭</a:t>
                      </a:r>
                    </a:p>
                  </a:txBody>
                  <a:tcPr marL="24597" marR="24597" anchor="ctr"/>
                </a:tc>
                <a:extLst>
                  <a:ext uri="{0D108BD9-81ED-4DB2-BD59-A6C34878D82A}">
                    <a16:rowId xmlns:a16="http://schemas.microsoft.com/office/drawing/2014/main" val="10006"/>
                  </a:ext>
                </a:extLst>
              </a:tr>
              <a:tr h="500348">
                <a:tc>
                  <a:txBody>
                    <a:bodyPr/>
                    <a:lstStyle/>
                    <a:p>
                      <a:pPr algn="just">
                        <a:spcAft>
                          <a:spcPts val="0"/>
                        </a:spcAft>
                      </a:pPr>
                      <a:r>
                        <a:rPr lang="en-US" altLang="ja-JP" dirty="0"/>
                        <a:t>12</a:t>
                      </a:r>
                      <a:r>
                        <a:rPr lang="ja-JP" altLang="en-US" dirty="0"/>
                        <a:t>月</a:t>
                      </a:r>
                      <a:r>
                        <a:rPr lang="en-US" altLang="ja-JP" dirty="0"/>
                        <a:t>23</a:t>
                      </a:r>
                      <a:r>
                        <a:rPr lang="ja-JP" altLang="en-US" dirty="0"/>
                        <a:t>日～</a:t>
                      </a:r>
                      <a:r>
                        <a:rPr lang="en-US" altLang="ja-JP" dirty="0"/>
                        <a:t>25</a:t>
                      </a:r>
                      <a:r>
                        <a:rPr lang="ja-JP" altLang="en-US" dirty="0"/>
                        <a:t>日</a:t>
                      </a:r>
                    </a:p>
                  </a:txBody>
                  <a:tcPr marL="24597" marR="24597" anchor="ctr"/>
                </a:tc>
                <a:tc>
                  <a:txBody>
                    <a:bodyPr/>
                    <a:lstStyle/>
                    <a:p>
                      <a:pPr algn="just">
                        <a:spcAft>
                          <a:spcPts val="0"/>
                        </a:spcAft>
                      </a:pPr>
                      <a:r>
                        <a:rPr lang="ja-JP" altLang="en-US" dirty="0"/>
                        <a:t>森のクリスマスパーティ</a:t>
                      </a:r>
                    </a:p>
                  </a:txBody>
                  <a:tcPr marL="24597" marR="24597"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343252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親子スキー教室</a:t>
            </a:r>
            <a:endParaRPr lang="ja-JP" altLang="en-US" dirty="0"/>
          </a:p>
        </p:txBody>
      </p:sp>
      <p:sp>
        <p:nvSpPr>
          <p:cNvPr id="10" name="コンテンツ プレースホルダー 2"/>
          <p:cNvSpPr>
            <a:spLocks noGrp="1"/>
          </p:cNvSpPr>
          <p:nvPr>
            <p:ph sz="half" idx="1"/>
          </p:nvPr>
        </p:nvSpPr>
        <p:spPr/>
        <p:txBody>
          <a:bodyPr/>
          <a:lstStyle/>
          <a:p>
            <a:pPr>
              <a:buFont typeface="Wingdings" panose="05000000000000000000" pitchFamily="2" charset="2"/>
              <a:buChar char="l"/>
            </a:pPr>
            <a:r>
              <a:rPr lang="ja-JP" altLang="en-US" dirty="0"/>
              <a:t>日程</a:t>
            </a:r>
          </a:p>
          <a:p>
            <a:pPr marL="128016" lvl="1" indent="0">
              <a:buNone/>
            </a:pPr>
            <a:r>
              <a:rPr lang="en-US" altLang="ja-JP" dirty="0"/>
              <a:t>1</a:t>
            </a:r>
            <a:r>
              <a:rPr lang="ja-JP" altLang="en-US" dirty="0"/>
              <a:t>月</a:t>
            </a:r>
            <a:r>
              <a:rPr lang="en-US" altLang="ja-JP" dirty="0"/>
              <a:t>9</a:t>
            </a:r>
            <a:r>
              <a:rPr lang="ja-JP" altLang="en-US" dirty="0"/>
              <a:t>日　</a:t>
            </a:r>
            <a:r>
              <a:rPr lang="en-US" altLang="ja-JP" dirty="0"/>
              <a:t>10</a:t>
            </a:r>
            <a:r>
              <a:rPr lang="ja-JP" altLang="en-US" dirty="0"/>
              <a:t>時　～　</a:t>
            </a:r>
            <a:r>
              <a:rPr lang="en-US" altLang="ja-JP" dirty="0"/>
              <a:t>1</a:t>
            </a:r>
            <a:r>
              <a:rPr lang="ja-JP" altLang="en-US" dirty="0"/>
              <a:t>月</a:t>
            </a:r>
            <a:r>
              <a:rPr lang="en-US" altLang="ja-JP" dirty="0"/>
              <a:t>10</a:t>
            </a:r>
            <a:r>
              <a:rPr lang="ja-JP" altLang="en-US" dirty="0"/>
              <a:t>日　</a:t>
            </a:r>
            <a:r>
              <a:rPr lang="en-US" altLang="ja-JP" dirty="0"/>
              <a:t>15</a:t>
            </a:r>
            <a:r>
              <a:rPr lang="ja-JP" altLang="en-US" dirty="0"/>
              <a:t>時</a:t>
            </a:r>
          </a:p>
          <a:p>
            <a:pPr>
              <a:buFont typeface="Wingdings" panose="05000000000000000000" pitchFamily="2" charset="2"/>
              <a:buChar char="l"/>
            </a:pPr>
            <a:r>
              <a:rPr lang="ja-JP" altLang="en-US" dirty="0"/>
              <a:t>宿泊場所</a:t>
            </a:r>
            <a:endParaRPr lang="en-US" altLang="ja-JP" dirty="0"/>
          </a:p>
          <a:p>
            <a:pPr marL="128016" lvl="1" indent="0">
              <a:buNone/>
            </a:pPr>
            <a:r>
              <a:rPr lang="ja-JP" altLang="en-US" dirty="0"/>
              <a:t>センターハウス宿泊棟</a:t>
            </a:r>
            <a:endParaRPr lang="en-US" altLang="ja-JP" dirty="0"/>
          </a:p>
          <a:p>
            <a:pPr>
              <a:buFont typeface="Wingdings" panose="05000000000000000000" pitchFamily="2" charset="2"/>
              <a:buChar char="l"/>
            </a:pPr>
            <a:r>
              <a:rPr lang="ja-JP" altLang="en-US" dirty="0"/>
              <a:t>募集人数</a:t>
            </a:r>
          </a:p>
          <a:p>
            <a:pPr marL="128016" lvl="1" indent="0">
              <a:buNone/>
            </a:pPr>
            <a:r>
              <a:rPr lang="en-US" altLang="ja-JP" dirty="0"/>
              <a:t>200</a:t>
            </a:r>
            <a:r>
              <a:rPr lang="ja-JP" altLang="en-US" dirty="0"/>
              <a:t>人</a:t>
            </a:r>
          </a:p>
          <a:p>
            <a:pPr>
              <a:buFont typeface="Wingdings" panose="05000000000000000000" pitchFamily="2" charset="2"/>
              <a:buChar char="l"/>
            </a:pPr>
            <a:r>
              <a:rPr lang="ja-JP" altLang="en-US" dirty="0"/>
              <a:t>申込締切</a:t>
            </a:r>
          </a:p>
          <a:p>
            <a:pPr marL="128016" lvl="1" indent="0">
              <a:buNone/>
            </a:pPr>
            <a:r>
              <a:rPr lang="en-US" altLang="ja-JP" dirty="0"/>
              <a:t>12</a:t>
            </a:r>
            <a:r>
              <a:rPr lang="ja-JP" altLang="en-US" dirty="0"/>
              <a:t>月</a:t>
            </a:r>
            <a:r>
              <a:rPr lang="en-US" altLang="ja-JP" dirty="0"/>
              <a:t>21</a:t>
            </a:r>
            <a:r>
              <a:rPr lang="ja-JP" altLang="en-US" dirty="0"/>
              <a:t>日</a:t>
            </a:r>
          </a:p>
          <a:p>
            <a:pPr marL="128016" lvl="1" indent="0">
              <a:buNone/>
            </a:pPr>
            <a:r>
              <a:rPr lang="en-US" altLang="ja-JP" dirty="0"/>
              <a:t>※</a:t>
            </a:r>
            <a:r>
              <a:rPr lang="ja-JP" altLang="en-US" dirty="0"/>
              <a:t>申込多数の場合、抽選となります。</a:t>
            </a:r>
          </a:p>
        </p:txBody>
      </p:sp>
      <p:graphicFrame>
        <p:nvGraphicFramePr>
          <p:cNvPr id="11" name="コンテンツ プレースホルダー 3"/>
          <p:cNvGraphicFramePr>
            <a:graphicFrameLocks noGrp="1"/>
          </p:cNvGraphicFramePr>
          <p:nvPr>
            <p:ph sz="half" idx="2"/>
            <p:extLst/>
          </p:nvPr>
        </p:nvGraphicFramePr>
        <p:xfrm>
          <a:off x="5632199" y="2254469"/>
          <a:ext cx="5400000" cy="2880001"/>
        </p:xfrm>
        <a:graphic>
          <a:graphicData uri="http://schemas.openxmlformats.org/drawingml/2006/table">
            <a:tbl>
              <a:tblPr firstRow="1" bandRow="1">
                <a:tableStyleId>{93296810-A885-4BE3-A3E7-6D5BEEA58F35}</a:tableStyleId>
              </a:tblPr>
              <a:tblGrid>
                <a:gridCol w="180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1"/>
                    </a:ext>
                  </a:extLst>
                </a:gridCol>
                <a:gridCol w="1800000">
                  <a:extLst>
                    <a:ext uri="{9D8B030D-6E8A-4147-A177-3AD203B41FA5}">
                      <a16:colId xmlns:a16="http://schemas.microsoft.com/office/drawing/2014/main" val="20002"/>
                    </a:ext>
                  </a:extLst>
                </a:gridCol>
              </a:tblGrid>
              <a:tr h="462253">
                <a:tc>
                  <a:txBody>
                    <a:bodyPr/>
                    <a:lstStyle/>
                    <a:p>
                      <a:pPr algn="ctr"/>
                      <a:r>
                        <a:rPr kumimoji="1" lang="ja-JP" altLang="en-US" dirty="0"/>
                        <a:t>費用詳細</a:t>
                      </a:r>
                    </a:p>
                  </a:txBody>
                  <a:tcPr marL="20330" marR="20330" anchor="ctr"/>
                </a:tc>
                <a:tc>
                  <a:txBody>
                    <a:bodyPr/>
                    <a:lstStyle/>
                    <a:p>
                      <a:pPr algn="ctr"/>
                      <a:r>
                        <a:rPr kumimoji="1" lang="ja-JP" altLang="en-US" dirty="0"/>
                        <a:t>大人</a:t>
                      </a:r>
                    </a:p>
                  </a:txBody>
                  <a:tcPr marL="20330" marR="20330" anchor="ctr"/>
                </a:tc>
                <a:tc>
                  <a:txBody>
                    <a:bodyPr/>
                    <a:lstStyle/>
                    <a:p>
                      <a:pPr algn="ctr"/>
                      <a:r>
                        <a:rPr kumimoji="1" lang="ja-JP" altLang="en-US" dirty="0"/>
                        <a:t>小学生</a:t>
                      </a:r>
                    </a:p>
                  </a:txBody>
                  <a:tcPr marL="20330" marR="20330" anchor="ctr"/>
                </a:tc>
                <a:extLst>
                  <a:ext uri="{0D108BD9-81ED-4DB2-BD59-A6C34878D82A}">
                    <a16:rowId xmlns:a16="http://schemas.microsoft.com/office/drawing/2014/main" val="10000"/>
                  </a:ext>
                </a:extLst>
              </a:tr>
              <a:tr h="805916">
                <a:tc>
                  <a:txBody>
                    <a:bodyPr/>
                    <a:lstStyle/>
                    <a:p>
                      <a:pPr algn="l"/>
                      <a:r>
                        <a:rPr kumimoji="1" lang="ja-JP" altLang="en-US" dirty="0"/>
                        <a:t>参加費（税込）</a:t>
                      </a:r>
                    </a:p>
                  </a:txBody>
                  <a:tcPr marL="20330" marR="20330" anchor="ctr"/>
                </a:tc>
                <a:tc>
                  <a:txBody>
                    <a:bodyPr/>
                    <a:lstStyle/>
                    <a:p>
                      <a:pPr algn="ctr"/>
                      <a:r>
                        <a:rPr kumimoji="1" lang="en-US" altLang="ja-JP" dirty="0"/>
                        <a:t>5,000</a:t>
                      </a:r>
                      <a:r>
                        <a:rPr kumimoji="1" lang="ja-JP" altLang="en-US" dirty="0"/>
                        <a:t>円</a:t>
                      </a:r>
                    </a:p>
                  </a:txBody>
                  <a:tcPr marL="20330" marR="20330" anchor="ctr"/>
                </a:tc>
                <a:tc>
                  <a:txBody>
                    <a:bodyPr/>
                    <a:lstStyle/>
                    <a:p>
                      <a:pPr algn="ctr"/>
                      <a:r>
                        <a:rPr kumimoji="1" lang="en-US" altLang="ja-JP" dirty="0"/>
                        <a:t>3,000</a:t>
                      </a:r>
                      <a:r>
                        <a:rPr kumimoji="1" lang="ja-JP" altLang="en-US" dirty="0"/>
                        <a:t>円</a:t>
                      </a:r>
                    </a:p>
                  </a:txBody>
                  <a:tcPr marL="20330" marR="20330" anchor="ctr"/>
                </a:tc>
                <a:extLst>
                  <a:ext uri="{0D108BD9-81ED-4DB2-BD59-A6C34878D82A}">
                    <a16:rowId xmlns:a16="http://schemas.microsoft.com/office/drawing/2014/main" val="10001"/>
                  </a:ext>
                </a:extLst>
              </a:tr>
              <a:tr h="805916">
                <a:tc>
                  <a:txBody>
                    <a:bodyPr/>
                    <a:lstStyle/>
                    <a:p>
                      <a:r>
                        <a:rPr kumimoji="1" lang="en-US" altLang="ja-JP" dirty="0"/>
                        <a:t>1</a:t>
                      </a:r>
                      <a:r>
                        <a:rPr kumimoji="1" lang="ja-JP" altLang="en-US" dirty="0"/>
                        <a:t>日リフト券</a:t>
                      </a:r>
                    </a:p>
                  </a:txBody>
                  <a:tcPr marL="20330" marR="20330" anchor="ctr"/>
                </a:tc>
                <a:tc gridSpan="2">
                  <a:txBody>
                    <a:bodyPr/>
                    <a:lstStyle/>
                    <a:p>
                      <a:pPr algn="ctr"/>
                      <a:r>
                        <a:rPr kumimoji="1" lang="ja-JP" altLang="en-US" dirty="0"/>
                        <a:t>無料</a:t>
                      </a:r>
                    </a:p>
                  </a:txBody>
                  <a:tcPr marL="20330" marR="20330" anchor="ctr"/>
                </a:tc>
                <a:tc hMerge="1">
                  <a:txBody>
                    <a:bodyPr/>
                    <a:lstStyle/>
                    <a:p>
                      <a:endParaRPr kumimoji="1" lang="ja-JP" altLang="en-US" dirty="0"/>
                    </a:p>
                  </a:txBody>
                  <a:tcPr/>
                </a:tc>
                <a:extLst>
                  <a:ext uri="{0D108BD9-81ED-4DB2-BD59-A6C34878D82A}">
                    <a16:rowId xmlns:a16="http://schemas.microsoft.com/office/drawing/2014/main" val="10002"/>
                  </a:ext>
                </a:extLst>
              </a:tr>
              <a:tr h="805916">
                <a:tc>
                  <a:txBody>
                    <a:bodyPr/>
                    <a:lstStyle/>
                    <a:p>
                      <a:r>
                        <a:rPr kumimoji="1" lang="ja-JP" altLang="en-US" dirty="0"/>
                        <a:t>その他</a:t>
                      </a:r>
                    </a:p>
                  </a:txBody>
                  <a:tcPr marL="20330" marR="20330" anchor="ctr"/>
                </a:tc>
                <a:tc gridSpan="2">
                  <a:txBody>
                    <a:bodyPr/>
                    <a:lstStyle/>
                    <a:p>
                      <a:pPr marL="0" indent="0" algn="l">
                        <a:buFont typeface="Arial" panose="020B0604020202020204" pitchFamily="34" charset="0"/>
                        <a:buNone/>
                      </a:pPr>
                      <a:r>
                        <a:rPr kumimoji="1" lang="ja-JP" altLang="en-US" dirty="0"/>
                        <a:t>スキー用品をレンタルする場合は、別途費用がかかります。</a:t>
                      </a:r>
                      <a:endParaRPr kumimoji="1" lang="en-US" altLang="ja-JP" dirty="0"/>
                    </a:p>
                  </a:txBody>
                  <a:tcPr marL="20330" marR="20330" anchor="ctr"/>
                </a:tc>
                <a:tc hMerge="1">
                  <a:txBody>
                    <a:bodyPr/>
                    <a:lstStyle/>
                    <a:p>
                      <a:endParaRPr kumimoji="1" lang="ja-JP" alt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64252648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インテグラル">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インテグラル">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otalTime>293</TotalTime>
  <Words>289</Words>
  <Application>Microsoft Office PowerPoint</Application>
  <PresentationFormat>ワイド画面</PresentationFormat>
  <Paragraphs>63</Paragraphs>
  <Slides>6</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vt:i4>
      </vt:variant>
    </vt:vector>
  </HeadingPairs>
  <TitlesOfParts>
    <vt:vector size="15" baseType="lpstr">
      <vt:lpstr>メイリオ</vt:lpstr>
      <vt:lpstr>游ゴシック</vt:lpstr>
      <vt:lpstr>游ゴシック Light</vt:lpstr>
      <vt:lpstr>Arial</vt:lpstr>
      <vt:lpstr>Tw Cen MT</vt:lpstr>
      <vt:lpstr>Tw Cen MT Condensed</vt:lpstr>
      <vt:lpstr>Wingdings</vt:lpstr>
      <vt:lpstr>Wingdings 3</vt:lpstr>
      <vt:lpstr>インテグラル</vt:lpstr>
      <vt:lpstr>イベントご案内</vt:lpstr>
      <vt:lpstr>概要</vt:lpstr>
      <vt:lpstr>もみじ山ふれあいの里 ご紹介</vt:lpstr>
      <vt:lpstr>もみじ山ふれあいの里 過ごし方</vt:lpstr>
      <vt:lpstr>今年のイベント情報</vt:lpstr>
      <vt:lpstr>親子スキー教室</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イベントご案内</dc:title>
  <dcterms:created xsi:type="dcterms:W3CDTF">2020-07-27T09:17:05Z</dcterms:created>
  <dcterms:modified xsi:type="dcterms:W3CDTF">2020-10-05T01:12:15Z</dcterms:modified>
</cp:coreProperties>
</file>