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7" r:id="rId2"/>
    <p:sldId id="258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251A60-820E-4B3E-9DEE-78691023BB5E}" type="doc">
      <dgm:prSet loTypeId="urn:microsoft.com/office/officeart/2005/8/layout/equation1" loCatId="relationship" qsTypeId="urn:microsoft.com/office/officeart/2005/8/quickstyle/3d1" qsCatId="3D" csTypeId="urn:microsoft.com/office/officeart/2005/8/colors/colorful1" csCatId="colorful" phldr="1"/>
      <dgm:spPr/>
    </dgm:pt>
    <dgm:pt modelId="{846E47F9-00A4-4F7C-8C1A-F87DFA75FAEF}">
      <dgm:prSet phldrT="[テキスト]" custT="1"/>
      <dgm:spPr/>
      <dgm:t>
        <a:bodyPr/>
        <a:lstStyle/>
        <a:p>
          <a:r>
            <a:rPr lang="ja-JP" altLang="en-US" sz="2000" dirty="0">
              <a:latin typeface="+mn-ea"/>
              <a:ea typeface="+mn-ea"/>
            </a:rPr>
            <a:t>支払った</a:t>
          </a:r>
          <a:br>
            <a:rPr lang="en-US" altLang="ja-JP" sz="2000" dirty="0">
              <a:latin typeface="+mn-ea"/>
              <a:ea typeface="+mn-ea"/>
            </a:rPr>
          </a:br>
          <a:r>
            <a:rPr lang="ja-JP" altLang="en-US" sz="2000" dirty="0">
              <a:latin typeface="+mn-ea"/>
              <a:ea typeface="+mn-ea"/>
            </a:rPr>
            <a:t>医療費の</a:t>
          </a:r>
          <a:br>
            <a:rPr lang="en-US" altLang="ja-JP" sz="2000" dirty="0">
              <a:latin typeface="+mn-ea"/>
              <a:ea typeface="+mn-ea"/>
            </a:rPr>
          </a:br>
          <a:r>
            <a:rPr lang="ja-JP" altLang="en-US" sz="2000" dirty="0">
              <a:latin typeface="+mn-ea"/>
              <a:ea typeface="+mn-ea"/>
            </a:rPr>
            <a:t>総額</a:t>
          </a:r>
        </a:p>
      </dgm:t>
    </dgm:pt>
    <dgm:pt modelId="{D3D51CE9-0BE5-4924-9E15-773F7C082D8E}" type="parTrans" cxnId="{45F85662-22E3-46D6-9E18-5E042115B339}">
      <dgm:prSet/>
      <dgm:spPr/>
      <dgm:t>
        <a:bodyPr/>
        <a:lstStyle/>
        <a:p>
          <a:endParaRPr lang="ja-JP" altLang="en-US" sz="2000">
            <a:latin typeface="+mn-ea"/>
            <a:ea typeface="+mn-ea"/>
          </a:endParaRPr>
        </a:p>
      </dgm:t>
    </dgm:pt>
    <dgm:pt modelId="{FC6EF668-5804-44CF-8DF0-3E53D76E2FDD}" type="sibTrans" cxnId="{45F85662-22E3-46D6-9E18-5E042115B339}">
      <dgm:prSet custT="1"/>
      <dgm:spPr/>
      <dgm:t>
        <a:bodyPr/>
        <a:lstStyle/>
        <a:p>
          <a:endParaRPr lang="ja-JP" altLang="en-US" sz="2000">
            <a:latin typeface="+mn-ea"/>
            <a:ea typeface="+mn-ea"/>
          </a:endParaRPr>
        </a:p>
      </dgm:t>
    </dgm:pt>
    <dgm:pt modelId="{A141D127-78C4-4ACA-950B-35D79CFB7155}">
      <dgm:prSet phldrT="[テキスト]" custT="1"/>
      <dgm:spPr/>
      <dgm:t>
        <a:bodyPr/>
        <a:lstStyle/>
        <a:p>
          <a:r>
            <a:rPr lang="ja-JP" altLang="en-US" sz="2000" dirty="0">
              <a:latin typeface="+mn-ea"/>
              <a:ea typeface="+mn-ea"/>
            </a:rPr>
            <a:t>保険などで</a:t>
          </a:r>
          <a:br>
            <a:rPr lang="en-US" altLang="ja-JP" sz="2000" dirty="0">
              <a:latin typeface="+mn-ea"/>
              <a:ea typeface="+mn-ea"/>
            </a:rPr>
          </a:br>
          <a:r>
            <a:rPr lang="ja-JP" altLang="en-US" sz="2000" dirty="0">
              <a:latin typeface="+mn-ea"/>
              <a:ea typeface="+mn-ea"/>
            </a:rPr>
            <a:t>補てんされる金額</a:t>
          </a:r>
        </a:p>
      </dgm:t>
    </dgm:pt>
    <dgm:pt modelId="{75499416-72A3-4693-88DD-84D891CDC23C}" type="parTrans" cxnId="{4043461A-57CD-4586-870D-4244FD4D7914}">
      <dgm:prSet/>
      <dgm:spPr/>
      <dgm:t>
        <a:bodyPr/>
        <a:lstStyle/>
        <a:p>
          <a:endParaRPr lang="ja-JP" altLang="en-US" sz="2000">
            <a:latin typeface="+mn-ea"/>
            <a:ea typeface="+mn-ea"/>
          </a:endParaRPr>
        </a:p>
      </dgm:t>
    </dgm:pt>
    <dgm:pt modelId="{97BA919D-0598-495F-894C-888DFB0A31DB}" type="sibTrans" cxnId="{4043461A-57CD-4586-870D-4244FD4D7914}">
      <dgm:prSet custT="1"/>
      <dgm:spPr/>
      <dgm:t>
        <a:bodyPr/>
        <a:lstStyle/>
        <a:p>
          <a:endParaRPr lang="ja-JP" altLang="en-US" sz="2000">
            <a:latin typeface="+mn-ea"/>
            <a:ea typeface="+mn-ea"/>
          </a:endParaRPr>
        </a:p>
      </dgm:t>
    </dgm:pt>
    <dgm:pt modelId="{E724CB15-9798-40BB-BCE4-87F88209F806}">
      <dgm:prSet phldrT="[テキスト]" custT="1"/>
      <dgm:spPr/>
      <dgm:t>
        <a:bodyPr/>
        <a:lstStyle/>
        <a:p>
          <a:r>
            <a:rPr lang="ja-JP" altLang="en-US" sz="2000" dirty="0">
              <a:latin typeface="+mn-ea"/>
              <a:ea typeface="+mn-ea"/>
            </a:rPr>
            <a:t>医療費</a:t>
          </a:r>
          <a:br>
            <a:rPr lang="en-US" altLang="ja-JP" sz="2000" dirty="0">
              <a:latin typeface="+mn-ea"/>
              <a:ea typeface="+mn-ea"/>
            </a:rPr>
          </a:br>
          <a:r>
            <a:rPr lang="ja-JP" altLang="en-US" sz="2000" dirty="0">
              <a:latin typeface="+mn-ea"/>
              <a:ea typeface="+mn-ea"/>
            </a:rPr>
            <a:t>控除</a:t>
          </a:r>
        </a:p>
      </dgm:t>
    </dgm:pt>
    <dgm:pt modelId="{92119BE3-1DD7-40E2-A1A5-7CAA9AFAB99A}" type="parTrans" cxnId="{E0CCABE0-7E3E-4FAD-B8DA-8A585E3834D4}">
      <dgm:prSet/>
      <dgm:spPr/>
      <dgm:t>
        <a:bodyPr/>
        <a:lstStyle/>
        <a:p>
          <a:endParaRPr lang="ja-JP" altLang="en-US" sz="2000">
            <a:latin typeface="+mn-ea"/>
            <a:ea typeface="+mn-ea"/>
          </a:endParaRPr>
        </a:p>
      </dgm:t>
    </dgm:pt>
    <dgm:pt modelId="{B53554FD-E588-4921-813E-B97E99633603}" type="sibTrans" cxnId="{E0CCABE0-7E3E-4FAD-B8DA-8A585E3834D4}">
      <dgm:prSet/>
      <dgm:spPr/>
      <dgm:t>
        <a:bodyPr/>
        <a:lstStyle/>
        <a:p>
          <a:endParaRPr lang="ja-JP" altLang="en-US" sz="2000">
            <a:latin typeface="+mn-ea"/>
            <a:ea typeface="+mn-ea"/>
          </a:endParaRPr>
        </a:p>
      </dgm:t>
    </dgm:pt>
    <dgm:pt modelId="{D53ECCAC-52B4-4A17-9556-9CEC1086D6FB}">
      <dgm:prSet phldrT="[テキスト]" custT="1"/>
      <dgm:spPr/>
      <dgm:t>
        <a:bodyPr/>
        <a:lstStyle/>
        <a:p>
          <a:r>
            <a:rPr lang="en-US" altLang="ja-JP" sz="2000" dirty="0">
              <a:latin typeface="+mn-ea"/>
              <a:ea typeface="+mn-ea"/>
            </a:rPr>
            <a:t>10</a:t>
          </a:r>
          <a:r>
            <a:rPr lang="ja-JP" altLang="en-US" sz="2000" dirty="0">
              <a:latin typeface="+mn-ea"/>
              <a:ea typeface="+mn-ea"/>
            </a:rPr>
            <a:t>万円</a:t>
          </a:r>
        </a:p>
      </dgm:t>
    </dgm:pt>
    <dgm:pt modelId="{E75F97E7-F745-42BD-B7F1-AB48018F1B53}" type="parTrans" cxnId="{5A1C711C-B986-4E12-9478-6EDC7FB3E02E}">
      <dgm:prSet/>
      <dgm:spPr/>
      <dgm:t>
        <a:bodyPr/>
        <a:lstStyle/>
        <a:p>
          <a:endParaRPr lang="ja-JP" altLang="en-US" sz="2000">
            <a:latin typeface="+mn-ea"/>
            <a:ea typeface="+mn-ea"/>
          </a:endParaRPr>
        </a:p>
      </dgm:t>
    </dgm:pt>
    <dgm:pt modelId="{624D0642-FB2A-42D5-AEBD-53BDEF062344}" type="sibTrans" cxnId="{5A1C711C-B986-4E12-9478-6EDC7FB3E02E}">
      <dgm:prSet custT="1"/>
      <dgm:spPr/>
      <dgm:t>
        <a:bodyPr/>
        <a:lstStyle/>
        <a:p>
          <a:endParaRPr lang="ja-JP" altLang="en-US" sz="2000">
            <a:latin typeface="+mn-ea"/>
            <a:ea typeface="+mn-ea"/>
          </a:endParaRPr>
        </a:p>
      </dgm:t>
    </dgm:pt>
    <dgm:pt modelId="{B0FA8DE5-7150-4CA8-848E-B407DA133178}" type="pres">
      <dgm:prSet presAssocID="{FD251A60-820E-4B3E-9DEE-78691023BB5E}" presName="linearFlow" presStyleCnt="0">
        <dgm:presLayoutVars>
          <dgm:dir/>
          <dgm:resizeHandles val="exact"/>
        </dgm:presLayoutVars>
      </dgm:prSet>
      <dgm:spPr/>
    </dgm:pt>
    <dgm:pt modelId="{0DB1D344-7F78-4717-BDF5-7269753835A0}" type="pres">
      <dgm:prSet presAssocID="{846E47F9-00A4-4F7C-8C1A-F87DFA75FAEF}" presName="node" presStyleLbl="node1" presStyleIdx="0" presStyleCnt="4">
        <dgm:presLayoutVars>
          <dgm:bulletEnabled val="1"/>
        </dgm:presLayoutVars>
      </dgm:prSet>
      <dgm:spPr>
        <a:prstGeom prst="roundRect">
          <a:avLst/>
        </a:prstGeom>
      </dgm:spPr>
    </dgm:pt>
    <dgm:pt modelId="{543A3F23-677D-4750-A0B8-C227A4A94196}" type="pres">
      <dgm:prSet presAssocID="{FC6EF668-5804-44CF-8DF0-3E53D76E2FDD}" presName="spacerL" presStyleCnt="0"/>
      <dgm:spPr/>
    </dgm:pt>
    <dgm:pt modelId="{2305DFE0-4F52-47A2-A554-6C55985EE759}" type="pres">
      <dgm:prSet presAssocID="{FC6EF668-5804-44CF-8DF0-3E53D76E2FDD}" presName="sibTrans" presStyleLbl="sibTrans2D1" presStyleIdx="0" presStyleCnt="3"/>
      <dgm:spPr>
        <a:prstGeom prst="mathMinus">
          <a:avLst/>
        </a:prstGeom>
      </dgm:spPr>
    </dgm:pt>
    <dgm:pt modelId="{6A82D395-7D7B-4BDE-97E2-5D6E7D9F0591}" type="pres">
      <dgm:prSet presAssocID="{FC6EF668-5804-44CF-8DF0-3E53D76E2FDD}" presName="spacerR" presStyleCnt="0"/>
      <dgm:spPr/>
    </dgm:pt>
    <dgm:pt modelId="{C13CB64D-2F09-4E69-98D2-ED2081307BB2}" type="pres">
      <dgm:prSet presAssocID="{A141D127-78C4-4ACA-950B-35D79CFB7155}" presName="node" presStyleLbl="node1" presStyleIdx="1" presStyleCnt="4">
        <dgm:presLayoutVars>
          <dgm:bulletEnabled val="1"/>
        </dgm:presLayoutVars>
      </dgm:prSet>
      <dgm:spPr>
        <a:prstGeom prst="roundRect">
          <a:avLst/>
        </a:prstGeom>
      </dgm:spPr>
    </dgm:pt>
    <dgm:pt modelId="{EEDBA08B-EA8E-4624-A42E-5928C0B490F4}" type="pres">
      <dgm:prSet presAssocID="{97BA919D-0598-495F-894C-888DFB0A31DB}" presName="spacerL" presStyleCnt="0"/>
      <dgm:spPr/>
    </dgm:pt>
    <dgm:pt modelId="{63D0AF1B-4193-4386-AC9D-7AF24F5F00BA}" type="pres">
      <dgm:prSet presAssocID="{97BA919D-0598-495F-894C-888DFB0A31DB}" presName="sibTrans" presStyleLbl="sibTrans2D1" presStyleIdx="1" presStyleCnt="3"/>
      <dgm:spPr>
        <a:prstGeom prst="mathMinus">
          <a:avLst/>
        </a:prstGeom>
      </dgm:spPr>
    </dgm:pt>
    <dgm:pt modelId="{4A90CB1A-B12D-4957-8B2A-B17F9EA92053}" type="pres">
      <dgm:prSet presAssocID="{97BA919D-0598-495F-894C-888DFB0A31DB}" presName="spacerR" presStyleCnt="0"/>
      <dgm:spPr/>
    </dgm:pt>
    <dgm:pt modelId="{D5E026C0-8424-41C4-8C82-ACAA42A327DC}" type="pres">
      <dgm:prSet presAssocID="{D53ECCAC-52B4-4A17-9556-9CEC1086D6FB}" presName="node" presStyleLbl="node1" presStyleIdx="2" presStyleCnt="4">
        <dgm:presLayoutVars>
          <dgm:bulletEnabled val="1"/>
        </dgm:presLayoutVars>
      </dgm:prSet>
      <dgm:spPr>
        <a:prstGeom prst="roundRect">
          <a:avLst/>
        </a:prstGeom>
      </dgm:spPr>
    </dgm:pt>
    <dgm:pt modelId="{0377F38E-BB17-43EB-9AC1-80CE120C944B}" type="pres">
      <dgm:prSet presAssocID="{624D0642-FB2A-42D5-AEBD-53BDEF062344}" presName="spacerL" presStyleCnt="0"/>
      <dgm:spPr/>
    </dgm:pt>
    <dgm:pt modelId="{DE803E77-02FA-4A87-A3DC-56C2020EA2BA}" type="pres">
      <dgm:prSet presAssocID="{624D0642-FB2A-42D5-AEBD-53BDEF062344}" presName="sibTrans" presStyleLbl="sibTrans2D1" presStyleIdx="2" presStyleCnt="3"/>
      <dgm:spPr/>
    </dgm:pt>
    <dgm:pt modelId="{9E53599E-6228-41F3-B078-528249D6D0E9}" type="pres">
      <dgm:prSet presAssocID="{624D0642-FB2A-42D5-AEBD-53BDEF062344}" presName="spacerR" presStyleCnt="0"/>
      <dgm:spPr/>
    </dgm:pt>
    <dgm:pt modelId="{220F6B4C-BF20-46C5-A0F3-8586B3ED66B6}" type="pres">
      <dgm:prSet presAssocID="{E724CB15-9798-40BB-BCE4-87F88209F806}" presName="node" presStyleLbl="node1" presStyleIdx="3" presStyleCnt="4">
        <dgm:presLayoutVars>
          <dgm:bulletEnabled val="1"/>
        </dgm:presLayoutVars>
      </dgm:prSet>
      <dgm:spPr>
        <a:prstGeom prst="roundRect">
          <a:avLst/>
        </a:prstGeom>
      </dgm:spPr>
    </dgm:pt>
  </dgm:ptLst>
  <dgm:cxnLst>
    <dgm:cxn modelId="{7722D204-8EF3-43FA-B0D1-BE4CE6E7F7FC}" type="presOf" srcId="{FD251A60-820E-4B3E-9DEE-78691023BB5E}" destId="{B0FA8DE5-7150-4CA8-848E-B407DA133178}" srcOrd="0" destOrd="0" presId="urn:microsoft.com/office/officeart/2005/8/layout/equation1"/>
    <dgm:cxn modelId="{4043461A-57CD-4586-870D-4244FD4D7914}" srcId="{FD251A60-820E-4B3E-9DEE-78691023BB5E}" destId="{A141D127-78C4-4ACA-950B-35D79CFB7155}" srcOrd="1" destOrd="0" parTransId="{75499416-72A3-4693-88DD-84D891CDC23C}" sibTransId="{97BA919D-0598-495F-894C-888DFB0A31DB}"/>
    <dgm:cxn modelId="{5A1C711C-B986-4E12-9478-6EDC7FB3E02E}" srcId="{FD251A60-820E-4B3E-9DEE-78691023BB5E}" destId="{D53ECCAC-52B4-4A17-9556-9CEC1086D6FB}" srcOrd="2" destOrd="0" parTransId="{E75F97E7-F745-42BD-B7F1-AB48018F1B53}" sibTransId="{624D0642-FB2A-42D5-AEBD-53BDEF062344}"/>
    <dgm:cxn modelId="{61151121-2C88-437A-8B47-6B28E2638AB7}" type="presOf" srcId="{97BA919D-0598-495F-894C-888DFB0A31DB}" destId="{63D0AF1B-4193-4386-AC9D-7AF24F5F00BA}" srcOrd="0" destOrd="0" presId="urn:microsoft.com/office/officeart/2005/8/layout/equation1"/>
    <dgm:cxn modelId="{D3D85935-F6A6-40CE-A54B-ACDCCF437F16}" type="presOf" srcId="{D53ECCAC-52B4-4A17-9556-9CEC1086D6FB}" destId="{D5E026C0-8424-41C4-8C82-ACAA42A327DC}" srcOrd="0" destOrd="0" presId="urn:microsoft.com/office/officeart/2005/8/layout/equation1"/>
    <dgm:cxn modelId="{45F85662-22E3-46D6-9E18-5E042115B339}" srcId="{FD251A60-820E-4B3E-9DEE-78691023BB5E}" destId="{846E47F9-00A4-4F7C-8C1A-F87DFA75FAEF}" srcOrd="0" destOrd="0" parTransId="{D3D51CE9-0BE5-4924-9E15-773F7C082D8E}" sibTransId="{FC6EF668-5804-44CF-8DF0-3E53D76E2FDD}"/>
    <dgm:cxn modelId="{978CA74F-D68C-4615-901D-1885977F6974}" type="presOf" srcId="{A141D127-78C4-4ACA-950B-35D79CFB7155}" destId="{C13CB64D-2F09-4E69-98D2-ED2081307BB2}" srcOrd="0" destOrd="0" presId="urn:microsoft.com/office/officeart/2005/8/layout/equation1"/>
    <dgm:cxn modelId="{6C3A8A5A-BE20-4FFE-B440-5BDD2E0647DF}" type="presOf" srcId="{846E47F9-00A4-4F7C-8C1A-F87DFA75FAEF}" destId="{0DB1D344-7F78-4717-BDF5-7269753835A0}" srcOrd="0" destOrd="0" presId="urn:microsoft.com/office/officeart/2005/8/layout/equation1"/>
    <dgm:cxn modelId="{F48CCA7A-BD5B-4676-BFF8-DF1733A43106}" type="presOf" srcId="{624D0642-FB2A-42D5-AEBD-53BDEF062344}" destId="{DE803E77-02FA-4A87-A3DC-56C2020EA2BA}" srcOrd="0" destOrd="0" presId="urn:microsoft.com/office/officeart/2005/8/layout/equation1"/>
    <dgm:cxn modelId="{5ED5C788-B334-4C6C-9F66-AA29BC5018F8}" type="presOf" srcId="{FC6EF668-5804-44CF-8DF0-3E53D76E2FDD}" destId="{2305DFE0-4F52-47A2-A554-6C55985EE759}" srcOrd="0" destOrd="0" presId="urn:microsoft.com/office/officeart/2005/8/layout/equation1"/>
    <dgm:cxn modelId="{E0CCABE0-7E3E-4FAD-B8DA-8A585E3834D4}" srcId="{FD251A60-820E-4B3E-9DEE-78691023BB5E}" destId="{E724CB15-9798-40BB-BCE4-87F88209F806}" srcOrd="3" destOrd="0" parTransId="{92119BE3-1DD7-40E2-A1A5-7CAA9AFAB99A}" sibTransId="{B53554FD-E588-4921-813E-B97E99633603}"/>
    <dgm:cxn modelId="{EC3EFCE7-02B5-4ED8-8806-F1BF47759874}" type="presOf" srcId="{E724CB15-9798-40BB-BCE4-87F88209F806}" destId="{220F6B4C-BF20-46C5-A0F3-8586B3ED66B6}" srcOrd="0" destOrd="0" presId="urn:microsoft.com/office/officeart/2005/8/layout/equation1"/>
    <dgm:cxn modelId="{17C53DF5-DBFE-4E87-82F1-8F5FA1A89AF5}" type="presParOf" srcId="{B0FA8DE5-7150-4CA8-848E-B407DA133178}" destId="{0DB1D344-7F78-4717-BDF5-7269753835A0}" srcOrd="0" destOrd="0" presId="urn:microsoft.com/office/officeart/2005/8/layout/equation1"/>
    <dgm:cxn modelId="{215292EB-651B-4658-9793-3A5AD6C15BDB}" type="presParOf" srcId="{B0FA8DE5-7150-4CA8-848E-B407DA133178}" destId="{543A3F23-677D-4750-A0B8-C227A4A94196}" srcOrd="1" destOrd="0" presId="urn:microsoft.com/office/officeart/2005/8/layout/equation1"/>
    <dgm:cxn modelId="{8A161253-469B-44CD-ABC4-3A43945BC881}" type="presParOf" srcId="{B0FA8DE5-7150-4CA8-848E-B407DA133178}" destId="{2305DFE0-4F52-47A2-A554-6C55985EE759}" srcOrd="2" destOrd="0" presId="urn:microsoft.com/office/officeart/2005/8/layout/equation1"/>
    <dgm:cxn modelId="{985D76D1-EB98-4FE2-A676-F833E1973796}" type="presParOf" srcId="{B0FA8DE5-7150-4CA8-848E-B407DA133178}" destId="{6A82D395-7D7B-4BDE-97E2-5D6E7D9F0591}" srcOrd="3" destOrd="0" presId="urn:microsoft.com/office/officeart/2005/8/layout/equation1"/>
    <dgm:cxn modelId="{A8E53880-7090-4E7A-B677-603B5BD0EDA0}" type="presParOf" srcId="{B0FA8DE5-7150-4CA8-848E-B407DA133178}" destId="{C13CB64D-2F09-4E69-98D2-ED2081307BB2}" srcOrd="4" destOrd="0" presId="urn:microsoft.com/office/officeart/2005/8/layout/equation1"/>
    <dgm:cxn modelId="{BAF5E44B-C6E4-42E7-8F56-DE5232873431}" type="presParOf" srcId="{B0FA8DE5-7150-4CA8-848E-B407DA133178}" destId="{EEDBA08B-EA8E-4624-A42E-5928C0B490F4}" srcOrd="5" destOrd="0" presId="urn:microsoft.com/office/officeart/2005/8/layout/equation1"/>
    <dgm:cxn modelId="{116CBAA7-8DB8-4E5A-B589-F1D9D78568EA}" type="presParOf" srcId="{B0FA8DE5-7150-4CA8-848E-B407DA133178}" destId="{63D0AF1B-4193-4386-AC9D-7AF24F5F00BA}" srcOrd="6" destOrd="0" presId="urn:microsoft.com/office/officeart/2005/8/layout/equation1"/>
    <dgm:cxn modelId="{9D380D55-255A-4553-B536-E1A03B0E5E8C}" type="presParOf" srcId="{B0FA8DE5-7150-4CA8-848E-B407DA133178}" destId="{4A90CB1A-B12D-4957-8B2A-B17F9EA92053}" srcOrd="7" destOrd="0" presId="urn:microsoft.com/office/officeart/2005/8/layout/equation1"/>
    <dgm:cxn modelId="{07E17266-3EA9-4191-98D4-16A6E3FAD6E8}" type="presParOf" srcId="{B0FA8DE5-7150-4CA8-848E-B407DA133178}" destId="{D5E026C0-8424-41C4-8C82-ACAA42A327DC}" srcOrd="8" destOrd="0" presId="urn:microsoft.com/office/officeart/2005/8/layout/equation1"/>
    <dgm:cxn modelId="{8BE7178E-7BA9-430E-AB50-2ABEBC391796}" type="presParOf" srcId="{B0FA8DE5-7150-4CA8-848E-B407DA133178}" destId="{0377F38E-BB17-43EB-9AC1-80CE120C944B}" srcOrd="9" destOrd="0" presId="urn:microsoft.com/office/officeart/2005/8/layout/equation1"/>
    <dgm:cxn modelId="{E21A6CD4-6454-44D2-8D9F-D83F876F3C82}" type="presParOf" srcId="{B0FA8DE5-7150-4CA8-848E-B407DA133178}" destId="{DE803E77-02FA-4A87-A3DC-56C2020EA2BA}" srcOrd="10" destOrd="0" presId="urn:microsoft.com/office/officeart/2005/8/layout/equation1"/>
    <dgm:cxn modelId="{D982114C-19A0-405F-BCBD-D9C50813972E}" type="presParOf" srcId="{B0FA8DE5-7150-4CA8-848E-B407DA133178}" destId="{9E53599E-6228-41F3-B078-528249D6D0E9}" srcOrd="11" destOrd="0" presId="urn:microsoft.com/office/officeart/2005/8/layout/equation1"/>
    <dgm:cxn modelId="{96A971B4-C692-4E59-BB76-3C743F2F1D2A}" type="presParOf" srcId="{B0FA8DE5-7150-4CA8-848E-B407DA133178}" destId="{220F6B4C-BF20-46C5-A0F3-8586B3ED66B6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B1D344-7F78-4717-BDF5-7269753835A0}">
      <dsp:nvSpPr>
        <dsp:cNvPr id="0" name=""/>
        <dsp:cNvSpPr/>
      </dsp:nvSpPr>
      <dsp:spPr>
        <a:xfrm>
          <a:off x="6366" y="456067"/>
          <a:ext cx="1768868" cy="176886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kern="1200" dirty="0">
              <a:latin typeface="+mn-ea"/>
              <a:ea typeface="+mn-ea"/>
            </a:rPr>
            <a:t>支払った</a:t>
          </a:r>
          <a:br>
            <a:rPr lang="en-US" altLang="ja-JP" sz="2000" kern="1200" dirty="0">
              <a:latin typeface="+mn-ea"/>
              <a:ea typeface="+mn-ea"/>
            </a:rPr>
          </a:br>
          <a:r>
            <a:rPr lang="ja-JP" altLang="en-US" sz="2000" kern="1200" dirty="0">
              <a:latin typeface="+mn-ea"/>
              <a:ea typeface="+mn-ea"/>
            </a:rPr>
            <a:t>医療費の</a:t>
          </a:r>
          <a:br>
            <a:rPr lang="en-US" altLang="ja-JP" sz="2000" kern="1200" dirty="0">
              <a:latin typeface="+mn-ea"/>
              <a:ea typeface="+mn-ea"/>
            </a:rPr>
          </a:br>
          <a:r>
            <a:rPr lang="ja-JP" altLang="en-US" sz="2000" kern="1200" dirty="0">
              <a:latin typeface="+mn-ea"/>
              <a:ea typeface="+mn-ea"/>
            </a:rPr>
            <a:t>総額</a:t>
          </a:r>
        </a:p>
      </dsp:txBody>
      <dsp:txXfrm>
        <a:off x="92715" y="542416"/>
        <a:ext cx="1596170" cy="1596170"/>
      </dsp:txXfrm>
    </dsp:sp>
    <dsp:sp modelId="{2305DFE0-4F52-47A2-A554-6C55985EE759}">
      <dsp:nvSpPr>
        <dsp:cNvPr id="0" name=""/>
        <dsp:cNvSpPr/>
      </dsp:nvSpPr>
      <dsp:spPr>
        <a:xfrm>
          <a:off x="1918867" y="827529"/>
          <a:ext cx="1025943" cy="1025943"/>
        </a:xfrm>
        <a:prstGeom prst="mathMinus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2000" kern="1200">
            <a:latin typeface="+mn-ea"/>
            <a:ea typeface="+mn-ea"/>
          </a:endParaRPr>
        </a:p>
      </dsp:txBody>
      <dsp:txXfrm>
        <a:off x="2054856" y="1219850"/>
        <a:ext cx="753965" cy="241301"/>
      </dsp:txXfrm>
    </dsp:sp>
    <dsp:sp modelId="{C13CB64D-2F09-4E69-98D2-ED2081307BB2}">
      <dsp:nvSpPr>
        <dsp:cNvPr id="0" name=""/>
        <dsp:cNvSpPr/>
      </dsp:nvSpPr>
      <dsp:spPr>
        <a:xfrm>
          <a:off x="3088443" y="456067"/>
          <a:ext cx="1768868" cy="176886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3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kern="1200" dirty="0">
              <a:latin typeface="+mn-ea"/>
              <a:ea typeface="+mn-ea"/>
            </a:rPr>
            <a:t>保険などで</a:t>
          </a:r>
          <a:br>
            <a:rPr lang="en-US" altLang="ja-JP" sz="2000" kern="1200" dirty="0">
              <a:latin typeface="+mn-ea"/>
              <a:ea typeface="+mn-ea"/>
            </a:rPr>
          </a:br>
          <a:r>
            <a:rPr lang="ja-JP" altLang="en-US" sz="2000" kern="1200" dirty="0">
              <a:latin typeface="+mn-ea"/>
              <a:ea typeface="+mn-ea"/>
            </a:rPr>
            <a:t>補てんされる金額</a:t>
          </a:r>
        </a:p>
      </dsp:txBody>
      <dsp:txXfrm>
        <a:off x="3174792" y="542416"/>
        <a:ext cx="1596170" cy="1596170"/>
      </dsp:txXfrm>
    </dsp:sp>
    <dsp:sp modelId="{63D0AF1B-4193-4386-AC9D-7AF24F5F00BA}">
      <dsp:nvSpPr>
        <dsp:cNvPr id="0" name=""/>
        <dsp:cNvSpPr/>
      </dsp:nvSpPr>
      <dsp:spPr>
        <a:xfrm>
          <a:off x="5000944" y="827529"/>
          <a:ext cx="1025943" cy="1025943"/>
        </a:xfrm>
        <a:prstGeom prst="mathMinus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3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2000" kern="1200">
            <a:latin typeface="+mn-ea"/>
            <a:ea typeface="+mn-ea"/>
          </a:endParaRPr>
        </a:p>
      </dsp:txBody>
      <dsp:txXfrm>
        <a:off x="5136933" y="1219850"/>
        <a:ext cx="753965" cy="241301"/>
      </dsp:txXfrm>
    </dsp:sp>
    <dsp:sp modelId="{D5E026C0-8424-41C4-8C82-ACAA42A327DC}">
      <dsp:nvSpPr>
        <dsp:cNvPr id="0" name=""/>
        <dsp:cNvSpPr/>
      </dsp:nvSpPr>
      <dsp:spPr>
        <a:xfrm>
          <a:off x="6170520" y="456067"/>
          <a:ext cx="1768868" cy="176886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4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ja-JP" sz="2000" kern="1200" dirty="0">
              <a:latin typeface="+mn-ea"/>
              <a:ea typeface="+mn-ea"/>
            </a:rPr>
            <a:t>10</a:t>
          </a:r>
          <a:r>
            <a:rPr lang="ja-JP" altLang="en-US" sz="2000" kern="1200" dirty="0">
              <a:latin typeface="+mn-ea"/>
              <a:ea typeface="+mn-ea"/>
            </a:rPr>
            <a:t>万円</a:t>
          </a:r>
        </a:p>
      </dsp:txBody>
      <dsp:txXfrm>
        <a:off x="6256869" y="542416"/>
        <a:ext cx="1596170" cy="1596170"/>
      </dsp:txXfrm>
    </dsp:sp>
    <dsp:sp modelId="{DE803E77-02FA-4A87-A3DC-56C2020EA2BA}">
      <dsp:nvSpPr>
        <dsp:cNvPr id="0" name=""/>
        <dsp:cNvSpPr/>
      </dsp:nvSpPr>
      <dsp:spPr>
        <a:xfrm>
          <a:off x="8083021" y="827529"/>
          <a:ext cx="1025943" cy="1025943"/>
        </a:xfrm>
        <a:prstGeom prst="mathEqual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4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ja-JP" altLang="en-US" sz="2000" kern="1200">
            <a:latin typeface="+mn-ea"/>
            <a:ea typeface="+mn-ea"/>
          </a:endParaRPr>
        </a:p>
      </dsp:txBody>
      <dsp:txXfrm>
        <a:off x="8219010" y="1038873"/>
        <a:ext cx="753965" cy="603255"/>
      </dsp:txXfrm>
    </dsp:sp>
    <dsp:sp modelId="{220F6B4C-BF20-46C5-A0F3-8586B3ED66B6}">
      <dsp:nvSpPr>
        <dsp:cNvPr id="0" name=""/>
        <dsp:cNvSpPr/>
      </dsp:nvSpPr>
      <dsp:spPr>
        <a:xfrm>
          <a:off x="9252597" y="456067"/>
          <a:ext cx="1768868" cy="176886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5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kern="1200" dirty="0">
              <a:latin typeface="+mn-ea"/>
              <a:ea typeface="+mn-ea"/>
            </a:rPr>
            <a:t>医療費</a:t>
          </a:r>
          <a:br>
            <a:rPr lang="en-US" altLang="ja-JP" sz="2000" kern="1200" dirty="0">
              <a:latin typeface="+mn-ea"/>
              <a:ea typeface="+mn-ea"/>
            </a:rPr>
          </a:br>
          <a:r>
            <a:rPr lang="ja-JP" altLang="en-US" sz="2000" kern="1200" dirty="0">
              <a:latin typeface="+mn-ea"/>
              <a:ea typeface="+mn-ea"/>
            </a:rPr>
            <a:t>控除</a:t>
          </a:r>
        </a:p>
      </dsp:txBody>
      <dsp:txXfrm>
        <a:off x="9338946" y="542416"/>
        <a:ext cx="1596170" cy="15961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1020433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6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7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9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defTabSz="457219">
              <a:defRPr/>
            </a:pPr>
            <a:fld id="{60A43C5A-99B2-4A23-981C-E14D1A460AEE}" type="datetimeFigureOut">
              <a:rPr lang="ja-JP" altLang="en-US" smtClean="0">
                <a:solidFill>
                  <a:srgbClr val="4D1434">
                    <a:lumMod val="75000"/>
                    <a:lumOff val="25000"/>
                  </a:srgbClr>
                </a:solidFill>
                <a:latin typeface="Gill Sans MT" panose="020B0502020104020203"/>
                <a:ea typeface="HGｺﾞｼｯｸE" panose="020B0909000000000000" pitchFamily="49" charset="-128"/>
              </a:rPr>
              <a:pPr defTabSz="457219">
                <a:defRPr/>
              </a:pPr>
              <a:t>2020/7/27</a:t>
            </a:fld>
            <a:endParaRPr lang="ja-JP" altLang="en-US">
              <a:solidFill>
                <a:srgbClr val="4D1434">
                  <a:lumMod val="75000"/>
                  <a:lumOff val="25000"/>
                </a:srgbClr>
              </a:solidFill>
              <a:latin typeface="Gill Sans MT" panose="020B0502020104020203"/>
              <a:ea typeface="HGｺﾞｼｯｸE" panose="020B0909000000000000" pitchFamily="49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3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defTabSz="457219">
              <a:defRPr/>
            </a:pPr>
            <a:endParaRPr lang="ja-JP" altLang="en-US">
              <a:solidFill>
                <a:srgbClr val="4D1434">
                  <a:lumMod val="75000"/>
                  <a:lumOff val="25000"/>
                </a:srgbClr>
              </a:solidFill>
              <a:latin typeface="Gill Sans MT" panose="020B0502020104020203"/>
              <a:ea typeface="HGｺﾞｼｯｸE" panose="020B0909000000000000" pitchFamily="49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9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defTabSz="457219">
              <a:defRPr/>
            </a:pPr>
            <a:fld id="{05762B7B-754C-4493-9AC6-BA85B702C425}" type="slidenum">
              <a:rPr lang="ja-JP" altLang="en-US" smtClean="0">
                <a:solidFill>
                  <a:srgbClr val="4D1434">
                    <a:lumMod val="75000"/>
                    <a:lumOff val="25000"/>
                  </a:srgbClr>
                </a:solidFill>
                <a:latin typeface="Gill Sans MT" panose="020B0502020104020203"/>
                <a:ea typeface="HGｺﾞｼｯｸE" panose="020B0909000000000000" pitchFamily="49" charset="-128"/>
              </a:rPr>
              <a:pPr defTabSz="457219">
                <a:defRPr/>
              </a:pPr>
              <a:t>‹#›</a:t>
            </a:fld>
            <a:endParaRPr lang="ja-JP" altLang="en-US">
              <a:solidFill>
                <a:srgbClr val="4D1434">
                  <a:lumMod val="75000"/>
                  <a:lumOff val="25000"/>
                </a:srgbClr>
              </a:solidFill>
              <a:latin typeface="Gill Sans MT" panose="020B0502020104020203"/>
              <a:ea typeface="HGｺﾞｼｯｸE" panose="020B0909000000000000" pitchFamily="49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A061C88-F733-477F-9FA2-F08ED58AB252}"/>
              </a:ext>
            </a:extLst>
          </p:cNvPr>
          <p:cNvSpPr/>
          <p:nvPr userDrawn="1"/>
        </p:nvSpPr>
        <p:spPr>
          <a:xfrm>
            <a:off x="894700" y="3429000"/>
            <a:ext cx="3600000" cy="2520000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9155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4" y="606556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6" y="729660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19">
              <a:defRPr/>
            </a:pPr>
            <a:fld id="{60A43C5A-99B2-4A23-981C-E14D1A460AEE}" type="datetimeFigureOut">
              <a:rPr lang="ja-JP" altLang="en-US" smtClean="0">
                <a:solidFill>
                  <a:srgbClr val="903163"/>
                </a:solidFill>
                <a:latin typeface="Gill Sans MT" panose="020B0502020104020203"/>
                <a:ea typeface="HGｺﾞｼｯｸE" panose="020B0909000000000000" pitchFamily="49" charset="-128"/>
              </a:rPr>
              <a:pPr defTabSz="457219">
                <a:defRPr/>
              </a:pPr>
              <a:t>2020/7/27</a:t>
            </a:fld>
            <a:endParaRPr lang="ja-JP" altLang="en-US">
              <a:solidFill>
                <a:srgbClr val="903163"/>
              </a:solidFill>
              <a:latin typeface="Gill Sans MT" panose="020B0502020104020203"/>
              <a:ea typeface="HGｺﾞｼｯｸE" panose="020B0909000000000000" pitchFamily="49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19">
              <a:defRPr/>
            </a:pPr>
            <a:endParaRPr lang="ja-JP" altLang="en-US">
              <a:solidFill>
                <a:srgbClr val="903163"/>
              </a:solidFill>
              <a:latin typeface="Gill Sans MT" panose="020B0502020104020203"/>
              <a:ea typeface="HGｺﾞｼｯｸE" panose="020B0909000000000000" pitchFamily="49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19">
              <a:defRPr/>
            </a:pPr>
            <a:fld id="{05762B7B-754C-4493-9AC6-BA85B702C425}" type="slidenum">
              <a:rPr lang="ja-JP" altLang="en-US" smtClean="0">
                <a:solidFill>
                  <a:srgbClr val="903163"/>
                </a:solidFill>
                <a:latin typeface="Gill Sans MT" panose="020B0502020104020203"/>
                <a:ea typeface="HGｺﾞｼｯｸE" panose="020B0909000000000000" pitchFamily="49" charset="-128"/>
              </a:rPr>
              <a:pPr defTabSz="457219">
                <a:defRPr/>
              </a:pPr>
              <a:t>‹#›</a:t>
            </a:fld>
            <a:endParaRPr lang="ja-JP" altLang="en-US">
              <a:solidFill>
                <a:srgbClr val="903163"/>
              </a:solidFill>
              <a:latin typeface="Gill Sans MT" panose="020B0502020104020203"/>
              <a:ea typeface="HGｺﾞｼｯｸE" panose="020B09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9681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9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4" y="702158"/>
            <a:ext cx="11029616" cy="1013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180498"/>
            <a:ext cx="11029615" cy="36783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19">
              <a:defRPr/>
            </a:pPr>
            <a:fld id="{60A43C5A-99B2-4A23-981C-E14D1A460AEE}" type="datetimeFigureOut">
              <a:rPr lang="ja-JP" altLang="en-US" smtClean="0">
                <a:solidFill>
                  <a:srgbClr val="903163"/>
                </a:solidFill>
                <a:latin typeface="Gill Sans MT" panose="020B0502020104020203"/>
                <a:ea typeface="HGｺﾞｼｯｸE" panose="020B0909000000000000" pitchFamily="49" charset="-128"/>
              </a:rPr>
              <a:pPr defTabSz="457219">
                <a:defRPr/>
              </a:pPr>
              <a:t>2020/7/27</a:t>
            </a:fld>
            <a:endParaRPr lang="ja-JP" altLang="en-US">
              <a:solidFill>
                <a:srgbClr val="903163"/>
              </a:solidFill>
              <a:latin typeface="Gill Sans MT" panose="020B0502020104020203"/>
              <a:ea typeface="HGｺﾞｼｯｸE" panose="020B0909000000000000" pitchFamily="49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19">
              <a:defRPr/>
            </a:pPr>
            <a:endParaRPr lang="ja-JP" altLang="en-US">
              <a:solidFill>
                <a:srgbClr val="903163"/>
              </a:solidFill>
              <a:latin typeface="Gill Sans MT" panose="020B0502020104020203"/>
              <a:ea typeface="HGｺﾞｼｯｸE" panose="020B0909000000000000" pitchFamily="49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9"/>
            <a:ext cx="1052508" cy="365125"/>
          </a:xfrm>
        </p:spPr>
        <p:txBody>
          <a:bodyPr/>
          <a:lstStyle/>
          <a:p>
            <a:pPr defTabSz="457219">
              <a:defRPr/>
            </a:pPr>
            <a:fld id="{05762B7B-754C-4493-9AC6-BA85B702C425}" type="slidenum">
              <a:rPr lang="ja-JP" altLang="en-US" smtClean="0">
                <a:solidFill>
                  <a:srgbClr val="903163"/>
                </a:solidFill>
                <a:latin typeface="Gill Sans MT" panose="020B0502020104020203"/>
                <a:ea typeface="HGｺﾞｼｯｸE" panose="020B0909000000000000" pitchFamily="49" charset="-128"/>
              </a:rPr>
              <a:pPr defTabSz="457219">
                <a:defRPr/>
              </a:pPr>
              <a:t>‹#›</a:t>
            </a:fld>
            <a:endParaRPr lang="ja-JP" altLang="en-US">
              <a:solidFill>
                <a:srgbClr val="903163"/>
              </a:solidFill>
              <a:latin typeface="Gill Sans MT" panose="020B0502020104020203"/>
              <a:ea typeface="HGｺﾞｼｯｸE" panose="020B09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0406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4" y="705126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4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2" y="5956139"/>
            <a:ext cx="28447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0A43C5A-99B2-4A23-981C-E14D1A460AEE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3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9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5762B7B-754C-4493-9AC6-BA85B702C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6535" y="457202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8712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xStyles>
    <p:titleStyle>
      <a:lvl1pPr algn="l" defTabSz="457239" rtl="0" eaLnBrk="1" latinLnBrk="0" hangingPunct="1">
        <a:spcBef>
          <a:spcPct val="0"/>
        </a:spcBef>
        <a:buNone/>
        <a:defRPr kumimoji="1" sz="32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26" indent="-306026" algn="l" defTabSz="45723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55" indent="-306026" algn="l" defTabSz="45723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78" indent="-270024" algn="l" defTabSz="45723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107" indent="-234020" algn="l" defTabSz="45723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139" indent="-234020" algn="l" defTabSz="45723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164" indent="-228620" algn="l" defTabSz="45723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189" indent="-228620" algn="l" defTabSz="45723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216" indent="-228620" algn="l" defTabSz="45723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242" indent="-228620" algn="l" defTabSz="45723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3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45723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80" algn="l" defTabSz="45723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8" algn="l" defTabSz="45723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8" algn="l" defTabSz="45723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8" algn="l" defTabSz="45723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436" algn="l" defTabSz="45723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676" algn="l" defTabSz="45723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915" algn="l" defTabSz="457239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医療費の控除について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FOM</a:t>
            </a:r>
            <a:r>
              <a:rPr lang="ja-JP" altLang="en-US" dirty="0"/>
              <a:t>健康保険組合</a:t>
            </a:r>
          </a:p>
        </p:txBody>
      </p:sp>
    </p:spTree>
    <p:extLst>
      <p:ext uri="{BB962C8B-B14F-4D97-AF65-F5344CB8AC3E}">
        <p14:creationId xmlns:p14="http://schemas.microsoft.com/office/powerpoint/2010/main" val="2418798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/>
              <a:t>医療費控除とは</a:t>
            </a:r>
            <a:endParaRPr lang="ja-JP" altLang="en-US" dirty="0"/>
          </a:p>
        </p:txBody>
      </p:sp>
      <p:sp>
        <p:nvSpPr>
          <p:cNvPr id="4" name="四角形: 角を丸くする 3"/>
          <p:cNvSpPr/>
          <p:nvPr/>
        </p:nvSpPr>
        <p:spPr>
          <a:xfrm>
            <a:off x="3576000" y="4150542"/>
            <a:ext cx="5040000" cy="900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 defTabSz="457219"/>
            <a:r>
              <a:rPr kumimoji="0" lang="ja-JP" altLang="en-US" sz="3200" dirty="0">
                <a:solidFill>
                  <a:prstClr val="white"/>
                </a:solidFill>
                <a:latin typeface="+mn-ea"/>
              </a:rPr>
              <a:t>医療費控除</a:t>
            </a:r>
          </a:p>
        </p:txBody>
      </p:sp>
      <p:sp>
        <p:nvSpPr>
          <p:cNvPr id="6" name="テキスト ボックス 4"/>
          <p:cNvSpPr txBox="1"/>
          <p:nvPr/>
        </p:nvSpPr>
        <p:spPr>
          <a:xfrm>
            <a:off x="575895" y="5194621"/>
            <a:ext cx="1102961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19">
              <a:lnSpc>
                <a:spcPct val="200000"/>
              </a:lnSpc>
              <a:defRPr/>
            </a:pPr>
            <a:r>
              <a:rPr kumimoji="0" lang="en-US" altLang="ja-JP" sz="2000" dirty="0">
                <a:solidFill>
                  <a:prstClr val="black"/>
                </a:solidFill>
                <a:latin typeface="+mn-ea"/>
              </a:rPr>
              <a:t>※</a:t>
            </a:r>
            <a:r>
              <a:rPr kumimoji="0" lang="ja-JP" altLang="en-US" sz="2000" dirty="0">
                <a:solidFill>
                  <a:prstClr val="black"/>
                </a:solidFill>
                <a:latin typeface="+mn-ea"/>
              </a:rPr>
              <a:t>家計を共にする家族の医療費の合計が</a:t>
            </a:r>
            <a:r>
              <a:rPr kumimoji="0" lang="en-US" altLang="ja-JP" sz="2000" dirty="0">
                <a:solidFill>
                  <a:prstClr val="black"/>
                </a:solidFill>
                <a:latin typeface="+mn-ea"/>
              </a:rPr>
              <a:t>10</a:t>
            </a:r>
            <a:r>
              <a:rPr kumimoji="0" lang="ja-JP" altLang="en-US" sz="2000" dirty="0">
                <a:solidFill>
                  <a:prstClr val="black"/>
                </a:solidFill>
                <a:latin typeface="+mn-ea"/>
              </a:rPr>
              <a:t>万円を超えた場合に申告すると、超えた額が所得税から控除され、控除分に見合う税金が戻ってきます。</a:t>
            </a:r>
          </a:p>
        </p:txBody>
      </p:sp>
      <p:sp>
        <p:nvSpPr>
          <p:cNvPr id="5" name="吹き出し: 下矢印 2"/>
          <p:cNvSpPr/>
          <p:nvPr/>
        </p:nvSpPr>
        <p:spPr>
          <a:xfrm>
            <a:off x="696000" y="2330607"/>
            <a:ext cx="10800000" cy="1685344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1" tIns="72000" rIns="82951" bIns="41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19">
              <a:defRPr/>
            </a:pPr>
            <a:r>
              <a:rPr kumimoji="0" lang="ja-JP" altLang="en-US" sz="2667" dirty="0">
                <a:solidFill>
                  <a:prstClr val="black"/>
                </a:solidFill>
                <a:latin typeface="+mn-ea"/>
              </a:rPr>
              <a:t>医療費の自己負担が年間</a:t>
            </a:r>
            <a:r>
              <a:rPr kumimoji="0" lang="en-US" altLang="ja-JP" sz="2667" dirty="0">
                <a:solidFill>
                  <a:prstClr val="black"/>
                </a:solidFill>
                <a:latin typeface="+mn-ea"/>
              </a:rPr>
              <a:t>10</a:t>
            </a:r>
            <a:r>
              <a:rPr kumimoji="0" lang="ja-JP" altLang="en-US" sz="2667" dirty="0">
                <a:solidFill>
                  <a:prstClr val="black"/>
                </a:solidFill>
                <a:latin typeface="+mn-ea"/>
              </a:rPr>
              <a:t>万円を超えた場合に戻ってくる税金</a:t>
            </a:r>
            <a:endParaRPr lang="ja-JP" altLang="en-US" sz="2667" dirty="0">
              <a:solidFill>
                <a:prstClr val="black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7442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/>
              <a:t>医療費控除の算出方法</a:t>
            </a:r>
            <a:endParaRPr lang="ja-JP" altLang="en-US" dirty="0"/>
          </a:p>
        </p:txBody>
      </p:sp>
      <p:graphicFrame>
        <p:nvGraphicFramePr>
          <p:cNvPr id="7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5937602"/>
              </p:ext>
            </p:extLst>
          </p:nvPr>
        </p:nvGraphicFramePr>
        <p:xfrm>
          <a:off x="582087" y="2180168"/>
          <a:ext cx="11027833" cy="2681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テキスト ボックス 3"/>
          <p:cNvSpPr txBox="1"/>
          <p:nvPr/>
        </p:nvSpPr>
        <p:spPr>
          <a:xfrm>
            <a:off x="580304" y="4786387"/>
            <a:ext cx="1102961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19">
              <a:lnSpc>
                <a:spcPct val="200000"/>
              </a:lnSpc>
              <a:defRPr/>
            </a:pPr>
            <a:r>
              <a:rPr lang="ja-JP" altLang="en-US" sz="2000" dirty="0">
                <a:solidFill>
                  <a:prstClr val="black"/>
                </a:solidFill>
                <a:latin typeface="+mn-ea"/>
              </a:rPr>
              <a:t>この式で計算した金額が、医療費控除の対象となります。</a:t>
            </a:r>
            <a:endParaRPr lang="en-US" altLang="ja-JP" sz="2000" dirty="0">
              <a:solidFill>
                <a:prstClr val="black"/>
              </a:solidFill>
              <a:latin typeface="+mn-ea"/>
            </a:endParaRPr>
          </a:p>
          <a:p>
            <a:pPr defTabSz="457219">
              <a:lnSpc>
                <a:spcPct val="200000"/>
              </a:lnSpc>
              <a:defRPr/>
            </a:pPr>
            <a:r>
              <a:rPr lang="ja-JP" altLang="en-US" sz="2000" dirty="0">
                <a:solidFill>
                  <a:prstClr val="black"/>
                </a:solidFill>
                <a:latin typeface="+mn-ea"/>
              </a:rPr>
              <a:t>ただし、</a:t>
            </a:r>
            <a:r>
              <a:rPr kumimoji="0" lang="en-US" altLang="ja-JP" sz="2000" dirty="0">
                <a:solidFill>
                  <a:prstClr val="black"/>
                </a:solidFill>
                <a:latin typeface="+mn-ea"/>
              </a:rPr>
              <a:t>1</a:t>
            </a:r>
            <a:r>
              <a:rPr kumimoji="0" lang="ja-JP" altLang="ja-JP" sz="2000" dirty="0">
                <a:solidFill>
                  <a:prstClr val="black"/>
                </a:solidFill>
                <a:latin typeface="+mn-ea"/>
              </a:rPr>
              <a:t>年間に支払った医療費の合計から、生命保険や損害保険からの入院費給付金、健康保険などからの高額療養費、出産育児一時金などの金額は差し引</a:t>
            </a:r>
            <a:r>
              <a:rPr kumimoji="0" lang="ja-JP" altLang="en-US" sz="2000" dirty="0">
                <a:solidFill>
                  <a:prstClr val="black"/>
                </a:solidFill>
                <a:latin typeface="+mn-ea"/>
              </a:rPr>
              <a:t>きます。</a:t>
            </a:r>
            <a:endParaRPr lang="ja-JP" altLang="en-US" sz="2000" dirty="0">
              <a:solidFill>
                <a:prstClr val="black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58461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申告方法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581194" y="2180498"/>
            <a:ext cx="5236512" cy="2536079"/>
          </a:xfrm>
        </p:spPr>
        <p:txBody>
          <a:bodyPr anchor="t">
            <a:spAutoFit/>
          </a:bodyPr>
          <a:lstStyle/>
          <a:p>
            <a:pPr>
              <a:spcAft>
                <a:spcPts val="2400"/>
              </a:spcAft>
            </a:pPr>
            <a:r>
              <a:rPr lang="ja-JP" altLang="ja-JP" sz="2800" dirty="0"/>
              <a:t>申告</a:t>
            </a:r>
            <a:r>
              <a:rPr lang="ja-JP" altLang="en-US" sz="2800" dirty="0"/>
              <a:t>時に用意する物</a:t>
            </a:r>
            <a:endParaRPr lang="ja-JP" altLang="ja-JP" sz="2800" dirty="0"/>
          </a:p>
          <a:p>
            <a:pPr lvl="1"/>
            <a:r>
              <a:rPr lang="ja-JP" altLang="ja-JP" sz="2800" dirty="0"/>
              <a:t>病院等の領収書</a:t>
            </a:r>
          </a:p>
          <a:p>
            <a:pPr lvl="1"/>
            <a:r>
              <a:rPr lang="ja-JP" altLang="ja-JP" sz="2800" dirty="0"/>
              <a:t>源泉徴収票</a:t>
            </a:r>
          </a:p>
          <a:p>
            <a:pPr lvl="1"/>
            <a:r>
              <a:rPr lang="ja-JP" altLang="ja-JP" sz="2800" dirty="0"/>
              <a:t>印鑑</a:t>
            </a:r>
            <a:endParaRPr lang="ja-JP" altLang="en-US" sz="2800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08502E3-265C-4233-8A54-6C69401F1EC4}"/>
              </a:ext>
            </a:extLst>
          </p:cNvPr>
          <p:cNvSpPr/>
          <p:nvPr/>
        </p:nvSpPr>
        <p:spPr>
          <a:xfrm>
            <a:off x="6486490" y="4422043"/>
            <a:ext cx="5040000" cy="1440000"/>
          </a:xfrm>
          <a:prstGeom prst="rect">
            <a:avLst/>
          </a:prstGeom>
          <a:solidFill>
            <a:srgbClr val="66B1CE">
              <a:hueOff val="0"/>
              <a:satOff val="0"/>
              <a:lumOff val="0"/>
              <a:alphaOff val="0"/>
            </a:srgbClr>
          </a:solidFill>
          <a:ln w="22225" cap="rnd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227584" tIns="324000" rIns="227584" bIns="227584" numCol="1" spcCol="1270" anchor="ctr" anchorCtr="0">
            <a:noAutofit/>
          </a:bodyPr>
          <a:lstStyle/>
          <a:p>
            <a:pPr lvl="0" algn="ctr"/>
            <a:r>
              <a:rPr lang="ja-JP" altLang="en-US" sz="2800" dirty="0">
                <a:solidFill>
                  <a:schemeClr val="bg1"/>
                </a:solidFill>
              </a:rPr>
              <a:t>所轄税務署長に提出</a:t>
            </a:r>
          </a:p>
        </p:txBody>
      </p:sp>
      <p:sp>
        <p:nvSpPr>
          <p:cNvPr id="3" name="吹き出し: 下矢印 2">
            <a:extLst>
              <a:ext uri="{FF2B5EF4-FFF2-40B4-BE49-F238E27FC236}">
                <a16:creationId xmlns:a16="http://schemas.microsoft.com/office/drawing/2014/main" id="{0B5D0AD0-29FF-44A0-80A5-A76F2707F839}"/>
              </a:ext>
            </a:extLst>
          </p:cNvPr>
          <p:cNvSpPr/>
          <p:nvPr/>
        </p:nvSpPr>
        <p:spPr>
          <a:xfrm>
            <a:off x="6486490" y="2015967"/>
            <a:ext cx="5040000" cy="2520000"/>
          </a:xfrm>
          <a:prstGeom prst="downArrowCallout">
            <a:avLst/>
          </a:prstGeom>
          <a:solidFill>
            <a:srgbClr val="66B1CE">
              <a:hueOff val="1318709"/>
              <a:satOff val="-9404"/>
              <a:lumOff val="-17059"/>
              <a:alphaOff val="0"/>
            </a:srgbClr>
          </a:solidFill>
          <a:ln w="22225" cap="rnd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227584" tIns="360000" rIns="227584" bIns="227584" numCol="1" spcCol="1270" anchor="ctr" anchorCtr="0">
            <a:noAutofit/>
          </a:bodyPr>
          <a:lstStyle/>
          <a:p>
            <a:pPr lvl="0" algn="ctr">
              <a:lnSpc>
                <a:spcPct val="80000"/>
              </a:lnSpc>
              <a:spcAft>
                <a:spcPts val="600"/>
              </a:spcAft>
            </a:pPr>
            <a:r>
              <a:rPr lang="ja-JP" altLang="en-US" sz="2800" dirty="0">
                <a:solidFill>
                  <a:schemeClr val="bg1"/>
                </a:solidFill>
              </a:rPr>
              <a:t>確</a:t>
            </a:r>
            <a:r>
              <a:rPr lang="ja-JP" altLang="ja-JP" sz="2800" dirty="0">
                <a:solidFill>
                  <a:schemeClr val="bg1"/>
                </a:solidFill>
              </a:rPr>
              <a:t>定申告書に</a:t>
            </a:r>
            <a:br>
              <a:rPr lang="en-US" altLang="ja-JP" sz="2800" dirty="0">
                <a:solidFill>
                  <a:schemeClr val="bg1"/>
                </a:solidFill>
              </a:rPr>
            </a:br>
            <a:r>
              <a:rPr lang="ja-JP" altLang="ja-JP" sz="2800" dirty="0">
                <a:solidFill>
                  <a:schemeClr val="bg1"/>
                </a:solidFill>
              </a:rPr>
              <a:t>必要事項を記入</a:t>
            </a:r>
            <a:endParaRPr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91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/>
              <a:t>申告の時期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9" y="2181600"/>
            <a:ext cx="11029615" cy="1720471"/>
          </a:xfrm>
        </p:spPr>
        <p:txBody>
          <a:bodyPr>
            <a:spAutoFit/>
          </a:bodyPr>
          <a:lstStyle/>
          <a:p>
            <a:r>
              <a:rPr lang="ja-JP" altLang="ja-JP" sz="2400" dirty="0"/>
              <a:t>医療費控除を受けるには、確定申告が必要</a:t>
            </a:r>
            <a:r>
              <a:rPr lang="ja-JP" altLang="en-US" sz="2400" dirty="0"/>
              <a:t>です。</a:t>
            </a:r>
            <a:endParaRPr lang="ja-JP" altLang="ja-JP" sz="2400" dirty="0"/>
          </a:p>
          <a:p>
            <a:r>
              <a:rPr lang="ja-JP" altLang="ja-JP" sz="2400" dirty="0"/>
              <a:t>確定申告の義務のないサラリーマンなどの場合は、確定申告の期間に関係なく還付申告ができます。還付申告できる期間は、申告書を提出できる日から</a:t>
            </a:r>
            <a:r>
              <a:rPr lang="en-US" altLang="ja-JP" sz="2400" dirty="0"/>
              <a:t>5</a:t>
            </a:r>
            <a:r>
              <a:rPr lang="ja-JP" altLang="ja-JP" sz="2400" dirty="0"/>
              <a:t>年以内です。</a:t>
            </a:r>
            <a:endParaRPr lang="ja-JP" altLang="en-US" sz="2400" dirty="0"/>
          </a:p>
        </p:txBody>
      </p:sp>
      <p:sp>
        <p:nvSpPr>
          <p:cNvPr id="4" name="四角形: 角を丸くする 3"/>
          <p:cNvSpPr/>
          <p:nvPr/>
        </p:nvSpPr>
        <p:spPr>
          <a:xfrm>
            <a:off x="1236000" y="4111155"/>
            <a:ext cx="9720000" cy="900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 defTabSz="457219"/>
            <a:r>
              <a:rPr kumimoji="0" lang="ja-JP" altLang="ja-JP" sz="3200" dirty="0">
                <a:solidFill>
                  <a:prstClr val="white"/>
                </a:solidFill>
                <a:latin typeface="+mn-ea"/>
              </a:rPr>
              <a:t>確定申告の期間（毎年</a:t>
            </a:r>
            <a:r>
              <a:rPr kumimoji="0" lang="en-US" altLang="ja-JP" sz="3200" dirty="0">
                <a:solidFill>
                  <a:prstClr val="white"/>
                </a:solidFill>
                <a:latin typeface="+mn-ea"/>
              </a:rPr>
              <a:t>2</a:t>
            </a:r>
            <a:r>
              <a:rPr kumimoji="0" lang="ja-JP" altLang="ja-JP" sz="3200" dirty="0">
                <a:solidFill>
                  <a:prstClr val="white"/>
                </a:solidFill>
                <a:latin typeface="+mn-ea"/>
              </a:rPr>
              <a:t>月</a:t>
            </a:r>
            <a:r>
              <a:rPr kumimoji="0" lang="en-US" altLang="ja-JP" sz="3200" dirty="0">
                <a:solidFill>
                  <a:prstClr val="white"/>
                </a:solidFill>
                <a:latin typeface="+mn-ea"/>
              </a:rPr>
              <a:t>16</a:t>
            </a:r>
            <a:r>
              <a:rPr kumimoji="0" lang="ja-JP" altLang="ja-JP" sz="3200" dirty="0">
                <a:solidFill>
                  <a:prstClr val="white"/>
                </a:solidFill>
                <a:latin typeface="+mn-ea"/>
              </a:rPr>
              <a:t>日～</a:t>
            </a:r>
            <a:r>
              <a:rPr kumimoji="0" lang="en-US" altLang="ja-JP" sz="3200" dirty="0">
                <a:solidFill>
                  <a:prstClr val="white"/>
                </a:solidFill>
                <a:latin typeface="+mn-ea"/>
              </a:rPr>
              <a:t>3</a:t>
            </a:r>
            <a:r>
              <a:rPr kumimoji="0" lang="ja-JP" altLang="ja-JP" sz="3200" dirty="0">
                <a:solidFill>
                  <a:prstClr val="white"/>
                </a:solidFill>
                <a:latin typeface="+mn-ea"/>
              </a:rPr>
              <a:t>月</a:t>
            </a:r>
            <a:r>
              <a:rPr kumimoji="0" lang="en-US" altLang="ja-JP" sz="3200" dirty="0">
                <a:solidFill>
                  <a:prstClr val="white"/>
                </a:solidFill>
                <a:latin typeface="+mn-ea"/>
              </a:rPr>
              <a:t>15</a:t>
            </a:r>
            <a:r>
              <a:rPr kumimoji="0" lang="ja-JP" altLang="ja-JP" sz="3200" dirty="0">
                <a:solidFill>
                  <a:prstClr val="white"/>
                </a:solidFill>
                <a:latin typeface="+mn-ea"/>
              </a:rPr>
              <a:t>日）</a:t>
            </a:r>
            <a:endParaRPr kumimoji="0" lang="ja-JP" altLang="en-US" sz="3200" dirty="0">
              <a:solidFill>
                <a:prstClr val="white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32692134"/>
      </p:ext>
    </p:extLst>
  </p:cSld>
  <p:clrMapOvr>
    <a:masterClrMapping/>
  </p:clrMapOvr>
</p:sld>
</file>

<file path=ppt/theme/theme1.xml><?xml version="1.0" encoding="utf-8"?>
<a:theme xmlns:a="http://schemas.openxmlformats.org/drawingml/2006/main" name="fomkenpo">
  <a:themeElements>
    <a:clrScheme name="配当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mkenpo" id="{9BAE5E54-237B-48F8-8373-55229743F799}" vid="{FDF76868-4BE5-41F8-B49F-EA444B4272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fomkenpo</Template>
  <TotalTime>68</TotalTime>
  <Words>249</Words>
  <Application>Microsoft Office PowerPoint</Application>
  <PresentationFormat>ワイド画面</PresentationFormat>
  <Paragraphs>24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HGｺﾞｼｯｸE</vt:lpstr>
      <vt:lpstr>メイリオ</vt:lpstr>
      <vt:lpstr>Calibri</vt:lpstr>
      <vt:lpstr>Gill Sans MT</vt:lpstr>
      <vt:lpstr>Wingdings 2</vt:lpstr>
      <vt:lpstr>fomkenpo</vt:lpstr>
      <vt:lpstr>医療費の控除について</vt:lpstr>
      <vt:lpstr>医療費控除とは</vt:lpstr>
      <vt:lpstr>医療費控除の算出方法</vt:lpstr>
      <vt:lpstr>申告方法</vt:lpstr>
      <vt:lpstr>申告の時期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医療費の控除について</dc:title>
  <dcterms:created xsi:type="dcterms:W3CDTF">2020-07-02T03:31:27Z</dcterms:created>
  <dcterms:modified xsi:type="dcterms:W3CDTF">2020-07-26T20:55:49Z</dcterms:modified>
</cp:coreProperties>
</file>