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257" r:id="rId2"/>
    <p:sldId id="262" r:id="rId3"/>
    <p:sldId id="263" r:id="rId4"/>
    <p:sldId id="271" r:id="rId5"/>
    <p:sldId id="272" r:id="rId6"/>
    <p:sldId id="273" r:id="rId7"/>
    <p:sldId id="276" r:id="rId8"/>
    <p:sldId id="275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英語教育に興味はあるか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C6-47A0-91B1-B0FBAE03D5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C6-47A0-91B1-B0FBAE03D5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C6-47A0-91B1-B0FBAE03D51B}"/>
              </c:ext>
            </c:extLst>
          </c:dPt>
          <c:dLbls>
            <c:dLbl>
              <c:idx val="0"/>
              <c:layout>
                <c:manualLayout>
                  <c:x val="4.0739175926354336E-2"/>
                  <c:y val="-4.339988425925926E-2"/>
                </c:manualLayout>
              </c:layout>
              <c:spPr>
                <a:xfrm>
                  <a:off x="3519478" y="3057410"/>
                  <a:ext cx="1212104" cy="1075102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53128"/>
                        <a:gd name="adj2" fmla="val -7586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597204601149558"/>
                      <c:h val="0.2488664351851851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C6-47A0-91B1-B0FBAE03D51B}"/>
                </c:ext>
              </c:extLst>
            </c:dLbl>
            <c:dLbl>
              <c:idx val="1"/>
              <c:layout>
                <c:manualLayout>
                  <c:x val="6.0954029902114716E-3"/>
                  <c:y val="3.2999189814814818E-2"/>
                </c:manualLayout>
              </c:layout>
              <c:spPr>
                <a:xfrm>
                  <a:off x="421897" y="396556"/>
                  <a:ext cx="1148604" cy="1075102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79962"/>
                        <a:gd name="adj2" fmla="val 4269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308600246925004"/>
                      <c:h val="0.2488664351851851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DC6-47A0-91B1-B0FBAE03D51B}"/>
                </c:ext>
              </c:extLst>
            </c:dLbl>
            <c:dLbl>
              <c:idx val="2"/>
              <c:layout>
                <c:manualLayout>
                  <c:x val="0.29509191909106924"/>
                  <c:y val="5.8797453703703702E-3"/>
                </c:manualLayout>
              </c:layout>
              <c:spPr>
                <a:xfrm>
                  <a:off x="2739257" y="25400"/>
                  <a:ext cx="1327061" cy="980387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2111"/>
                        <a:gd name="adj2" fmla="val 5468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930045220880988"/>
                      <c:h val="0.2269416666666666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4DC6-47A0-91B1-B0FBAE03D51B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興味がある</c:v>
                </c:pt>
                <c:pt idx="1">
                  <c:v>興味がない</c:v>
                </c:pt>
                <c:pt idx="2">
                  <c:v>どちらでもない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78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英語を学ばせたい理由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9A-4EC5-B6EA-7DD08391F9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9A-4EC5-B6EA-7DD08391F9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69A-4EC5-B6EA-7DD08391F9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69A-4EC5-B6EA-7DD08391F9A3}"/>
              </c:ext>
            </c:extLst>
          </c:dPt>
          <c:dLbls>
            <c:dLbl>
              <c:idx val="0"/>
              <c:layout>
                <c:manualLayout>
                  <c:x val="-2.9799026423897701E-2"/>
                  <c:y val="0.24400474537037026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5600"/>
                        <a:gd name="adj2" fmla="val -8336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0505912157363141"/>
                      <c:h val="0.2580240740740740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69A-4EC5-B6EA-7DD08391F9A3}"/>
                </c:ext>
              </c:extLst>
            </c:dLbl>
            <c:dLbl>
              <c:idx val="1"/>
              <c:layout>
                <c:manualLayout>
                  <c:x val="3.6081023383197235E-2"/>
                  <c:y val="0.15581018518518513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51586"/>
                        <a:gd name="adj2" fmla="val -89183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9507253929330091"/>
                      <c:h val="0.2710388888888888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69A-4EC5-B6EA-7DD08391F9A3}"/>
                </c:ext>
              </c:extLst>
            </c:dLbl>
            <c:dLbl>
              <c:idx val="2"/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48385"/>
                        <a:gd name="adj2" fmla="val 67855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569A-4EC5-B6EA-7DD08391F9A3}"/>
                </c:ext>
              </c:extLst>
            </c:dLbl>
            <c:dLbl>
              <c:idx val="3"/>
              <c:layout>
                <c:manualLayout>
                  <c:x val="0.12628322671400613"/>
                  <c:y val="0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94714"/>
                        <a:gd name="adj2" fmla="val 5886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569A-4EC5-B6EA-7DD08391F9A3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日常会話ができるように</c:v>
                </c:pt>
                <c:pt idx="1">
                  <c:v>可能性を広げるために</c:v>
                </c:pt>
                <c:pt idx="2">
                  <c:v>親しむために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392</c:v>
                </c:pt>
                <c:pt idx="1">
                  <c:v>284</c:v>
                </c:pt>
                <c:pt idx="2">
                  <c:v>60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英語を学ばせたい時期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5-4D13-B31C-C89D50DEBB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885-4D13-B31C-C89D50DEBB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885-4D13-B31C-C89D50DEBB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885-4D13-B31C-C89D50DEBB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885-4D13-B31C-C89D50DEBB50}"/>
              </c:ext>
            </c:extLst>
          </c:dPt>
          <c:dLbls>
            <c:dLbl>
              <c:idx val="0"/>
              <c:layout>
                <c:manualLayout>
                  <c:x val="-8.1327372066953896E-2"/>
                  <c:y val="1.8518518518443285E-6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86610"/>
                        <a:gd name="adj2" fmla="val 3010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3885-4D13-B31C-C89D50DEBB50}"/>
                </c:ext>
              </c:extLst>
            </c:dLbl>
            <c:dLbl>
              <c:idx val="1"/>
              <c:layout>
                <c:manualLayout>
                  <c:x val="1.8520187052590481E-2"/>
                  <c:y val="3.3550925925925922E-2"/>
                </c:manualLayout>
              </c:layout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93871"/>
                        <a:gd name="adj2" fmla="val 34270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3885-4D13-B31C-C89D50DEBB50}"/>
                </c:ext>
              </c:extLst>
            </c:dLbl>
            <c:dLbl>
              <c:idx val="2"/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43503"/>
                        <a:gd name="adj2" fmla="val 3243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3885-4D13-B31C-C89D50DEBB50}"/>
                </c:ext>
              </c:extLst>
            </c:dLbl>
            <c:dLbl>
              <c:idx val="3"/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28951"/>
                        <a:gd name="adj2" fmla="val -64655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3885-4D13-B31C-C89D50DEBB50}"/>
                </c:ext>
              </c:extLst>
            </c:dLbl>
            <c:dLbl>
              <c:idx val="4"/>
              <c:layout>
                <c:manualLayout>
                  <c:x val="9.5045833729046458E-2"/>
                  <c:y val="0.12173842592592593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42841"/>
                        <a:gd name="adj2" fmla="val 8327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3885-4D13-B31C-C89D50DEBB50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0歳</c:v>
                </c:pt>
                <c:pt idx="1">
                  <c:v>1歳</c:v>
                </c:pt>
                <c:pt idx="2">
                  <c:v>2歳</c:v>
                </c:pt>
                <c:pt idx="3">
                  <c:v>3歳</c:v>
                </c:pt>
                <c:pt idx="4">
                  <c:v>4歳以上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62</c:v>
                </c:pt>
                <c:pt idx="2">
                  <c:v>152</c:v>
                </c:pt>
                <c:pt idx="3">
                  <c:v>347</c:v>
                </c:pt>
                <c:pt idx="4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B-4495-A7B5-4A510AEA666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1D91-51EA-4434-B042-9CA5EA4DF1AA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B22A-8D54-4BBB-B753-7590EF7AD1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24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C11DA5-BD81-462A-8D6C-3D7C74C0466E}" type="datetime1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48BF17F-05EB-4C30-AD68-F1AA79F66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525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168434"/>
            <a:ext cx="10178322" cy="35935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CE1A0-A7CC-4F52-BC7F-3BCB5CBD87CE}" type="datetime1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F17F-05EB-4C30-AD68-F1AA79F66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420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51678" y="2168434"/>
            <a:ext cx="10178322" cy="3960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B5A045-E3BD-4D6B-B8E5-60C646C9F6FC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2020/10/28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 b="1"/>
            </a:lvl1pPr>
          </a:lstStyle>
          <a:p>
            <a:pPr defTabSz="914400">
              <a:defRPr/>
            </a:pPr>
            <a:fld id="{C0B754AB-BC7F-43F4-A511-F633A9546C8C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914400">
                <a:defRPr/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255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4B72A1A-9458-4998-A682-3DAF6AF3F2B4}" type="datetime1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8BF17F-05EB-4C30-AD68-F1AA79F669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89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3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かえで英会話スクール</a:t>
            </a:r>
            <a:br>
              <a:rPr lang="ja-JP" altLang="en-US" sz="66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ja-JP" altLang="en-US" sz="66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新規クラス開設について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サポートサービス部　白井恭吾</a:t>
            </a:r>
            <a:endParaRPr lang="en-US" altLang="ja-JP" dirty="0"/>
          </a:p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10</a:t>
            </a:r>
            <a:r>
              <a:rPr lang="ja-JP" altLang="en-US" dirty="0"/>
              <a:t>日</a:t>
            </a:r>
          </a:p>
          <a:p>
            <a:pPr lvl="0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182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子供向けクラスの開設にあたって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ja-JP" altLang="en-US" dirty="0"/>
              <a:t>子供向けクラスの開設を望む問い合わせが多数あり。</a:t>
            </a:r>
          </a:p>
          <a:p>
            <a:pPr lvl="0">
              <a:lnSpc>
                <a:spcPct val="150000"/>
              </a:lnSpc>
            </a:pPr>
            <a:r>
              <a:rPr lang="ja-JP" altLang="en-US" dirty="0"/>
              <a:t>学習指導要領が改訂され、小学</a:t>
            </a:r>
            <a:r>
              <a:rPr lang="en-US" altLang="ja-JP" dirty="0"/>
              <a:t>5</a:t>
            </a:r>
            <a:r>
              <a:rPr lang="ja-JP" altLang="en-US" dirty="0"/>
              <a:t>～</a:t>
            </a:r>
            <a:r>
              <a:rPr lang="en-US" altLang="ja-JP" dirty="0"/>
              <a:t>6</a:t>
            </a:r>
            <a:r>
              <a:rPr lang="ja-JP" altLang="en-US" dirty="0"/>
              <a:t>年で「英語が教科化」、小学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年で「外国語活動が開始」となった。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スクール徒歩</a:t>
            </a:r>
            <a:r>
              <a:rPr lang="en-US" altLang="ja-JP" dirty="0"/>
              <a:t>10</a:t>
            </a:r>
            <a:r>
              <a:rPr lang="ja-JP" altLang="en-US" dirty="0"/>
              <a:t>分圏内にファミリー向け大規模マンションが建設中であり、子育て世代の入居により、子供の数が増加する可能性が高い。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2579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クラスの開設案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8B10AC-A4E9-4FB9-B5A3-8429F16A5BB9}"/>
              </a:ext>
            </a:extLst>
          </p:cNvPr>
          <p:cNvSpPr/>
          <p:nvPr/>
        </p:nvSpPr>
        <p:spPr>
          <a:xfrm>
            <a:off x="4729630" y="2709000"/>
            <a:ext cx="2880000" cy="14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ja-JP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4-5</a:t>
            </a:r>
            <a:r>
              <a:rPr kumimoji="1" lang="ja-JP" altLang="ja-JP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歳</a:t>
            </a:r>
            <a:endParaRPr kumimoji="1" lang="en-US" altLang="ja-JP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kumimoji="1" lang="ja-JP" altLang="ja-JP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クラス</a:t>
            </a:r>
            <a:endParaRPr lang="ja-JP" altLang="ja-JP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5926B22-8F5A-494E-A04E-2FD9F788262B}"/>
              </a:ext>
            </a:extLst>
          </p:cNvPr>
          <p:cNvSpPr/>
          <p:nvPr/>
        </p:nvSpPr>
        <p:spPr>
          <a:xfrm>
            <a:off x="1251678" y="2709000"/>
            <a:ext cx="2880000" cy="14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ja-JP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kumimoji="1" lang="ja-JP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歳</a:t>
            </a:r>
            <a:endParaRPr kumimoji="1" lang="en-US" altLang="ja-JP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kumimoji="1" lang="ja-JP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クラス</a:t>
            </a:r>
            <a:endParaRPr lang="ja-JP" altLang="ja-JP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A624CA2-E437-441C-8FAE-986C90B09DEE}"/>
              </a:ext>
            </a:extLst>
          </p:cNvPr>
          <p:cNvSpPr/>
          <p:nvPr/>
        </p:nvSpPr>
        <p:spPr>
          <a:xfrm>
            <a:off x="8207582" y="2709000"/>
            <a:ext cx="2880000" cy="14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小学校</a:t>
            </a:r>
            <a:r>
              <a:rPr kumimoji="1" lang="en-US" altLang="ja-JP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</a:t>
            </a:r>
            <a:r>
              <a:rPr kumimoji="1"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endParaRPr kumimoji="1" lang="en-US" altLang="ja-JP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kumimoji="1" lang="ja-JP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クラス</a:t>
            </a:r>
            <a:endParaRPr lang="ja-JP" altLang="ja-JP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67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子供の英語教育調査の実施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7074646" cy="25648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ja-JP" altLang="en-US" dirty="0"/>
              <a:t>調査目的</a:t>
            </a:r>
            <a:endParaRPr lang="en-US" altLang="ja-JP" dirty="0"/>
          </a:p>
          <a:p>
            <a:pPr lvl="1"/>
            <a:r>
              <a:rPr lang="ja-JP" altLang="en-US" dirty="0"/>
              <a:t>子供向けの英会話クラス開設に向けて、習い事の実態と意識を調査</a:t>
            </a:r>
            <a:endParaRPr lang="en-US" altLang="ja-JP" dirty="0"/>
          </a:p>
          <a:p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ja-JP" altLang="en-US" dirty="0"/>
              <a:t>小学校入学前のお子様をお持ちの保護者　</a:t>
            </a:r>
            <a:r>
              <a:rPr lang="en-US" altLang="ja-JP" dirty="0"/>
              <a:t>900</a:t>
            </a:r>
            <a:r>
              <a:rPr lang="ja-JP" altLang="en-US" dirty="0"/>
              <a:t>名</a:t>
            </a:r>
            <a:endParaRPr lang="en-US" altLang="ja-JP" dirty="0"/>
          </a:p>
          <a:p>
            <a:r>
              <a:rPr lang="ja-JP" altLang="en-US" dirty="0"/>
              <a:t>調査方法</a:t>
            </a:r>
            <a:endParaRPr lang="en-US" altLang="ja-JP" dirty="0"/>
          </a:p>
          <a:p>
            <a:pPr lvl="1"/>
            <a:r>
              <a:rPr lang="ja-JP" altLang="en-US" dirty="0"/>
              <a:t>月刊誌「オケイコ」にて、アンケート調査を実施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816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調査結果①</a:t>
            </a:r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英語教育に興味があるか？</a:t>
            </a:r>
            <a:endParaRPr lang="en-US" altLang="ja-JP" dirty="0"/>
          </a:p>
          <a:p>
            <a:pPr lvl="1"/>
            <a:r>
              <a:rPr lang="ja-JP" altLang="en-US" dirty="0"/>
              <a:t>興味がある：</a:t>
            </a:r>
            <a:r>
              <a:rPr lang="en-US" altLang="ja-JP" dirty="0"/>
              <a:t>750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興味がない：</a:t>
            </a:r>
            <a:r>
              <a:rPr lang="en-US" altLang="ja-JP" dirty="0"/>
              <a:t>78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どちらでもない：</a:t>
            </a:r>
            <a:r>
              <a:rPr lang="en-US" altLang="ja-JP" dirty="0"/>
              <a:t>34</a:t>
            </a:r>
            <a:r>
              <a:rPr lang="ja-JP" altLang="en-US" dirty="0"/>
              <a:t>名</a:t>
            </a:r>
          </a:p>
          <a:p>
            <a:r>
              <a:rPr lang="ja-JP" altLang="en-US" dirty="0"/>
              <a:t>回答者数</a:t>
            </a:r>
            <a:endParaRPr lang="en-US" altLang="ja-JP" dirty="0"/>
          </a:p>
          <a:p>
            <a:pPr lvl="1"/>
            <a:r>
              <a:rPr lang="en-US" altLang="ja-JP" dirty="0"/>
              <a:t>862</a:t>
            </a:r>
            <a:r>
              <a:rPr lang="ja-JP" altLang="en-US" dirty="0"/>
              <a:t>名</a:t>
            </a:r>
          </a:p>
        </p:txBody>
      </p:sp>
      <p:graphicFrame>
        <p:nvGraphicFramePr>
          <p:cNvPr id="21" name="グラフ 3"/>
          <p:cNvGraphicFramePr/>
          <p:nvPr>
            <p:extLst/>
          </p:nvPr>
        </p:nvGraphicFramePr>
        <p:xfrm>
          <a:off x="6096000" y="2151650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509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調査結果②</a:t>
            </a:r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英語を学ばせたい理由</a:t>
            </a:r>
            <a:endParaRPr lang="en-US" altLang="ja-JP" dirty="0"/>
          </a:p>
          <a:p>
            <a:pPr lvl="1"/>
            <a:r>
              <a:rPr lang="ja-JP" altLang="en-US" dirty="0"/>
              <a:t>日常会話ができるように：</a:t>
            </a:r>
            <a:r>
              <a:rPr lang="en-US" altLang="ja-JP" dirty="0"/>
              <a:t>392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可能性を広げるために：</a:t>
            </a:r>
            <a:r>
              <a:rPr lang="en-US" altLang="ja-JP" dirty="0"/>
              <a:t>284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親しむために：</a:t>
            </a:r>
            <a:r>
              <a:rPr lang="en-US" altLang="ja-JP" dirty="0"/>
              <a:t>60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ja-JP" altLang="en-US" dirty="0"/>
              <a:t>その他：</a:t>
            </a:r>
            <a:r>
              <a:rPr lang="en-US" altLang="ja-JP" dirty="0"/>
              <a:t>14</a:t>
            </a:r>
            <a:r>
              <a:rPr lang="ja-JP" altLang="en-US" dirty="0"/>
              <a:t>名</a:t>
            </a:r>
            <a:endParaRPr lang="en-US" altLang="ja-JP" dirty="0"/>
          </a:p>
          <a:p>
            <a:pPr lvl="2"/>
            <a:r>
              <a:rPr lang="ja-JP" altLang="en-US" dirty="0"/>
              <a:t>小学校で英語教育が教科化されるから</a:t>
            </a:r>
            <a:endParaRPr lang="en-US" altLang="ja-JP" dirty="0"/>
          </a:p>
          <a:p>
            <a:pPr lvl="2"/>
            <a:r>
              <a:rPr lang="ja-JP" altLang="en-US" dirty="0"/>
              <a:t>友達が習っているから</a:t>
            </a:r>
            <a:r>
              <a:rPr lang="ja-JP" altLang="en-US"/>
              <a:t>　など</a:t>
            </a:r>
            <a:endParaRPr lang="en-US" altLang="ja-JP" dirty="0"/>
          </a:p>
          <a:p>
            <a:r>
              <a:rPr lang="ja-JP" altLang="en-US" dirty="0"/>
              <a:t>回答者数</a:t>
            </a:r>
            <a:endParaRPr lang="en-US" altLang="ja-JP" dirty="0"/>
          </a:p>
          <a:p>
            <a:pPr lvl="1"/>
            <a:r>
              <a:rPr lang="en-US" altLang="ja-JP" dirty="0"/>
              <a:t>750</a:t>
            </a:r>
            <a:r>
              <a:rPr lang="ja-JP" altLang="en-US" dirty="0"/>
              <a:t>名</a:t>
            </a:r>
            <a:br>
              <a:rPr lang="en-US" altLang="ja-JP" dirty="0"/>
            </a:br>
            <a:r>
              <a:rPr lang="ja-JP" altLang="en-US" dirty="0"/>
              <a:t>（英語教育に興味のある方のみ）</a:t>
            </a:r>
          </a:p>
          <a:p>
            <a:pPr lvl="1"/>
            <a:endParaRPr lang="ja-JP" altLang="en-US" dirty="0"/>
          </a:p>
        </p:txBody>
      </p:sp>
      <p:graphicFrame>
        <p:nvGraphicFramePr>
          <p:cNvPr id="21" name="グラフ 3"/>
          <p:cNvGraphicFramePr/>
          <p:nvPr>
            <p:extLst/>
          </p:nvPr>
        </p:nvGraphicFramePr>
        <p:xfrm>
          <a:off x="6109234" y="2151650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5459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調査結果③</a:t>
            </a:r>
            <a:endParaRPr lang="ja-JP" altLang="en-US" dirty="0"/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英語を学ばせたい時期</a:t>
            </a:r>
            <a:endParaRPr lang="en-US" altLang="ja-JP" dirty="0"/>
          </a:p>
          <a:p>
            <a:pPr lvl="1"/>
            <a:r>
              <a:rPr lang="en-US" altLang="ja-JP" dirty="0"/>
              <a:t>0</a:t>
            </a:r>
            <a:r>
              <a:rPr lang="ja-JP" altLang="en-US" dirty="0"/>
              <a:t>歳：</a:t>
            </a:r>
            <a:r>
              <a:rPr lang="en-US" altLang="ja-JP" dirty="0"/>
              <a:t>9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歳：</a:t>
            </a:r>
            <a:r>
              <a:rPr lang="en-US" altLang="ja-JP" dirty="0"/>
              <a:t>62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歳：</a:t>
            </a:r>
            <a:r>
              <a:rPr lang="en-US" altLang="ja-JP" dirty="0"/>
              <a:t>152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3</a:t>
            </a:r>
            <a:r>
              <a:rPr lang="ja-JP" altLang="en-US" dirty="0"/>
              <a:t>歳：</a:t>
            </a:r>
            <a:r>
              <a:rPr lang="en-US" altLang="ja-JP" dirty="0"/>
              <a:t>347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lang="en-US" altLang="ja-JP" dirty="0"/>
              <a:t>4</a:t>
            </a:r>
            <a:r>
              <a:rPr lang="ja-JP" altLang="en-US" dirty="0"/>
              <a:t>歳以上：</a:t>
            </a:r>
            <a:r>
              <a:rPr lang="en-US" altLang="ja-JP" dirty="0"/>
              <a:t>180</a:t>
            </a:r>
            <a:r>
              <a:rPr lang="ja-JP" altLang="en-US" dirty="0"/>
              <a:t>名</a:t>
            </a:r>
          </a:p>
          <a:p>
            <a:r>
              <a:rPr lang="ja-JP" altLang="en-US" dirty="0"/>
              <a:t>回答者数</a:t>
            </a:r>
            <a:endParaRPr lang="en-US" altLang="ja-JP" dirty="0"/>
          </a:p>
          <a:p>
            <a:pPr lvl="1"/>
            <a:r>
              <a:rPr lang="en-US" altLang="ja-JP" dirty="0"/>
              <a:t>750</a:t>
            </a:r>
            <a:r>
              <a:rPr lang="ja-JP" altLang="en-US" dirty="0"/>
              <a:t>名（英語教育に興味のある方のみ）</a:t>
            </a:r>
          </a:p>
        </p:txBody>
      </p:sp>
      <p:graphicFrame>
        <p:nvGraphicFramePr>
          <p:cNvPr id="21" name="グラフ 3"/>
          <p:cNvGraphicFramePr/>
          <p:nvPr>
            <p:extLst/>
          </p:nvPr>
        </p:nvGraphicFramePr>
        <p:xfrm>
          <a:off x="6109234" y="2151650"/>
          <a:ext cx="4927812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7129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子供向けクラス開設の</a:t>
            </a:r>
            <a:r>
              <a:rPr lang="en-US" altLang="ja-JP" dirty="0">
                <a:latin typeface="+mj-ea"/>
              </a:rPr>
              <a:t>PR</a:t>
            </a:r>
            <a:r>
              <a:rPr lang="ja-JP" altLang="en-US" dirty="0"/>
              <a:t>について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5012779" cy="34163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ja-JP" altLang="en-US" dirty="0"/>
              <a:t>駅前、スクール前でのチラシ配布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入会金</a:t>
            </a:r>
            <a:r>
              <a:rPr lang="en-US" altLang="ja-JP" dirty="0"/>
              <a:t>30%</a:t>
            </a:r>
            <a:r>
              <a:rPr lang="ja-JP" altLang="en-US" dirty="0"/>
              <a:t>引きチラシのポスティング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新聞への折り込みチラシの差し込み</a:t>
            </a:r>
          </a:p>
          <a:p>
            <a:pPr lvl="0">
              <a:lnSpc>
                <a:spcPct val="150000"/>
              </a:lnSpc>
            </a:pPr>
            <a:r>
              <a:rPr lang="ja-JP" altLang="en-US" dirty="0"/>
              <a:t>ホームページに特設サイトを開設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無料体験レッスンを用意</a:t>
            </a:r>
            <a:endParaRPr lang="en-US" altLang="ja-JP" dirty="0"/>
          </a:p>
          <a:p>
            <a:pPr lvl="0">
              <a:lnSpc>
                <a:spcPct val="150000"/>
              </a:lnSpc>
            </a:pPr>
            <a:r>
              <a:rPr lang="ja-JP" altLang="en-US" dirty="0"/>
              <a:t>ミニ英語コンサートへの招待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C5CB10B-B4AA-4C9D-8D44-66A43DF02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28923"/>
            <a:ext cx="3468925" cy="236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13360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バッジ</Template>
  <TotalTime>7</TotalTime>
  <Words>353</Words>
  <Application>Microsoft Office PowerPoint</Application>
  <PresentationFormat>ワイド画面</PresentationFormat>
  <Paragraphs>54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メイリオ</vt:lpstr>
      <vt:lpstr>游ゴシック</vt:lpstr>
      <vt:lpstr>Arial</vt:lpstr>
      <vt:lpstr>Gill Sans MT</vt:lpstr>
      <vt:lpstr>Impact</vt:lpstr>
      <vt:lpstr>バッジ</vt:lpstr>
      <vt:lpstr>かえで英会話スクール 新規クラス開設について</vt:lpstr>
      <vt:lpstr>子供向けクラスの開設にあたって</vt:lpstr>
      <vt:lpstr>クラスの開設案</vt:lpstr>
      <vt:lpstr>子供の英語教育調査の実施</vt:lpstr>
      <vt:lpstr>調査結果①</vt:lpstr>
      <vt:lpstr>調査結果②</vt:lpstr>
      <vt:lpstr>調査結果③</vt:lpstr>
      <vt:lpstr>子供向けクラス開設のPRについて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かえで英会話スクール 新規クラス開設について</dc:title>
  <dcterms:created xsi:type="dcterms:W3CDTF">2020-07-21T08:59:19Z</dcterms:created>
  <dcterms:modified xsi:type="dcterms:W3CDTF">2020-10-28T03:29:55Z</dcterms:modified>
</cp:coreProperties>
</file>