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7" r:id="rId3"/>
    <p:sldId id="262" r:id="rId4"/>
    <p:sldId id="260" r:id="rId5"/>
    <p:sldId id="268" r:id="rId6"/>
    <p:sldId id="269" r:id="rId7"/>
    <p:sldId id="270" r:id="rId8"/>
    <p:sldId id="271" r:id="rId9"/>
    <p:sldId id="265" r:id="rId10"/>
    <p:sldId id="264" r:id="rId11"/>
    <p:sldId id="261" r:id="rId1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2" autoAdjust="0"/>
    <p:restoredTop sz="94660"/>
  </p:normalViewPr>
  <p:slideViewPr>
    <p:cSldViewPr snapToGrid="0">
      <p:cViewPr varScale="1">
        <p:scale>
          <a:sx n="81" d="100"/>
          <a:sy n="81" d="100"/>
        </p:scale>
        <p:origin x="75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A3843A0-332F-4396-B408-24112917B8FE}" type="doc">
      <dgm:prSet loTypeId="urn:microsoft.com/office/officeart/2005/8/layout/vList5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kumimoji="1" lang="ja-JP" altLang="en-US"/>
        </a:p>
      </dgm:t>
    </dgm:pt>
    <dgm:pt modelId="{04E31917-C03A-4964-B695-09C54F0F3566}">
      <dgm:prSet/>
      <dgm:spPr/>
      <dgm:t>
        <a:bodyPr/>
        <a:lstStyle/>
        <a:p>
          <a:r>
            <a:rPr kumimoji="1" lang="ja-JP"/>
            <a:t>安徽省</a:t>
          </a:r>
          <a:endParaRPr lang="ja-JP"/>
        </a:p>
      </dgm:t>
    </dgm:pt>
    <dgm:pt modelId="{BBDC8BB9-C936-4E65-9957-84F219A245CC}" type="parTrans" cxnId="{BFFEAF4F-7C62-48E6-9EE9-7B57E5477F6D}">
      <dgm:prSet/>
      <dgm:spPr/>
      <dgm:t>
        <a:bodyPr/>
        <a:lstStyle/>
        <a:p>
          <a:endParaRPr kumimoji="1" lang="ja-JP" altLang="en-US"/>
        </a:p>
      </dgm:t>
    </dgm:pt>
    <dgm:pt modelId="{298A522C-5B29-448B-8638-F286ACCE7A9D}" type="sibTrans" cxnId="{BFFEAF4F-7C62-48E6-9EE9-7B57E5477F6D}">
      <dgm:prSet/>
      <dgm:spPr/>
      <dgm:t>
        <a:bodyPr/>
        <a:lstStyle/>
        <a:p>
          <a:endParaRPr kumimoji="1" lang="ja-JP" altLang="en-US"/>
        </a:p>
      </dgm:t>
    </dgm:pt>
    <dgm:pt modelId="{D2F23CAA-1226-42F5-B57F-668F13D150C1}">
      <dgm:prSet/>
      <dgm:spPr/>
      <dgm:t>
        <a:bodyPr/>
        <a:lstStyle/>
        <a:p>
          <a:r>
            <a:rPr kumimoji="1" lang="ja-JP" dirty="0"/>
            <a:t>南部の長江下流部は、</a:t>
          </a:r>
          <a:r>
            <a:rPr lang="ja-JP" altLang="en-US" dirty="0"/>
            <a:t>祁門紅茶</a:t>
          </a:r>
          <a:r>
            <a:rPr kumimoji="1" lang="ja-JP" dirty="0"/>
            <a:t>の産地として有名です。</a:t>
          </a:r>
          <a:endParaRPr lang="ja-JP" dirty="0"/>
        </a:p>
      </dgm:t>
    </dgm:pt>
    <dgm:pt modelId="{E203CF9A-6882-4C07-AAD0-EA1A263FBF21}" type="parTrans" cxnId="{B399D71F-A927-4A17-AE96-B2D85AFA6EE7}">
      <dgm:prSet/>
      <dgm:spPr/>
      <dgm:t>
        <a:bodyPr/>
        <a:lstStyle/>
        <a:p>
          <a:endParaRPr kumimoji="1" lang="ja-JP" altLang="en-US"/>
        </a:p>
      </dgm:t>
    </dgm:pt>
    <dgm:pt modelId="{EF889290-4AD2-4C77-AEE7-2B6F47FC38B5}" type="sibTrans" cxnId="{B399D71F-A927-4A17-AE96-B2D85AFA6EE7}">
      <dgm:prSet/>
      <dgm:spPr/>
      <dgm:t>
        <a:bodyPr/>
        <a:lstStyle/>
        <a:p>
          <a:endParaRPr kumimoji="1" lang="ja-JP" altLang="en-US"/>
        </a:p>
      </dgm:t>
    </dgm:pt>
    <dgm:pt modelId="{767DDC8F-678A-496C-9EB2-F36D13EC1FC7}">
      <dgm:prSet/>
      <dgm:spPr/>
      <dgm:t>
        <a:bodyPr/>
        <a:lstStyle/>
        <a:p>
          <a:r>
            <a:rPr kumimoji="1" lang="ja-JP"/>
            <a:t>福建省</a:t>
          </a:r>
          <a:endParaRPr lang="ja-JP"/>
        </a:p>
      </dgm:t>
    </dgm:pt>
    <dgm:pt modelId="{066CC725-B973-462E-AC72-CAE618BA6A5B}" type="parTrans" cxnId="{7120B378-15F7-47A5-9698-2EFEF897EDED}">
      <dgm:prSet/>
      <dgm:spPr/>
      <dgm:t>
        <a:bodyPr/>
        <a:lstStyle/>
        <a:p>
          <a:endParaRPr kumimoji="1" lang="ja-JP" altLang="en-US"/>
        </a:p>
      </dgm:t>
    </dgm:pt>
    <dgm:pt modelId="{90C673F0-9501-410F-AC1B-9D0DE24BA184}" type="sibTrans" cxnId="{7120B378-15F7-47A5-9698-2EFEF897EDED}">
      <dgm:prSet/>
      <dgm:spPr/>
      <dgm:t>
        <a:bodyPr/>
        <a:lstStyle/>
        <a:p>
          <a:endParaRPr kumimoji="1" lang="ja-JP" altLang="en-US"/>
        </a:p>
      </dgm:t>
    </dgm:pt>
    <dgm:pt modelId="{A0E9E569-6998-40DC-9797-9AA59A3F9CE7}">
      <dgm:prSet/>
      <dgm:spPr/>
      <dgm:t>
        <a:bodyPr/>
        <a:lstStyle/>
        <a:p>
          <a:r>
            <a:rPr kumimoji="1" lang="ja-JP" dirty="0"/>
            <a:t>中国の東南にあり、多くの半発酵茶を生産</a:t>
          </a:r>
          <a:r>
            <a:rPr kumimoji="1" lang="ja-JP" altLang="en-US" dirty="0"/>
            <a:t>しています。</a:t>
          </a:r>
          <a:r>
            <a:rPr kumimoji="1" lang="ja-JP" dirty="0"/>
            <a:t>茉莉花茶なども有名です。</a:t>
          </a:r>
          <a:endParaRPr lang="ja-JP" dirty="0"/>
        </a:p>
      </dgm:t>
    </dgm:pt>
    <dgm:pt modelId="{1260DDC7-E838-4098-8717-EEF41D312E37}" type="parTrans" cxnId="{6C0C835F-1670-49E3-96DC-6451011C4EA3}">
      <dgm:prSet/>
      <dgm:spPr/>
      <dgm:t>
        <a:bodyPr/>
        <a:lstStyle/>
        <a:p>
          <a:endParaRPr kumimoji="1" lang="ja-JP" altLang="en-US"/>
        </a:p>
      </dgm:t>
    </dgm:pt>
    <dgm:pt modelId="{D9D4F1D6-15BC-4468-A37F-6AF44987DFF4}" type="sibTrans" cxnId="{6C0C835F-1670-49E3-96DC-6451011C4EA3}">
      <dgm:prSet/>
      <dgm:spPr/>
      <dgm:t>
        <a:bodyPr/>
        <a:lstStyle/>
        <a:p>
          <a:endParaRPr kumimoji="1" lang="ja-JP" altLang="en-US"/>
        </a:p>
      </dgm:t>
    </dgm:pt>
    <dgm:pt modelId="{FEBFFBEA-44CF-489D-A9CE-D5764006A41D}">
      <dgm:prSet/>
      <dgm:spPr/>
      <dgm:t>
        <a:bodyPr/>
        <a:lstStyle/>
        <a:p>
          <a:r>
            <a:rPr kumimoji="1" lang="ja-JP"/>
            <a:t>雲南省</a:t>
          </a:r>
          <a:endParaRPr lang="ja-JP"/>
        </a:p>
      </dgm:t>
    </dgm:pt>
    <dgm:pt modelId="{E96C3CFA-DDB8-4A1B-9C48-0568E40A246A}" type="parTrans" cxnId="{0B0EFBB9-4584-41A5-B59D-B7D9829A4880}">
      <dgm:prSet/>
      <dgm:spPr/>
      <dgm:t>
        <a:bodyPr/>
        <a:lstStyle/>
        <a:p>
          <a:endParaRPr kumimoji="1" lang="ja-JP" altLang="en-US"/>
        </a:p>
      </dgm:t>
    </dgm:pt>
    <dgm:pt modelId="{102271F5-5FAB-4A76-BD1A-7F2EF59EDF0A}" type="sibTrans" cxnId="{0B0EFBB9-4584-41A5-B59D-B7D9829A4880}">
      <dgm:prSet/>
      <dgm:spPr/>
      <dgm:t>
        <a:bodyPr/>
        <a:lstStyle/>
        <a:p>
          <a:endParaRPr kumimoji="1" lang="ja-JP" altLang="en-US"/>
        </a:p>
      </dgm:t>
    </dgm:pt>
    <dgm:pt modelId="{731C6851-36EB-48EB-B0D1-C927B336195D}">
      <dgm:prSet/>
      <dgm:spPr/>
      <dgm:t>
        <a:bodyPr/>
        <a:lstStyle/>
        <a:p>
          <a:r>
            <a:rPr kumimoji="1" lang="ja-JP"/>
            <a:t>亜熱帯地域にあたり、黒茶の産地として有名です。</a:t>
          </a:r>
          <a:endParaRPr lang="ja-JP"/>
        </a:p>
      </dgm:t>
    </dgm:pt>
    <dgm:pt modelId="{36011DAC-7C68-45C4-8B9E-34B2B99B610D}" type="parTrans" cxnId="{21DE9533-EDB9-4D3D-B4B9-D7D237C8E030}">
      <dgm:prSet/>
      <dgm:spPr/>
      <dgm:t>
        <a:bodyPr/>
        <a:lstStyle/>
        <a:p>
          <a:endParaRPr kumimoji="1" lang="ja-JP" altLang="en-US"/>
        </a:p>
      </dgm:t>
    </dgm:pt>
    <dgm:pt modelId="{1F71B569-8578-494D-9F10-E5B4E4A4FF77}" type="sibTrans" cxnId="{21DE9533-EDB9-4D3D-B4B9-D7D237C8E030}">
      <dgm:prSet/>
      <dgm:spPr/>
      <dgm:t>
        <a:bodyPr/>
        <a:lstStyle/>
        <a:p>
          <a:endParaRPr kumimoji="1" lang="ja-JP" altLang="en-US"/>
        </a:p>
      </dgm:t>
    </dgm:pt>
    <dgm:pt modelId="{9FA9F36E-8E5A-4191-9773-44CA63BF8DBE}">
      <dgm:prSet/>
      <dgm:spPr/>
      <dgm:t>
        <a:bodyPr/>
        <a:lstStyle/>
        <a:p>
          <a:r>
            <a:rPr kumimoji="1" lang="ja-JP"/>
            <a:t>台湾</a:t>
          </a:r>
          <a:endParaRPr lang="ja-JP"/>
        </a:p>
      </dgm:t>
    </dgm:pt>
    <dgm:pt modelId="{96FBE7EB-E89A-414F-A6F1-C44E72683BCB}" type="parTrans" cxnId="{4A3899C1-7EE2-441B-85D0-6A30EA456A92}">
      <dgm:prSet/>
      <dgm:spPr/>
      <dgm:t>
        <a:bodyPr/>
        <a:lstStyle/>
        <a:p>
          <a:endParaRPr kumimoji="1" lang="ja-JP" altLang="en-US"/>
        </a:p>
      </dgm:t>
    </dgm:pt>
    <dgm:pt modelId="{804C88FB-A385-43D9-98C2-DD0695E968E3}" type="sibTrans" cxnId="{4A3899C1-7EE2-441B-85D0-6A30EA456A92}">
      <dgm:prSet/>
      <dgm:spPr/>
      <dgm:t>
        <a:bodyPr/>
        <a:lstStyle/>
        <a:p>
          <a:endParaRPr kumimoji="1" lang="ja-JP" altLang="en-US"/>
        </a:p>
      </dgm:t>
    </dgm:pt>
    <dgm:pt modelId="{A0FC386E-3330-42DE-AEA2-44EE8C68F3FF}">
      <dgm:prSet/>
      <dgm:spPr/>
      <dgm:t>
        <a:bodyPr/>
        <a:lstStyle/>
        <a:p>
          <a:r>
            <a:rPr kumimoji="1" lang="ja-JP"/>
            <a:t>独自の改良が重ねられている半発酵茶が有名です。</a:t>
          </a:r>
          <a:endParaRPr lang="ja-JP"/>
        </a:p>
      </dgm:t>
    </dgm:pt>
    <dgm:pt modelId="{88A0B65F-7A68-47CF-968D-BD65BFE3B7F2}" type="parTrans" cxnId="{AAB40081-8221-4B75-928B-29CD01944FD4}">
      <dgm:prSet/>
      <dgm:spPr/>
      <dgm:t>
        <a:bodyPr/>
        <a:lstStyle/>
        <a:p>
          <a:endParaRPr kumimoji="1" lang="ja-JP" altLang="en-US"/>
        </a:p>
      </dgm:t>
    </dgm:pt>
    <dgm:pt modelId="{33B843D8-BE7D-42FA-82B1-3F38259B0DF2}" type="sibTrans" cxnId="{AAB40081-8221-4B75-928B-29CD01944FD4}">
      <dgm:prSet/>
      <dgm:spPr/>
      <dgm:t>
        <a:bodyPr/>
        <a:lstStyle/>
        <a:p>
          <a:endParaRPr kumimoji="1" lang="ja-JP" altLang="en-US"/>
        </a:p>
      </dgm:t>
    </dgm:pt>
    <dgm:pt modelId="{EE2ACA5D-064E-4DAE-978C-9AF3CD064756}" type="pres">
      <dgm:prSet presAssocID="{4A3843A0-332F-4396-B408-24112917B8FE}" presName="Name0" presStyleCnt="0">
        <dgm:presLayoutVars>
          <dgm:dir/>
          <dgm:animLvl val="lvl"/>
          <dgm:resizeHandles val="exact"/>
        </dgm:presLayoutVars>
      </dgm:prSet>
      <dgm:spPr/>
    </dgm:pt>
    <dgm:pt modelId="{D15F5FAD-62E1-43B2-AFA6-DAF84982F713}" type="pres">
      <dgm:prSet presAssocID="{04E31917-C03A-4964-B695-09C54F0F3566}" presName="linNode" presStyleCnt="0"/>
      <dgm:spPr/>
    </dgm:pt>
    <dgm:pt modelId="{876B4FAA-C3E1-429D-B2CC-D9A5CE865C8A}" type="pres">
      <dgm:prSet presAssocID="{04E31917-C03A-4964-B695-09C54F0F3566}" presName="parentText" presStyleLbl="node1" presStyleIdx="0" presStyleCnt="4">
        <dgm:presLayoutVars>
          <dgm:chMax val="1"/>
          <dgm:bulletEnabled val="1"/>
        </dgm:presLayoutVars>
      </dgm:prSet>
      <dgm:spPr/>
    </dgm:pt>
    <dgm:pt modelId="{E4C177FF-6113-48D0-8F84-B33B05EF55F5}" type="pres">
      <dgm:prSet presAssocID="{04E31917-C03A-4964-B695-09C54F0F3566}" presName="descendantText" presStyleLbl="alignAccFollowNode1" presStyleIdx="0" presStyleCnt="4">
        <dgm:presLayoutVars>
          <dgm:bulletEnabled val="1"/>
        </dgm:presLayoutVars>
      </dgm:prSet>
      <dgm:spPr/>
    </dgm:pt>
    <dgm:pt modelId="{ED9DD44C-B8F6-4D13-81D5-D90EEDBAC768}" type="pres">
      <dgm:prSet presAssocID="{298A522C-5B29-448B-8638-F286ACCE7A9D}" presName="sp" presStyleCnt="0"/>
      <dgm:spPr/>
    </dgm:pt>
    <dgm:pt modelId="{601B555E-662D-4AD2-967F-D60C8ACBD91F}" type="pres">
      <dgm:prSet presAssocID="{767DDC8F-678A-496C-9EB2-F36D13EC1FC7}" presName="linNode" presStyleCnt="0"/>
      <dgm:spPr/>
    </dgm:pt>
    <dgm:pt modelId="{325A3597-F758-42F9-A62C-B4AC409E2D78}" type="pres">
      <dgm:prSet presAssocID="{767DDC8F-678A-496C-9EB2-F36D13EC1FC7}" presName="parentText" presStyleLbl="node1" presStyleIdx="1" presStyleCnt="4">
        <dgm:presLayoutVars>
          <dgm:chMax val="1"/>
          <dgm:bulletEnabled val="1"/>
        </dgm:presLayoutVars>
      </dgm:prSet>
      <dgm:spPr/>
    </dgm:pt>
    <dgm:pt modelId="{BF22377A-EEC0-4A45-89A8-7B4BF52AC30E}" type="pres">
      <dgm:prSet presAssocID="{767DDC8F-678A-496C-9EB2-F36D13EC1FC7}" presName="descendantText" presStyleLbl="alignAccFollowNode1" presStyleIdx="1" presStyleCnt="4">
        <dgm:presLayoutVars>
          <dgm:bulletEnabled val="1"/>
        </dgm:presLayoutVars>
      </dgm:prSet>
      <dgm:spPr/>
    </dgm:pt>
    <dgm:pt modelId="{80461719-EB60-4D8F-AA3D-819E0C4CBB52}" type="pres">
      <dgm:prSet presAssocID="{90C673F0-9501-410F-AC1B-9D0DE24BA184}" presName="sp" presStyleCnt="0"/>
      <dgm:spPr/>
    </dgm:pt>
    <dgm:pt modelId="{638A45DF-F021-417C-9968-7D4449AD41E1}" type="pres">
      <dgm:prSet presAssocID="{FEBFFBEA-44CF-489D-A9CE-D5764006A41D}" presName="linNode" presStyleCnt="0"/>
      <dgm:spPr/>
    </dgm:pt>
    <dgm:pt modelId="{EAD76992-99DC-4543-BCCE-B999EEB6F001}" type="pres">
      <dgm:prSet presAssocID="{FEBFFBEA-44CF-489D-A9CE-D5764006A41D}" presName="parentText" presStyleLbl="node1" presStyleIdx="2" presStyleCnt="4">
        <dgm:presLayoutVars>
          <dgm:chMax val="1"/>
          <dgm:bulletEnabled val="1"/>
        </dgm:presLayoutVars>
      </dgm:prSet>
      <dgm:spPr/>
    </dgm:pt>
    <dgm:pt modelId="{56FD0A60-2866-4C32-8C12-23D8E5F386FF}" type="pres">
      <dgm:prSet presAssocID="{FEBFFBEA-44CF-489D-A9CE-D5764006A41D}" presName="descendantText" presStyleLbl="alignAccFollowNode1" presStyleIdx="2" presStyleCnt="4">
        <dgm:presLayoutVars>
          <dgm:bulletEnabled val="1"/>
        </dgm:presLayoutVars>
      </dgm:prSet>
      <dgm:spPr/>
    </dgm:pt>
    <dgm:pt modelId="{7985DB15-7705-4E7D-B90E-FB7B51DAF892}" type="pres">
      <dgm:prSet presAssocID="{102271F5-5FAB-4A76-BD1A-7F2EF59EDF0A}" presName="sp" presStyleCnt="0"/>
      <dgm:spPr/>
    </dgm:pt>
    <dgm:pt modelId="{2BA0C241-F670-4BA2-81DE-8294E7B60403}" type="pres">
      <dgm:prSet presAssocID="{9FA9F36E-8E5A-4191-9773-44CA63BF8DBE}" presName="linNode" presStyleCnt="0"/>
      <dgm:spPr/>
    </dgm:pt>
    <dgm:pt modelId="{E25AE9F6-FDFF-4CEB-808F-2ED8D4BE806D}" type="pres">
      <dgm:prSet presAssocID="{9FA9F36E-8E5A-4191-9773-44CA63BF8DBE}" presName="parentText" presStyleLbl="node1" presStyleIdx="3" presStyleCnt="4">
        <dgm:presLayoutVars>
          <dgm:chMax val="1"/>
          <dgm:bulletEnabled val="1"/>
        </dgm:presLayoutVars>
      </dgm:prSet>
      <dgm:spPr/>
    </dgm:pt>
    <dgm:pt modelId="{BFB5DE4C-C1BC-44F1-B9EC-EFF1C9E7A5D2}" type="pres">
      <dgm:prSet presAssocID="{9FA9F36E-8E5A-4191-9773-44CA63BF8DBE}" presName="descendantText" presStyleLbl="alignAccFollowNode1" presStyleIdx="3" presStyleCnt="4">
        <dgm:presLayoutVars>
          <dgm:bulletEnabled val="1"/>
        </dgm:presLayoutVars>
      </dgm:prSet>
      <dgm:spPr/>
    </dgm:pt>
  </dgm:ptLst>
  <dgm:cxnLst>
    <dgm:cxn modelId="{B399D71F-A927-4A17-AE96-B2D85AFA6EE7}" srcId="{04E31917-C03A-4964-B695-09C54F0F3566}" destId="{D2F23CAA-1226-42F5-B57F-668F13D150C1}" srcOrd="0" destOrd="0" parTransId="{E203CF9A-6882-4C07-AAD0-EA1A263FBF21}" sibTransId="{EF889290-4AD2-4C77-AEE7-2B6F47FC38B5}"/>
    <dgm:cxn modelId="{5C98E523-8F7C-4604-9CF4-E506D6178B99}" type="presOf" srcId="{A0FC386E-3330-42DE-AEA2-44EE8C68F3FF}" destId="{BFB5DE4C-C1BC-44F1-B9EC-EFF1C9E7A5D2}" srcOrd="0" destOrd="0" presId="urn:microsoft.com/office/officeart/2005/8/layout/vList5"/>
    <dgm:cxn modelId="{21DE9533-EDB9-4D3D-B4B9-D7D237C8E030}" srcId="{FEBFFBEA-44CF-489D-A9CE-D5764006A41D}" destId="{731C6851-36EB-48EB-B0D1-C927B336195D}" srcOrd="0" destOrd="0" parTransId="{36011DAC-7C68-45C4-8B9E-34B2B99B610D}" sibTransId="{1F71B569-8578-494D-9F10-E5B4E4A4FF77}"/>
    <dgm:cxn modelId="{D652235D-D17F-4C9A-B8E4-EC5E5067DEA8}" type="presOf" srcId="{9FA9F36E-8E5A-4191-9773-44CA63BF8DBE}" destId="{E25AE9F6-FDFF-4CEB-808F-2ED8D4BE806D}" srcOrd="0" destOrd="0" presId="urn:microsoft.com/office/officeart/2005/8/layout/vList5"/>
    <dgm:cxn modelId="{6C0C835F-1670-49E3-96DC-6451011C4EA3}" srcId="{767DDC8F-678A-496C-9EB2-F36D13EC1FC7}" destId="{A0E9E569-6998-40DC-9797-9AA59A3F9CE7}" srcOrd="0" destOrd="0" parTransId="{1260DDC7-E838-4098-8717-EEF41D312E37}" sibTransId="{D9D4F1D6-15BC-4468-A37F-6AF44987DFF4}"/>
    <dgm:cxn modelId="{2E312C46-CCE6-4C3D-8D64-D329D274E0B3}" type="presOf" srcId="{FEBFFBEA-44CF-489D-A9CE-D5764006A41D}" destId="{EAD76992-99DC-4543-BCCE-B999EEB6F001}" srcOrd="0" destOrd="0" presId="urn:microsoft.com/office/officeart/2005/8/layout/vList5"/>
    <dgm:cxn modelId="{BFFEAF4F-7C62-48E6-9EE9-7B57E5477F6D}" srcId="{4A3843A0-332F-4396-B408-24112917B8FE}" destId="{04E31917-C03A-4964-B695-09C54F0F3566}" srcOrd="0" destOrd="0" parTransId="{BBDC8BB9-C936-4E65-9957-84F219A245CC}" sibTransId="{298A522C-5B29-448B-8638-F286ACCE7A9D}"/>
    <dgm:cxn modelId="{7120B378-15F7-47A5-9698-2EFEF897EDED}" srcId="{4A3843A0-332F-4396-B408-24112917B8FE}" destId="{767DDC8F-678A-496C-9EB2-F36D13EC1FC7}" srcOrd="1" destOrd="0" parTransId="{066CC725-B973-462E-AC72-CAE618BA6A5B}" sibTransId="{90C673F0-9501-410F-AC1B-9D0DE24BA184}"/>
    <dgm:cxn modelId="{AAB40081-8221-4B75-928B-29CD01944FD4}" srcId="{9FA9F36E-8E5A-4191-9773-44CA63BF8DBE}" destId="{A0FC386E-3330-42DE-AEA2-44EE8C68F3FF}" srcOrd="0" destOrd="0" parTransId="{88A0B65F-7A68-47CF-968D-BD65BFE3B7F2}" sibTransId="{33B843D8-BE7D-42FA-82B1-3F38259B0DF2}"/>
    <dgm:cxn modelId="{5AEC888F-1250-4B53-A6A7-CFA85F6835E8}" type="presOf" srcId="{04E31917-C03A-4964-B695-09C54F0F3566}" destId="{876B4FAA-C3E1-429D-B2CC-D9A5CE865C8A}" srcOrd="0" destOrd="0" presId="urn:microsoft.com/office/officeart/2005/8/layout/vList5"/>
    <dgm:cxn modelId="{4D012492-AE1B-4325-814A-456D78F625ED}" type="presOf" srcId="{767DDC8F-678A-496C-9EB2-F36D13EC1FC7}" destId="{325A3597-F758-42F9-A62C-B4AC409E2D78}" srcOrd="0" destOrd="0" presId="urn:microsoft.com/office/officeart/2005/8/layout/vList5"/>
    <dgm:cxn modelId="{3D1B3D95-2E83-49F6-84EB-2253A7C886BD}" type="presOf" srcId="{4A3843A0-332F-4396-B408-24112917B8FE}" destId="{EE2ACA5D-064E-4DAE-978C-9AF3CD064756}" srcOrd="0" destOrd="0" presId="urn:microsoft.com/office/officeart/2005/8/layout/vList5"/>
    <dgm:cxn modelId="{0B0EFBB9-4584-41A5-B59D-B7D9829A4880}" srcId="{4A3843A0-332F-4396-B408-24112917B8FE}" destId="{FEBFFBEA-44CF-489D-A9CE-D5764006A41D}" srcOrd="2" destOrd="0" parTransId="{E96C3CFA-DDB8-4A1B-9C48-0568E40A246A}" sibTransId="{102271F5-5FAB-4A76-BD1A-7F2EF59EDF0A}"/>
    <dgm:cxn modelId="{4A3899C1-7EE2-441B-85D0-6A30EA456A92}" srcId="{4A3843A0-332F-4396-B408-24112917B8FE}" destId="{9FA9F36E-8E5A-4191-9773-44CA63BF8DBE}" srcOrd="3" destOrd="0" parTransId="{96FBE7EB-E89A-414F-A6F1-C44E72683BCB}" sibTransId="{804C88FB-A385-43D9-98C2-DD0695E968E3}"/>
    <dgm:cxn modelId="{E1A741C5-993E-4809-B894-474AB14F9B8E}" type="presOf" srcId="{A0E9E569-6998-40DC-9797-9AA59A3F9CE7}" destId="{BF22377A-EEC0-4A45-89A8-7B4BF52AC30E}" srcOrd="0" destOrd="0" presId="urn:microsoft.com/office/officeart/2005/8/layout/vList5"/>
    <dgm:cxn modelId="{660001CE-05E6-4F5C-B277-A4087982E119}" type="presOf" srcId="{D2F23CAA-1226-42F5-B57F-668F13D150C1}" destId="{E4C177FF-6113-48D0-8F84-B33B05EF55F5}" srcOrd="0" destOrd="0" presId="urn:microsoft.com/office/officeart/2005/8/layout/vList5"/>
    <dgm:cxn modelId="{893242E5-2E2A-4F19-AE4A-4E634E84FE30}" type="presOf" srcId="{731C6851-36EB-48EB-B0D1-C927B336195D}" destId="{56FD0A60-2866-4C32-8C12-23D8E5F386FF}" srcOrd="0" destOrd="0" presId="urn:microsoft.com/office/officeart/2005/8/layout/vList5"/>
    <dgm:cxn modelId="{EF5D545C-0764-4CA9-BC77-28349F853D78}" type="presParOf" srcId="{EE2ACA5D-064E-4DAE-978C-9AF3CD064756}" destId="{D15F5FAD-62E1-43B2-AFA6-DAF84982F713}" srcOrd="0" destOrd="0" presId="urn:microsoft.com/office/officeart/2005/8/layout/vList5"/>
    <dgm:cxn modelId="{08809629-381B-4023-9998-402167DD6514}" type="presParOf" srcId="{D15F5FAD-62E1-43B2-AFA6-DAF84982F713}" destId="{876B4FAA-C3E1-429D-B2CC-D9A5CE865C8A}" srcOrd="0" destOrd="0" presId="urn:microsoft.com/office/officeart/2005/8/layout/vList5"/>
    <dgm:cxn modelId="{4D407E27-F673-4661-BCFD-C5906C1BBB84}" type="presParOf" srcId="{D15F5FAD-62E1-43B2-AFA6-DAF84982F713}" destId="{E4C177FF-6113-48D0-8F84-B33B05EF55F5}" srcOrd="1" destOrd="0" presId="urn:microsoft.com/office/officeart/2005/8/layout/vList5"/>
    <dgm:cxn modelId="{717DB62E-8D89-4FAF-BB20-60FC24662B91}" type="presParOf" srcId="{EE2ACA5D-064E-4DAE-978C-9AF3CD064756}" destId="{ED9DD44C-B8F6-4D13-81D5-D90EEDBAC768}" srcOrd="1" destOrd="0" presId="urn:microsoft.com/office/officeart/2005/8/layout/vList5"/>
    <dgm:cxn modelId="{8B7A7CF5-3746-401F-B572-775B17CFC485}" type="presParOf" srcId="{EE2ACA5D-064E-4DAE-978C-9AF3CD064756}" destId="{601B555E-662D-4AD2-967F-D60C8ACBD91F}" srcOrd="2" destOrd="0" presId="urn:microsoft.com/office/officeart/2005/8/layout/vList5"/>
    <dgm:cxn modelId="{31FC2277-EC0A-4622-8EF1-6E39F15381D4}" type="presParOf" srcId="{601B555E-662D-4AD2-967F-D60C8ACBD91F}" destId="{325A3597-F758-42F9-A62C-B4AC409E2D78}" srcOrd="0" destOrd="0" presId="urn:microsoft.com/office/officeart/2005/8/layout/vList5"/>
    <dgm:cxn modelId="{521871A3-4821-4992-A86B-BE731206F196}" type="presParOf" srcId="{601B555E-662D-4AD2-967F-D60C8ACBD91F}" destId="{BF22377A-EEC0-4A45-89A8-7B4BF52AC30E}" srcOrd="1" destOrd="0" presId="urn:microsoft.com/office/officeart/2005/8/layout/vList5"/>
    <dgm:cxn modelId="{8F53C834-B5A9-46A6-A0C7-71812FDCE61C}" type="presParOf" srcId="{EE2ACA5D-064E-4DAE-978C-9AF3CD064756}" destId="{80461719-EB60-4D8F-AA3D-819E0C4CBB52}" srcOrd="3" destOrd="0" presId="urn:microsoft.com/office/officeart/2005/8/layout/vList5"/>
    <dgm:cxn modelId="{32DB6661-00A1-4453-9C36-D0598DA7264C}" type="presParOf" srcId="{EE2ACA5D-064E-4DAE-978C-9AF3CD064756}" destId="{638A45DF-F021-417C-9968-7D4449AD41E1}" srcOrd="4" destOrd="0" presId="urn:microsoft.com/office/officeart/2005/8/layout/vList5"/>
    <dgm:cxn modelId="{674247E9-7EAE-4235-AF4D-E01519C2F239}" type="presParOf" srcId="{638A45DF-F021-417C-9968-7D4449AD41E1}" destId="{EAD76992-99DC-4543-BCCE-B999EEB6F001}" srcOrd="0" destOrd="0" presId="urn:microsoft.com/office/officeart/2005/8/layout/vList5"/>
    <dgm:cxn modelId="{71D16A8C-D167-4218-AB30-2738019592AB}" type="presParOf" srcId="{638A45DF-F021-417C-9968-7D4449AD41E1}" destId="{56FD0A60-2866-4C32-8C12-23D8E5F386FF}" srcOrd="1" destOrd="0" presId="urn:microsoft.com/office/officeart/2005/8/layout/vList5"/>
    <dgm:cxn modelId="{747228E4-93AB-409C-B376-E9BA3A4A1E48}" type="presParOf" srcId="{EE2ACA5D-064E-4DAE-978C-9AF3CD064756}" destId="{7985DB15-7705-4E7D-B90E-FB7B51DAF892}" srcOrd="5" destOrd="0" presId="urn:microsoft.com/office/officeart/2005/8/layout/vList5"/>
    <dgm:cxn modelId="{C11DBA8C-DD07-4D72-AEEA-C6ABF3301867}" type="presParOf" srcId="{EE2ACA5D-064E-4DAE-978C-9AF3CD064756}" destId="{2BA0C241-F670-4BA2-81DE-8294E7B60403}" srcOrd="6" destOrd="0" presId="urn:microsoft.com/office/officeart/2005/8/layout/vList5"/>
    <dgm:cxn modelId="{289BAE19-10BA-4A12-A8A2-C4FE812B4144}" type="presParOf" srcId="{2BA0C241-F670-4BA2-81DE-8294E7B60403}" destId="{E25AE9F6-FDFF-4CEB-808F-2ED8D4BE806D}" srcOrd="0" destOrd="0" presId="urn:microsoft.com/office/officeart/2005/8/layout/vList5"/>
    <dgm:cxn modelId="{ED54B127-739F-4646-9B7D-107DD4490290}" type="presParOf" srcId="{2BA0C241-F670-4BA2-81DE-8294E7B60403}" destId="{BFB5DE4C-C1BC-44F1-B9EC-EFF1C9E7A5D2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C177FF-6113-48D0-8F84-B33B05EF55F5}">
      <dsp:nvSpPr>
        <dsp:cNvPr id="0" name=""/>
        <dsp:cNvSpPr/>
      </dsp:nvSpPr>
      <dsp:spPr>
        <a:xfrm rot="5400000">
          <a:off x="6182132" y="-2637227"/>
          <a:ext cx="693367" cy="6144768"/>
        </a:xfrm>
        <a:prstGeom prst="round2Same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400" kern="1200" dirty="0"/>
            <a:t>南部の長江下流部は、</a:t>
          </a:r>
          <a:r>
            <a:rPr lang="ja-JP" altLang="en-US" sz="1400" kern="1200" dirty="0"/>
            <a:t>祁門紅茶</a:t>
          </a:r>
          <a:r>
            <a:rPr kumimoji="1" lang="ja-JP" altLang="en-US" sz="1400" kern="1200" dirty="0"/>
            <a:t>の産地として有名です。</a:t>
          </a:r>
          <a:endParaRPr lang="ja-JP" altLang="en-US" sz="1400" kern="1200" dirty="0"/>
        </a:p>
      </dsp:txBody>
      <dsp:txXfrm rot="-5400000">
        <a:off x="3456432" y="122320"/>
        <a:ext cx="6110921" cy="625673"/>
      </dsp:txXfrm>
    </dsp:sp>
    <dsp:sp modelId="{876B4FAA-C3E1-429D-B2CC-D9A5CE865C8A}">
      <dsp:nvSpPr>
        <dsp:cNvPr id="0" name=""/>
        <dsp:cNvSpPr/>
      </dsp:nvSpPr>
      <dsp:spPr>
        <a:xfrm>
          <a:off x="0" y="1801"/>
          <a:ext cx="3456432" cy="86670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62865" rIns="125730" bIns="62865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300" kern="1200"/>
            <a:t>安徽省</a:t>
          </a:r>
          <a:endParaRPr lang="ja-JP" altLang="en-US" sz="3300" kern="1200"/>
        </a:p>
      </dsp:txBody>
      <dsp:txXfrm>
        <a:off x="42309" y="44110"/>
        <a:ext cx="3371814" cy="782091"/>
      </dsp:txXfrm>
    </dsp:sp>
    <dsp:sp modelId="{BF22377A-EEC0-4A45-89A8-7B4BF52AC30E}">
      <dsp:nvSpPr>
        <dsp:cNvPr id="0" name=""/>
        <dsp:cNvSpPr/>
      </dsp:nvSpPr>
      <dsp:spPr>
        <a:xfrm rot="5400000">
          <a:off x="6182132" y="-1727181"/>
          <a:ext cx="693367" cy="6144768"/>
        </a:xfrm>
        <a:prstGeom prst="round2Same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400" kern="1200" dirty="0"/>
            <a:t>中国の東南にあり、多くの半発酵茶を生産しています。茉莉花茶なども有名です。</a:t>
          </a:r>
          <a:endParaRPr lang="ja-JP" altLang="en-US" sz="1400" kern="1200" dirty="0"/>
        </a:p>
      </dsp:txBody>
      <dsp:txXfrm rot="-5400000">
        <a:off x="3456432" y="1032366"/>
        <a:ext cx="6110921" cy="625673"/>
      </dsp:txXfrm>
    </dsp:sp>
    <dsp:sp modelId="{325A3597-F758-42F9-A62C-B4AC409E2D78}">
      <dsp:nvSpPr>
        <dsp:cNvPr id="0" name=""/>
        <dsp:cNvSpPr/>
      </dsp:nvSpPr>
      <dsp:spPr>
        <a:xfrm>
          <a:off x="0" y="911847"/>
          <a:ext cx="3456432" cy="86670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62865" rIns="125730" bIns="62865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300" kern="1200"/>
            <a:t>福建省</a:t>
          </a:r>
          <a:endParaRPr lang="ja-JP" altLang="en-US" sz="3300" kern="1200"/>
        </a:p>
      </dsp:txBody>
      <dsp:txXfrm>
        <a:off x="42309" y="954156"/>
        <a:ext cx="3371814" cy="782091"/>
      </dsp:txXfrm>
    </dsp:sp>
    <dsp:sp modelId="{56FD0A60-2866-4C32-8C12-23D8E5F386FF}">
      <dsp:nvSpPr>
        <dsp:cNvPr id="0" name=""/>
        <dsp:cNvSpPr/>
      </dsp:nvSpPr>
      <dsp:spPr>
        <a:xfrm rot="5400000">
          <a:off x="6182132" y="-817136"/>
          <a:ext cx="693367" cy="6144768"/>
        </a:xfrm>
        <a:prstGeom prst="round2Same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400" kern="1200"/>
            <a:t>亜熱帯地域にあたり、黒茶の産地として有名です。</a:t>
          </a:r>
          <a:endParaRPr lang="ja-JP" altLang="en-US" sz="1400" kern="1200"/>
        </a:p>
      </dsp:txBody>
      <dsp:txXfrm rot="-5400000">
        <a:off x="3456432" y="1942411"/>
        <a:ext cx="6110921" cy="625673"/>
      </dsp:txXfrm>
    </dsp:sp>
    <dsp:sp modelId="{EAD76992-99DC-4543-BCCE-B999EEB6F001}">
      <dsp:nvSpPr>
        <dsp:cNvPr id="0" name=""/>
        <dsp:cNvSpPr/>
      </dsp:nvSpPr>
      <dsp:spPr>
        <a:xfrm>
          <a:off x="0" y="1821892"/>
          <a:ext cx="3456432" cy="86670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62865" rIns="125730" bIns="62865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300" kern="1200"/>
            <a:t>雲南省</a:t>
          </a:r>
          <a:endParaRPr lang="ja-JP" altLang="en-US" sz="3300" kern="1200"/>
        </a:p>
      </dsp:txBody>
      <dsp:txXfrm>
        <a:off x="42309" y="1864201"/>
        <a:ext cx="3371814" cy="782091"/>
      </dsp:txXfrm>
    </dsp:sp>
    <dsp:sp modelId="{BFB5DE4C-C1BC-44F1-B9EC-EFF1C9E7A5D2}">
      <dsp:nvSpPr>
        <dsp:cNvPr id="0" name=""/>
        <dsp:cNvSpPr/>
      </dsp:nvSpPr>
      <dsp:spPr>
        <a:xfrm rot="5400000">
          <a:off x="6182132" y="92909"/>
          <a:ext cx="693367" cy="6144768"/>
        </a:xfrm>
        <a:prstGeom prst="round2Same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400" kern="1200"/>
            <a:t>独自の改良が重ねられている半発酵茶が有名です。</a:t>
          </a:r>
          <a:endParaRPr lang="ja-JP" altLang="en-US" sz="1400" kern="1200"/>
        </a:p>
      </dsp:txBody>
      <dsp:txXfrm rot="-5400000">
        <a:off x="3456432" y="2852457"/>
        <a:ext cx="6110921" cy="625673"/>
      </dsp:txXfrm>
    </dsp:sp>
    <dsp:sp modelId="{E25AE9F6-FDFF-4CEB-808F-2ED8D4BE806D}">
      <dsp:nvSpPr>
        <dsp:cNvPr id="0" name=""/>
        <dsp:cNvSpPr/>
      </dsp:nvSpPr>
      <dsp:spPr>
        <a:xfrm>
          <a:off x="0" y="2731938"/>
          <a:ext cx="3456432" cy="86670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62865" rIns="125730" bIns="62865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300" kern="1200"/>
            <a:t>台湾</a:t>
          </a:r>
          <a:endParaRPr lang="ja-JP" altLang="en-US" sz="3300" kern="1200"/>
        </a:p>
      </dsp:txBody>
      <dsp:txXfrm>
        <a:off x="42309" y="2774247"/>
        <a:ext cx="3371814" cy="78209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9" y="1871133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9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3" y="5037663"/>
            <a:ext cx="897467" cy="279400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7/21/2020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mbria" panose="02040503050406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mbria" panose="02040503050406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2" y="5037663"/>
            <a:ext cx="551167" cy="279400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mbria" panose="02040503050406030204"/>
              <a:ea typeface="+mn-ea"/>
              <a:cs typeface="+mn-cs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1793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3"/>
            <a:ext cx="8158691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7/21/2020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mbria" panose="02040503050406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mbria" panose="02040503050406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mbria" panose="02040503050406030204"/>
              <a:ea typeface="+mn-ea"/>
              <a:cs typeface="+mn-cs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160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141434"/>
            <a:ext cx="9407299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647F38-B617-4D2F-AE0A-013F0C4D2C57}" type="datetimeFigureOut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7/21/2020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mbria" panose="02040503050406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mbria" panose="02040503050406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97799C9-84D9-46D2-A11E-BCF8A720529D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mbria" panose="02040503050406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00987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142000"/>
            <a:ext cx="9407299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6000" y="2271600"/>
            <a:ext cx="4718304" cy="360000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271600"/>
            <a:ext cx="4718304" cy="360000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BFA754-D5C3-4E66-96A6-867B257F58DC}" type="datetimeFigureOut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7/21/2020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mbria" panose="02040503050406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mbria" panose="02040503050406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D84065D-F351-4B03-BD91-D8A6B8D4B362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mbria" panose="02040503050406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18900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5657" y="1052736"/>
            <a:ext cx="3956180" cy="944013"/>
          </a:xfrm>
        </p:spPr>
        <p:txBody>
          <a:bodyPr anchor="ctr">
            <a:normAutofit/>
          </a:bodyPr>
          <a:lstStyle>
            <a:lvl1pPr algn="ctr">
              <a:defRPr sz="2600" b="0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3"/>
            <a:ext cx="5469467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3" y="2553581"/>
            <a:ext cx="3718455" cy="3121333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7/21/2020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mbria" panose="02040503050406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mbria" panose="02040503050406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mbria" panose="02040503050406030204"/>
              <a:ea typeface="+mn-ea"/>
              <a:cs typeface="+mn-cs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171837" y="2110198"/>
            <a:ext cx="396000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1344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と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1C493B-3BF9-40C8-8119-C33181A06F57}" type="datetimeFigureOut">
              <a:rPr kumimoji="1" lang="ja-JP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/>
                <a:ea typeface="HG明朝B" panose="02020809000000000000" pitchFamily="17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2020/7/21</a:t>
            </a:fld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mbria" panose="02040503050406030204"/>
              <a:ea typeface="HG明朝B" panose="02020809000000000000" pitchFamily="17" charset="-128"/>
              <a:cs typeface="+mn-cs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mbria" panose="02040503050406030204"/>
              <a:ea typeface="HG明朝B" panose="02020809000000000000" pitchFamily="17" charset="-128"/>
              <a:cs typeface="+mn-cs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C8F626D-6552-411F-ACA1-ACD129C5D780}" type="slidenum">
              <a:rPr kumimoji="1" lang="ja-JP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/>
                <a:ea typeface="HG明朝B" panose="02020809000000000000" pitchFamily="17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mbria" panose="02040503050406030204"/>
              <a:ea typeface="HG明朝B" panose="02020809000000000000" pitchFamily="17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74960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3" y="824474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2" y="2270234"/>
            <a:ext cx="9601196" cy="3600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7/21/2020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2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2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0848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xStyles>
    <p:titleStyle>
      <a:lvl1pPr algn="ctr" defTabSz="457189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44" indent="-285744" algn="l" defTabSz="457189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32" indent="-285744" algn="l" defTabSz="457189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21" indent="-285744" algn="l" defTabSz="457189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12" indent="-171446" algn="l" defTabSz="457189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01" indent="-171446" algn="l" defTabSz="457189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537" indent="-228594" algn="l" defTabSz="457189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microsoft.com/office/2007/relationships/hdphoto" Target="../media/hdphoto2.wdp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4400" dirty="0"/>
              <a:t>中国茶のおいしい飲み方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/>
              <a:t>FOM</a:t>
            </a:r>
            <a:r>
              <a:rPr kumimoji="1" lang="ja-JP" altLang="en-US" dirty="0"/>
              <a:t>カルチャースクール</a:t>
            </a:r>
          </a:p>
        </p:txBody>
      </p:sp>
    </p:spTree>
    <p:extLst>
      <p:ext uri="{BB962C8B-B14F-4D97-AF65-F5344CB8AC3E}">
        <p14:creationId xmlns:p14="http://schemas.microsoft.com/office/powerpoint/2010/main" val="17765198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中国茶に関する本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295402" y="2270234"/>
            <a:ext cx="9601196" cy="3319006"/>
          </a:xfrm>
        </p:spPr>
        <p:txBody>
          <a:bodyPr numCol="2" spcCol="360000">
            <a:normAutofit/>
          </a:bodyPr>
          <a:lstStyle/>
          <a:p>
            <a:pPr lvl="0"/>
            <a:r>
              <a:rPr lang="en-US" altLang="ja-JP" dirty="0"/>
              <a:t>『</a:t>
            </a:r>
            <a:r>
              <a:rPr lang="ja-JP" altLang="en-US" dirty="0"/>
              <a:t>中国茶に親しむ</a:t>
            </a:r>
            <a:r>
              <a:rPr lang="en-US" altLang="ja-JP" dirty="0"/>
              <a:t>』</a:t>
            </a:r>
          </a:p>
          <a:p>
            <a:pPr lvl="1"/>
            <a:r>
              <a:rPr lang="ja-JP" altLang="en-US" dirty="0"/>
              <a:t>山田民子</a:t>
            </a:r>
            <a:r>
              <a:rPr lang="en-US" altLang="ja-JP" dirty="0"/>
              <a:t>【</a:t>
            </a:r>
            <a:r>
              <a:rPr lang="ja-JP" altLang="en-US" dirty="0"/>
              <a:t>著</a:t>
            </a:r>
            <a:r>
              <a:rPr lang="en-US" altLang="ja-JP" dirty="0"/>
              <a:t>】</a:t>
            </a:r>
            <a:endParaRPr lang="ja-JP" altLang="en-US" dirty="0"/>
          </a:p>
          <a:p>
            <a:pPr lvl="1"/>
            <a:r>
              <a:rPr lang="ja-JP" altLang="en-US" dirty="0"/>
              <a:t>富士山出版</a:t>
            </a:r>
          </a:p>
          <a:p>
            <a:pPr lvl="1"/>
            <a:r>
              <a:rPr lang="en-US" altLang="ja-JP" dirty="0"/>
              <a:t>1,200</a:t>
            </a:r>
            <a:r>
              <a:rPr lang="ja-JP" altLang="en-US" dirty="0"/>
              <a:t>円（税別）</a:t>
            </a:r>
          </a:p>
          <a:p>
            <a:pPr lvl="1"/>
            <a:r>
              <a:rPr lang="ja-JP" altLang="en-US" dirty="0"/>
              <a:t>中国茶の種類や入れ方だけでなく、中国茶の歴史についても紹介されています。</a:t>
            </a:r>
          </a:p>
          <a:p>
            <a:pPr lvl="0"/>
            <a:r>
              <a:rPr lang="en-US" altLang="ja-JP" dirty="0"/>
              <a:t>『</a:t>
            </a:r>
            <a:r>
              <a:rPr lang="ja-JP" altLang="en-US" dirty="0"/>
              <a:t>心も体もすっきり中国茶</a:t>
            </a:r>
            <a:r>
              <a:rPr lang="en-US" altLang="ja-JP" dirty="0"/>
              <a:t>』</a:t>
            </a:r>
          </a:p>
          <a:p>
            <a:pPr lvl="1"/>
            <a:r>
              <a:rPr lang="ja-JP" altLang="en-US" dirty="0"/>
              <a:t>輪島健康</a:t>
            </a:r>
            <a:r>
              <a:rPr lang="en-US" altLang="ja-JP" dirty="0"/>
              <a:t>【</a:t>
            </a:r>
            <a:r>
              <a:rPr lang="ja-JP" altLang="en-US" dirty="0"/>
              <a:t>著</a:t>
            </a:r>
            <a:r>
              <a:rPr lang="en-US" altLang="ja-JP" dirty="0"/>
              <a:t>】</a:t>
            </a:r>
            <a:endParaRPr lang="ja-JP" altLang="en-US" dirty="0"/>
          </a:p>
          <a:p>
            <a:pPr lvl="1"/>
            <a:r>
              <a:rPr lang="ja-JP" altLang="en-US" dirty="0"/>
              <a:t>多摩川出版</a:t>
            </a:r>
          </a:p>
          <a:p>
            <a:pPr lvl="1"/>
            <a:r>
              <a:rPr lang="en-US" altLang="ja-JP" dirty="0"/>
              <a:t>980</a:t>
            </a:r>
            <a:r>
              <a:rPr lang="ja-JP" altLang="en-US" dirty="0"/>
              <a:t>円（税別）</a:t>
            </a:r>
          </a:p>
          <a:p>
            <a:pPr lvl="1"/>
            <a:r>
              <a:rPr lang="ja-JP" altLang="en-US" dirty="0"/>
              <a:t>体調や精神状態に合わせたお茶の選び方が紹介されています。</a:t>
            </a:r>
          </a:p>
        </p:txBody>
      </p:sp>
    </p:spTree>
    <p:extLst>
      <p:ext uri="{BB962C8B-B14F-4D97-AF65-F5344CB8AC3E}">
        <p14:creationId xmlns:p14="http://schemas.microsoft.com/office/powerpoint/2010/main" val="3617854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中国茶を購入できるお店</a:t>
            </a:r>
            <a:endParaRPr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285750" indent="-285750" algn="l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ja-JP" altLang="en-US" dirty="0"/>
              <a:t>香茶館</a:t>
            </a:r>
            <a:endParaRPr lang="en-US" altLang="ja-JP" dirty="0"/>
          </a:p>
          <a:p>
            <a:pPr lvl="1">
              <a:spcAft>
                <a:spcPts val="0"/>
              </a:spcAft>
            </a:pPr>
            <a:r>
              <a:rPr lang="ja-JP" altLang="en-US" sz="1400" dirty="0"/>
              <a:t>東京都渋谷区神宮前</a:t>
            </a:r>
            <a:r>
              <a:rPr lang="en-US" altLang="ja-JP" sz="1400" dirty="0"/>
              <a:t>XX-X</a:t>
            </a:r>
            <a:endParaRPr lang="ja-JP" altLang="en-US" sz="1400" dirty="0"/>
          </a:p>
          <a:p>
            <a:pPr lvl="1"/>
            <a:r>
              <a:rPr lang="en-US" altLang="ja-JP" sz="1400" dirty="0"/>
              <a:t>03-3464-XXXX</a:t>
            </a:r>
          </a:p>
          <a:p>
            <a:pPr marL="285750" indent="-285750" algn="l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ja-JP" altLang="en-US" dirty="0"/>
              <a:t>桃の園</a:t>
            </a:r>
            <a:endParaRPr lang="en-US" altLang="ja-JP" dirty="0"/>
          </a:p>
          <a:p>
            <a:pPr lvl="1">
              <a:spcAft>
                <a:spcPts val="0"/>
              </a:spcAft>
            </a:pPr>
            <a:r>
              <a:rPr lang="ja-JP" altLang="en-US" sz="1400" dirty="0"/>
              <a:t>東京都八王子市元本郷町</a:t>
            </a:r>
            <a:r>
              <a:rPr lang="en-US" altLang="ja-JP" sz="1400" dirty="0"/>
              <a:t>X-X-X</a:t>
            </a:r>
          </a:p>
          <a:p>
            <a:pPr lvl="1"/>
            <a:r>
              <a:rPr lang="en-US" altLang="ja-JP" sz="1400" dirty="0"/>
              <a:t>042-2774-XXXX</a:t>
            </a:r>
          </a:p>
          <a:p>
            <a:pPr marL="285750" indent="-285750" algn="l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ja-JP" altLang="en-US" dirty="0"/>
              <a:t>中国茶屋</a:t>
            </a:r>
            <a:endParaRPr lang="en-US" altLang="ja-JP" dirty="0"/>
          </a:p>
          <a:p>
            <a:pPr lvl="1">
              <a:spcAft>
                <a:spcPts val="0"/>
              </a:spcAft>
            </a:pPr>
            <a:r>
              <a:rPr lang="ja-JP" altLang="en-US" sz="1400" dirty="0"/>
              <a:t>神奈川県横浜市中区港町</a:t>
            </a:r>
            <a:r>
              <a:rPr lang="en-US" altLang="ja-JP" sz="1400" dirty="0"/>
              <a:t>X-XX</a:t>
            </a:r>
          </a:p>
          <a:p>
            <a:pPr lvl="1"/>
            <a:r>
              <a:rPr lang="en-US" altLang="ja-JP" sz="1400" dirty="0"/>
              <a:t>045-582-XXXX</a:t>
            </a:r>
          </a:p>
          <a:p>
            <a:pPr algn="l"/>
            <a:endParaRPr lang="en-US" altLang="ja-JP" dirty="0"/>
          </a:p>
        </p:txBody>
      </p:sp>
      <p:pic>
        <p:nvPicPr>
          <p:cNvPr id="6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5000" y="1802892"/>
            <a:ext cx="4876800" cy="3252216"/>
          </a:xfrm>
        </p:spPr>
      </p:pic>
    </p:spTree>
    <p:extLst>
      <p:ext uri="{BB962C8B-B14F-4D97-AF65-F5344CB8AC3E}">
        <p14:creationId xmlns:p14="http://schemas.microsoft.com/office/powerpoint/2010/main" val="602274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57608" y="44624"/>
            <a:ext cx="8158688" cy="1822514"/>
          </a:xfrm>
        </p:spPr>
        <p:txBody>
          <a:bodyPr/>
          <a:lstStyle/>
          <a:p>
            <a:r>
              <a:rPr lang="ja-JP" altLang="en-US" dirty="0"/>
              <a:t>中国茶の種類と入れ方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057606" y="2138071"/>
            <a:ext cx="8158691" cy="1311139"/>
          </a:xfrm>
        </p:spPr>
        <p:txBody>
          <a:bodyPr>
            <a:normAutofit fontScale="77500" lnSpcReduction="20000"/>
          </a:bodyPr>
          <a:lstStyle/>
          <a:p>
            <a:r>
              <a:rPr lang="ja-JP" altLang="en-US" dirty="0"/>
              <a:t>中国茶には、長い歴史を通じて生み出された様々なお茶の製法があります。</a:t>
            </a:r>
          </a:p>
          <a:p>
            <a:r>
              <a:rPr lang="ja-JP" altLang="en-US" dirty="0"/>
              <a:t>製法が変わることで、味、香り、色のバリエーションは多岐にわたります。</a:t>
            </a:r>
          </a:p>
          <a:p>
            <a:r>
              <a:rPr lang="ja-JP" altLang="en-US" dirty="0"/>
              <a:t>ここでは、中国茶の種類と中国茶のおいしい入れ方をご紹介します。</a:t>
            </a:r>
          </a:p>
          <a:p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30984" y="4077072"/>
            <a:ext cx="2302041" cy="144000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4830" y="3971329"/>
            <a:ext cx="2304000" cy="1440000"/>
          </a:xfrm>
          <a:prstGeom prst="ellipse">
            <a:avLst/>
          </a:prstGeom>
          <a:noFill/>
          <a:ln>
            <a:noFill/>
          </a:ln>
          <a:effectLst/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80635" y="3720143"/>
            <a:ext cx="2304000" cy="1440000"/>
          </a:xfrm>
          <a:prstGeom prst="ellipse">
            <a:avLst/>
          </a:prstGeom>
          <a:noFill/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39575330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中国茶の種類</a:t>
            </a:r>
          </a:p>
        </p:txBody>
      </p:sp>
      <p:graphicFrame>
        <p:nvGraphicFramePr>
          <p:cNvPr id="8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29805823"/>
              </p:ext>
            </p:extLst>
          </p:nvPr>
        </p:nvGraphicFramePr>
        <p:xfrm>
          <a:off x="1389822" y="2270125"/>
          <a:ext cx="9412357" cy="3953498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8321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802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592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/>
                        <a:t>種類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/>
                        <a:t>特徴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3863"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緑茶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発酵の途中で乾燥させた茶葉です。</a:t>
                      </a:r>
                      <a:endParaRPr kumimoji="1" lang="en-US" altLang="ja-JP" sz="1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3863"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白茶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発酵させず、乾燥させた茶葉です。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3863"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黄茶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独特の加熱処理を経て発酵させた茶葉です。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3863"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青茶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発酵の途中から加熱処理をする半発酵茶葉です。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43863"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紅茶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完全発酵茶葉です。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43863"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黒茶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製茶後、長期間発酵、熟成させた茶葉です。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604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dirty="0"/>
                        <a:t>その他</a:t>
                      </a:r>
                      <a:endParaRPr kumimoji="1" lang="en-US" altLang="ja-JP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dirty="0"/>
                        <a:t>花茶や工芸茶などがあります。</a:t>
                      </a:r>
                      <a:endParaRPr kumimoji="1" lang="en-US" altLang="ja-JP" sz="1800" dirty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dirty="0"/>
                        <a:t>花茶は、茶葉に花を混ぜるなど香りを付けたものです。</a:t>
                      </a:r>
                      <a:endParaRPr kumimoji="1" lang="en-US" altLang="ja-JP" sz="1800" dirty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dirty="0"/>
                        <a:t>工芸茶は、茶葉を糸で縛るなど整形したものです。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55072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中国茶の産地</a:t>
            </a:r>
          </a:p>
        </p:txBody>
      </p:sp>
      <p:graphicFrame>
        <p:nvGraphicFramePr>
          <p:cNvPr id="9" name="コンテンツ プレースホルダー 2"/>
          <p:cNvGraphicFramePr>
            <a:graphicFrameLocks noGrp="1"/>
          </p:cNvGraphicFramePr>
          <p:nvPr>
            <p:ph idx="1"/>
          </p:nvPr>
        </p:nvGraphicFramePr>
        <p:xfrm>
          <a:off x="1295400" y="2270125"/>
          <a:ext cx="9601200" cy="36004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757847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代表的な茶器</a:t>
            </a:r>
          </a:p>
        </p:txBody>
      </p:sp>
      <p:graphicFrame>
        <p:nvGraphicFramePr>
          <p:cNvPr id="5" name="コンテンツ プレースホルダー 2"/>
          <p:cNvGraphicFramePr>
            <a:graphicFrameLocks noGrp="1"/>
          </p:cNvGraphicFramePr>
          <p:nvPr>
            <p:ph idx="1"/>
          </p:nvPr>
        </p:nvGraphicFramePr>
        <p:xfrm>
          <a:off x="1295401" y="2348880"/>
          <a:ext cx="9601198" cy="3035961"/>
        </p:xfrm>
        <a:graphic>
          <a:graphicData uri="http://schemas.openxmlformats.org/drawingml/2006/table">
            <a:tbl>
              <a:tblPr bandCol="1">
                <a:tableStyleId>{E8B1032C-EA38-4F05-BA0D-38AFFFC7BED3}</a:tableStyleId>
              </a:tblPr>
              <a:tblGrid>
                <a:gridCol w="14484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527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2135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茶壷</a:t>
                      </a:r>
                      <a:endParaRPr kumimoji="1" lang="ja-JP" altLang="en-US" sz="2000" dirty="0">
                        <a:latin typeface="+mj-ea"/>
                        <a:ea typeface="+mj-ea"/>
                      </a:endParaRPr>
                    </a:p>
                  </a:txBody>
                  <a:tcPr marL="68580" marR="68580" marT="34291" marB="34291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000" dirty="0"/>
                        <a:t>いわゆる急須です。</a:t>
                      </a:r>
                      <a:endParaRPr kumimoji="1" lang="en-US" altLang="ja-JP" sz="2000" dirty="0"/>
                    </a:p>
                  </a:txBody>
                  <a:tcPr marL="68580" marR="68580" marT="34291" marB="34291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135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dirty="0"/>
                        <a:t>茶杯</a:t>
                      </a:r>
                      <a:endParaRPr kumimoji="1" lang="ja-JP" altLang="en-US" sz="2000" dirty="0">
                        <a:latin typeface="+mj-ea"/>
                        <a:ea typeface="+mj-ea"/>
                      </a:endParaRPr>
                    </a:p>
                  </a:txBody>
                  <a:tcPr marL="68580" marR="68580" marT="34291" marB="34291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000" dirty="0"/>
                        <a:t>お茶をいただくための茶碗です。</a:t>
                      </a:r>
                      <a:endParaRPr kumimoji="1" lang="en-US" altLang="ja-JP" sz="2000" dirty="0"/>
                    </a:p>
                    <a:p>
                      <a:pPr algn="l"/>
                      <a:r>
                        <a:rPr kumimoji="1" lang="ja-JP" altLang="en-US" sz="2000" dirty="0"/>
                        <a:t>茶杯には、次のような種類があります。</a:t>
                      </a:r>
                      <a:endParaRPr kumimoji="1" lang="en-US" altLang="ja-JP" sz="2000" dirty="0"/>
                    </a:p>
                    <a:p>
                      <a:pPr algn="l"/>
                      <a:endParaRPr kumimoji="1" lang="en-US" altLang="ja-JP" sz="2000" dirty="0"/>
                    </a:p>
                    <a:p>
                      <a:pPr algn="l"/>
                      <a:endParaRPr kumimoji="1" lang="en-US" altLang="ja-JP" sz="2000" dirty="0"/>
                    </a:p>
                    <a:p>
                      <a:pPr algn="l"/>
                      <a:endParaRPr kumimoji="1" lang="en-US" altLang="ja-JP" sz="2000" dirty="0"/>
                    </a:p>
                    <a:p>
                      <a:pPr algn="l"/>
                      <a:endParaRPr kumimoji="1" lang="en-US" altLang="ja-JP" sz="2000" dirty="0"/>
                    </a:p>
                  </a:txBody>
                  <a:tcPr marL="68580" marR="68580" marT="34291" marB="34291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722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茶盤</a:t>
                      </a:r>
                      <a:endParaRPr kumimoji="1" lang="ja-JP" altLang="en-US" sz="2000" dirty="0">
                        <a:latin typeface="+mj-ea"/>
                        <a:ea typeface="+mj-ea"/>
                      </a:endParaRPr>
                    </a:p>
                  </a:txBody>
                  <a:tcPr marL="68580" marR="68580" marT="34291" marB="34291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000" dirty="0"/>
                        <a:t>隙間の空いた台で、茶壷や茶杯を温める際に使います。</a:t>
                      </a:r>
                    </a:p>
                  </a:txBody>
                  <a:tcPr marL="68580" marR="68580" marT="34291" marB="34291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4" name="表 3"/>
          <p:cNvGraphicFramePr>
            <a:graphicFrameLocks noGrp="1"/>
          </p:cNvGraphicFramePr>
          <p:nvPr/>
        </p:nvGraphicFramePr>
        <p:xfrm>
          <a:off x="2855640" y="3573016"/>
          <a:ext cx="7743924" cy="1005840"/>
        </p:xfrm>
        <a:graphic>
          <a:graphicData uri="http://schemas.openxmlformats.org/drawingml/2006/table">
            <a:tbl>
              <a:tblPr bandCol="1">
                <a:tableStyleId>{93296810-A885-4BE3-A3E7-6D5BEEA58F35}</a:tableStyleId>
              </a:tblPr>
              <a:tblGrid>
                <a:gridCol w="1097686">
                  <a:extLst>
                    <a:ext uri="{9D8B030D-6E8A-4147-A177-3AD203B41FA5}">
                      <a16:colId xmlns:a16="http://schemas.microsoft.com/office/drawing/2014/main" val="2944616137"/>
                    </a:ext>
                  </a:extLst>
                </a:gridCol>
                <a:gridCol w="6646238">
                  <a:extLst>
                    <a:ext uri="{9D8B030D-6E8A-4147-A177-3AD203B41FA5}">
                      <a16:colId xmlns:a16="http://schemas.microsoft.com/office/drawing/2014/main" val="250528363"/>
                    </a:ext>
                  </a:extLst>
                </a:gridCol>
              </a:tblGrid>
              <a:tr h="117337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蓋碗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dirty="0"/>
                        <a:t>蓋の付いた茶碗で、直接茶葉を入れて飲みます。</a:t>
                      </a:r>
                      <a:endParaRPr kumimoji="1" lang="en-US" altLang="ja-JP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31626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聞香杯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お茶の香りを聞く（楽しむ）ための茶碗で、細長い茶碗と背の低い茶碗のセットです。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2247242"/>
                  </a:ext>
                </a:extLst>
              </a:tr>
            </a:tbl>
          </a:graphicData>
        </a:graphic>
      </p:graphicFrame>
      <p:sp>
        <p:nvSpPr>
          <p:cNvPr id="8" name="テキスト ボックス 4"/>
          <p:cNvSpPr txBox="1"/>
          <p:nvPr/>
        </p:nvSpPr>
        <p:spPr>
          <a:xfrm>
            <a:off x="1295402" y="5457998"/>
            <a:ext cx="96011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cs typeface="+mn-cs"/>
              </a:rPr>
              <a:t>茶器には、磁器やガラスなど様々な材質があります。お茶の種類や好みによって使い分けるとよいでしょう。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443602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中国茶の入れ方のポイント</a:t>
            </a:r>
          </a:p>
        </p:txBody>
      </p:sp>
      <p:graphicFrame>
        <p:nvGraphicFramePr>
          <p:cNvPr id="6" name="コンテンツ プレースホルダー 2"/>
          <p:cNvGraphicFramePr>
            <a:graphicFrameLocks noGrp="1"/>
          </p:cNvGraphicFramePr>
          <p:nvPr>
            <p:ph sz="half" idx="1"/>
          </p:nvPr>
        </p:nvGraphicFramePr>
        <p:xfrm>
          <a:off x="1295401" y="2271713"/>
          <a:ext cx="4616672" cy="3599897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10424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913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913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9139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1427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2400" kern="100" dirty="0"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83373" marR="8337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altLang="en-US" sz="2400" kern="100" dirty="0">
                          <a:effectLst/>
                        </a:rPr>
                        <a:t>茶葉</a:t>
                      </a:r>
                      <a:endParaRPr lang="ja-JP" sz="24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83373" marR="8337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altLang="en-US" sz="2400" kern="100" dirty="0">
                          <a:effectLst/>
                        </a:rPr>
                        <a:t>湯温</a:t>
                      </a:r>
                      <a:endParaRPr lang="ja-JP" sz="24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83373" marR="8337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altLang="en-US" sz="2400" kern="100" dirty="0">
                          <a:effectLst/>
                        </a:rPr>
                        <a:t>時間</a:t>
                      </a:r>
                      <a:endParaRPr lang="ja-JP" sz="24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83373" marR="83373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427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2400" kern="0" dirty="0">
                          <a:effectLst/>
                        </a:rPr>
                        <a:t>緑茶</a:t>
                      </a:r>
                      <a:endParaRPr lang="ja-JP" sz="2400" kern="100" dirty="0"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83373" marR="8337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2400" kern="0" dirty="0">
                          <a:effectLst/>
                        </a:rPr>
                        <a:t>4g</a:t>
                      </a:r>
                      <a:endParaRPr lang="ja-JP" sz="24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83373" marR="8337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effectLst/>
                        </a:rPr>
                        <a:t>90</a:t>
                      </a:r>
                      <a:r>
                        <a:rPr lang="ja-JP" altLang="en-US" sz="2400" kern="0" dirty="0">
                          <a:effectLst/>
                        </a:rPr>
                        <a:t>℃</a:t>
                      </a:r>
                      <a:endParaRPr lang="ja-JP" sz="24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83373" marR="8337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effectLst/>
                        </a:rPr>
                        <a:t>2</a:t>
                      </a:r>
                      <a:r>
                        <a:rPr lang="ja-JP" altLang="en-US" sz="2400" kern="0" dirty="0">
                          <a:effectLst/>
                        </a:rPr>
                        <a:t>分</a:t>
                      </a:r>
                      <a:endParaRPr lang="ja-JP" sz="24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83373" marR="83373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427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2400" kern="0" dirty="0">
                          <a:effectLst/>
                        </a:rPr>
                        <a:t>白茶</a:t>
                      </a:r>
                      <a:endParaRPr lang="ja-JP" sz="2400" kern="100" dirty="0"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83373" marR="8337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effectLst/>
                        </a:rPr>
                        <a:t>4</a:t>
                      </a:r>
                      <a:r>
                        <a:rPr lang="en-US" altLang="ja-JP" sz="2400" kern="0" dirty="0">
                          <a:effectLst/>
                        </a:rPr>
                        <a:t>g</a:t>
                      </a:r>
                      <a:endParaRPr lang="ja-JP" sz="24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83373" marR="8337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effectLst/>
                        </a:rPr>
                        <a:t>85</a:t>
                      </a:r>
                      <a:r>
                        <a:rPr lang="ja-JP" altLang="en-US" sz="2400" kern="0" dirty="0">
                          <a:effectLst/>
                        </a:rPr>
                        <a:t>℃</a:t>
                      </a:r>
                      <a:endParaRPr lang="ja-JP" sz="24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83373" marR="8337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2400" kern="0" dirty="0">
                          <a:effectLst/>
                        </a:rPr>
                        <a:t>3</a:t>
                      </a:r>
                      <a:r>
                        <a:rPr lang="ja-JP" altLang="en-US" sz="2400" kern="0" dirty="0">
                          <a:effectLst/>
                        </a:rPr>
                        <a:t>分</a:t>
                      </a:r>
                      <a:endParaRPr lang="ja-JP" sz="24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83373" marR="83373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427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2400" kern="0" dirty="0">
                          <a:effectLst/>
                        </a:rPr>
                        <a:t>黄茶</a:t>
                      </a:r>
                      <a:endParaRPr lang="ja-JP" sz="2400" kern="100" dirty="0"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83373" marR="8337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effectLst/>
                        </a:rPr>
                        <a:t>4g</a:t>
                      </a:r>
                      <a:endParaRPr lang="ja-JP" sz="24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83373" marR="8337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effectLst/>
                        </a:rPr>
                        <a:t>100</a:t>
                      </a:r>
                      <a:r>
                        <a:rPr lang="ja-JP" altLang="en-US" sz="2400" kern="0" dirty="0">
                          <a:effectLst/>
                        </a:rPr>
                        <a:t>℃</a:t>
                      </a:r>
                      <a:endParaRPr lang="ja-JP" sz="24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83373" marR="8337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effectLst/>
                        </a:rPr>
                        <a:t>3</a:t>
                      </a:r>
                      <a:r>
                        <a:rPr lang="ja-JP" altLang="en-US" sz="2400" kern="0" dirty="0">
                          <a:effectLst/>
                        </a:rPr>
                        <a:t>分</a:t>
                      </a:r>
                      <a:endParaRPr lang="ja-JP" sz="24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83373" marR="83373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427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2400" kern="0">
                          <a:effectLst/>
                        </a:rPr>
                        <a:t>青茶</a:t>
                      </a:r>
                      <a:endParaRPr lang="ja-JP" sz="2400" kern="100"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83373" marR="8337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effectLst/>
                        </a:rPr>
                        <a:t>8g</a:t>
                      </a:r>
                      <a:endParaRPr lang="ja-JP" sz="24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83373" marR="8337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effectLst/>
                        </a:rPr>
                        <a:t>100</a:t>
                      </a:r>
                      <a:r>
                        <a:rPr lang="ja-JP" altLang="en-US" sz="2400" kern="0" dirty="0">
                          <a:effectLst/>
                        </a:rPr>
                        <a:t>℃</a:t>
                      </a:r>
                      <a:endParaRPr lang="ja-JP" sz="24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83373" marR="8337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2400" kern="0" dirty="0">
                          <a:effectLst/>
                        </a:rPr>
                        <a:t>1</a:t>
                      </a:r>
                      <a:r>
                        <a:rPr lang="ja-JP" altLang="en-US" sz="2400" kern="0" dirty="0">
                          <a:effectLst/>
                        </a:rPr>
                        <a:t>分</a:t>
                      </a:r>
                      <a:endParaRPr lang="ja-JP" sz="24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83373" marR="83373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427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2400" kern="0">
                          <a:effectLst/>
                        </a:rPr>
                        <a:t>紅茶</a:t>
                      </a:r>
                      <a:endParaRPr lang="ja-JP" sz="2400" kern="100"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83373" marR="8337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effectLst/>
                        </a:rPr>
                        <a:t>3g</a:t>
                      </a:r>
                      <a:endParaRPr lang="ja-JP" sz="24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83373" marR="8337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effectLst/>
                        </a:rPr>
                        <a:t>100</a:t>
                      </a:r>
                      <a:r>
                        <a:rPr lang="ja-JP" altLang="en-US" sz="2400" kern="0" dirty="0">
                          <a:effectLst/>
                        </a:rPr>
                        <a:t>℃</a:t>
                      </a:r>
                      <a:endParaRPr lang="ja-JP" sz="24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83373" marR="8337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effectLst/>
                        </a:rPr>
                        <a:t>2</a:t>
                      </a:r>
                      <a:r>
                        <a:rPr lang="ja-JP" altLang="en-US" sz="2400" kern="0" dirty="0">
                          <a:effectLst/>
                        </a:rPr>
                        <a:t>分</a:t>
                      </a:r>
                      <a:endParaRPr lang="ja-JP" sz="24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83373" marR="83373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1427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2400" kern="0" dirty="0">
                          <a:effectLst/>
                        </a:rPr>
                        <a:t>黒茶</a:t>
                      </a:r>
                      <a:endParaRPr lang="ja-JP" sz="2400" kern="100" dirty="0"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83373" marR="8337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effectLst/>
                        </a:rPr>
                        <a:t>4g</a:t>
                      </a:r>
                      <a:endParaRPr lang="ja-JP" sz="24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83373" marR="8337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effectLst/>
                        </a:rPr>
                        <a:t>100</a:t>
                      </a:r>
                      <a:r>
                        <a:rPr lang="ja-JP" altLang="en-US" sz="2400" kern="0" dirty="0">
                          <a:effectLst/>
                        </a:rPr>
                        <a:t>℃</a:t>
                      </a:r>
                      <a:endParaRPr lang="ja-JP" sz="24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83373" marR="8337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effectLst/>
                        </a:rPr>
                        <a:t>1</a:t>
                      </a:r>
                      <a:r>
                        <a:rPr lang="ja-JP" altLang="en-US" sz="2400" kern="0" dirty="0">
                          <a:effectLst/>
                        </a:rPr>
                        <a:t>分</a:t>
                      </a:r>
                      <a:endParaRPr lang="ja-JP" sz="24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83373" marR="83373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678165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 dirty="0"/>
              <a:t>おいしいお茶の入れ方 </a:t>
            </a:r>
            <a:r>
              <a:rPr lang="en-US" altLang="ja-JP" dirty="0"/>
              <a:t>1</a:t>
            </a:r>
            <a:endParaRPr lang="ja-JP" altLang="en-US" dirty="0"/>
          </a:p>
        </p:txBody>
      </p:sp>
      <p:sp>
        <p:nvSpPr>
          <p:cNvPr id="3" name="コンテンツ プレースホルダー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189" indent="-457189">
              <a:buClr>
                <a:schemeClr val="accent2"/>
              </a:buClr>
              <a:buFont typeface="+mj-ea"/>
              <a:buAutoNum type="circleNumDbPlain"/>
            </a:pPr>
            <a:r>
              <a:rPr lang="ja-JP" altLang="en-US" dirty="0"/>
              <a:t>道具を温めます。</a:t>
            </a:r>
          </a:p>
          <a:p>
            <a:pPr marL="457189" indent="-457189">
              <a:buClr>
                <a:schemeClr val="accent2"/>
              </a:buClr>
              <a:buFont typeface="+mj-ea"/>
              <a:buAutoNum type="circleNumDbPlain"/>
            </a:pPr>
            <a:r>
              <a:rPr lang="ja-JP" altLang="en-US" dirty="0"/>
              <a:t>茶葉を茶壷に入れ、熱いお湯を注ぎます。</a:t>
            </a:r>
          </a:p>
          <a:p>
            <a:pPr marL="457189" indent="-457189">
              <a:buClr>
                <a:schemeClr val="accent2"/>
              </a:buClr>
              <a:buFont typeface="+mj-ea"/>
              <a:buAutoNum type="circleNumDbPlain"/>
            </a:pPr>
            <a:r>
              <a:rPr lang="ja-JP" altLang="en-US" dirty="0"/>
              <a:t>茶壷に蓋をしてお湯をかけ、少し待ってから茶壷のお湯を捨てます。</a:t>
            </a:r>
          </a:p>
          <a:p>
            <a:pPr marL="457189" indent="-457189">
              <a:buClr>
                <a:schemeClr val="accent2"/>
              </a:buClr>
              <a:buFont typeface="+mj-ea"/>
              <a:buAutoNum type="circleNumDbPlain"/>
            </a:pPr>
            <a:r>
              <a:rPr lang="ja-JP" altLang="en-US" dirty="0"/>
              <a:t>再び茶壷にお湯を注ぎ、蓋をしてお湯をかけます。</a:t>
            </a:r>
          </a:p>
          <a:p>
            <a:pPr marL="457189" indent="-457189">
              <a:buClr>
                <a:schemeClr val="accent2"/>
              </a:buClr>
              <a:buFont typeface="+mj-ea"/>
              <a:buAutoNum type="circleNumDbPlain"/>
            </a:pPr>
            <a:r>
              <a:rPr lang="ja-JP" altLang="en-US" dirty="0"/>
              <a:t>少し待ってから茶杯に注いでいただきます。</a:t>
            </a:r>
          </a:p>
        </p:txBody>
      </p:sp>
      <p:sp>
        <p:nvSpPr>
          <p:cNvPr id="7" name="テキスト プレースホルダー 2"/>
          <p:cNvSpPr>
            <a:spLocks noGrp="1"/>
          </p:cNvSpPr>
          <p:nvPr>
            <p:ph type="body" sz="half" idx="2"/>
          </p:nvPr>
        </p:nvSpPr>
        <p:spPr/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lvl="0"/>
            <a:r>
              <a:rPr lang="ja-JP" altLang="en-US" sz="3600"/>
              <a:t>茶壷編</a:t>
            </a:r>
            <a:endParaRPr lang="ja-JP" altLang="en-US" sz="3600" dirty="0"/>
          </a:p>
        </p:txBody>
      </p:sp>
    </p:spTree>
    <p:extLst>
      <p:ext uri="{BB962C8B-B14F-4D97-AF65-F5344CB8AC3E}">
        <p14:creationId xmlns:p14="http://schemas.microsoft.com/office/powerpoint/2010/main" val="1790535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おいしいお茶の入れ方 </a:t>
            </a:r>
            <a:r>
              <a:rPr lang="en-US" altLang="ja-JP" dirty="0"/>
              <a:t>2</a:t>
            </a:r>
            <a:endParaRPr lang="ja-JP" altLang="en-US" dirty="0"/>
          </a:p>
        </p:txBody>
      </p:sp>
      <p:sp>
        <p:nvSpPr>
          <p:cNvPr id="3" name="コンテンツ プレースホルダー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189" indent="-457189">
              <a:buClr>
                <a:schemeClr val="accent2"/>
              </a:buClr>
              <a:buFont typeface="+mj-ea"/>
              <a:buAutoNum type="circleNumDbPlain"/>
            </a:pPr>
            <a:r>
              <a:rPr lang="ja-JP" altLang="en-US" dirty="0"/>
              <a:t>蓋碗に湯を注いで温めます。</a:t>
            </a:r>
          </a:p>
          <a:p>
            <a:pPr marL="457189" indent="-457189">
              <a:buClr>
                <a:schemeClr val="accent2"/>
              </a:buClr>
              <a:buFont typeface="+mj-ea"/>
              <a:buAutoNum type="circleNumDbPlain"/>
            </a:pPr>
            <a:r>
              <a:rPr lang="ja-JP" altLang="en-US" dirty="0"/>
              <a:t>お湯の温度が</a:t>
            </a:r>
            <a:r>
              <a:rPr lang="en-US" altLang="ja-JP" dirty="0"/>
              <a:t>75</a:t>
            </a:r>
            <a:r>
              <a:rPr lang="ja-JP" altLang="en-US" dirty="0"/>
              <a:t>℃～</a:t>
            </a:r>
            <a:r>
              <a:rPr lang="en-US" altLang="ja-JP" dirty="0"/>
              <a:t>85</a:t>
            </a:r>
            <a:r>
              <a:rPr lang="ja-JP" altLang="en-US" dirty="0"/>
              <a:t>℃になるまで冷まします。</a:t>
            </a:r>
            <a:endParaRPr lang="en-US" altLang="ja-JP" dirty="0"/>
          </a:p>
          <a:p>
            <a:pPr marL="457189" indent="-457189">
              <a:buClr>
                <a:schemeClr val="accent2"/>
              </a:buClr>
              <a:buFont typeface="+mj-ea"/>
              <a:buAutoNum type="circleNumDbPlain"/>
            </a:pPr>
            <a:r>
              <a:rPr lang="ja-JP" altLang="en-US" dirty="0"/>
              <a:t>蓋碗のお湯を捨てて、茶葉を入れます。</a:t>
            </a:r>
          </a:p>
          <a:p>
            <a:pPr marL="457189" indent="-457189">
              <a:buClr>
                <a:schemeClr val="accent2"/>
              </a:buClr>
              <a:buFont typeface="+mj-ea"/>
              <a:buAutoNum type="circleNumDbPlain"/>
            </a:pPr>
            <a:r>
              <a:rPr lang="ja-JP" altLang="en-US" dirty="0"/>
              <a:t>茶碗に蓋をして茶葉が沈むのを待ちます。</a:t>
            </a:r>
          </a:p>
          <a:p>
            <a:pPr marL="457189" indent="-457189">
              <a:buClr>
                <a:schemeClr val="accent2"/>
              </a:buClr>
              <a:buFont typeface="+mj-ea"/>
              <a:buAutoNum type="circleNumDbPlain"/>
            </a:pPr>
            <a:r>
              <a:rPr lang="ja-JP" altLang="en-US" dirty="0"/>
              <a:t>茶葉が入らないように蓋でよけながら、茶杯に注いでいただきます。</a:t>
            </a:r>
          </a:p>
        </p:txBody>
      </p:sp>
      <p:sp>
        <p:nvSpPr>
          <p:cNvPr id="7" name="テキスト プレースホルダー 2"/>
          <p:cNvSpPr>
            <a:spLocks noGrp="1"/>
          </p:cNvSpPr>
          <p:nvPr>
            <p:ph type="body" sz="half" idx="2"/>
          </p:nvPr>
        </p:nvSpPr>
        <p:spPr/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lvl="0"/>
            <a:r>
              <a:rPr lang="ja-JP" altLang="en-US" sz="3600" dirty="0"/>
              <a:t>蓋碗編</a:t>
            </a:r>
          </a:p>
        </p:txBody>
      </p:sp>
    </p:spTree>
    <p:extLst>
      <p:ext uri="{BB962C8B-B14F-4D97-AF65-F5344CB8AC3E}">
        <p14:creationId xmlns:p14="http://schemas.microsoft.com/office/powerpoint/2010/main" val="8132663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15069" y="1389118"/>
            <a:ext cx="8158688" cy="1822514"/>
          </a:xfrm>
        </p:spPr>
        <p:txBody>
          <a:bodyPr/>
          <a:lstStyle/>
          <a:p>
            <a:r>
              <a:rPr lang="ja-JP" altLang="en-US" dirty="0"/>
              <a:t>中国茶の本とお店</a:t>
            </a:r>
          </a:p>
        </p:txBody>
      </p:sp>
      <p:sp>
        <p:nvSpPr>
          <p:cNvPr id="6" name="コンテンツ プレースホルダー 2"/>
          <p:cNvSpPr>
            <a:spLocks noGrp="1"/>
          </p:cNvSpPr>
          <p:nvPr>
            <p:ph type="body" idx="1"/>
          </p:nvPr>
        </p:nvSpPr>
        <p:spPr>
          <a:xfrm>
            <a:off x="2015067" y="3482565"/>
            <a:ext cx="8158691" cy="954547"/>
          </a:xfrm>
        </p:spPr>
        <p:txBody>
          <a:bodyPr>
            <a:normAutofit/>
          </a:bodyPr>
          <a:lstStyle/>
          <a:p>
            <a:r>
              <a:rPr lang="ja-JP" altLang="en-US" sz="1900" dirty="0"/>
              <a:t>多様な茶器や種類のある中国茶には、たくさんの魅力があります。</a:t>
            </a:r>
            <a:endParaRPr lang="en-US" altLang="ja-JP" sz="1900" dirty="0"/>
          </a:p>
          <a:p>
            <a:r>
              <a:rPr lang="ja-JP" altLang="en-US" sz="1900" dirty="0"/>
              <a:t>ここでは、中国茶に関する本と購入できるお店をご紹介します。</a:t>
            </a:r>
          </a:p>
        </p:txBody>
      </p:sp>
    </p:spTree>
    <p:extLst>
      <p:ext uri="{BB962C8B-B14F-4D97-AF65-F5344CB8AC3E}">
        <p14:creationId xmlns:p14="http://schemas.microsoft.com/office/powerpoint/2010/main" val="26596930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ユーザー定義 1">
      <a:majorFont>
        <a:latin typeface="游ゴシック Light"/>
        <a:ea typeface="游明朝"/>
        <a:cs typeface=""/>
      </a:majorFont>
      <a:minorFont>
        <a:latin typeface="游ゴシック"/>
        <a:ea typeface="游明朝"/>
        <a:cs typeface="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700</Words>
  <Application>Microsoft Office PowerPoint</Application>
  <PresentationFormat>ワイド画面</PresentationFormat>
  <Paragraphs>115</Paragraphs>
  <Slides>11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9" baseType="lpstr">
      <vt:lpstr>游ゴシック</vt:lpstr>
      <vt:lpstr>游ゴシック Light</vt:lpstr>
      <vt:lpstr>游明朝</vt:lpstr>
      <vt:lpstr>Arial</vt:lpstr>
      <vt:lpstr>Cambria</vt:lpstr>
      <vt:lpstr>Century</vt:lpstr>
      <vt:lpstr>Wingdings</vt:lpstr>
      <vt:lpstr>オーガニック</vt:lpstr>
      <vt:lpstr>中国茶のおいしい飲み方</vt:lpstr>
      <vt:lpstr>中国茶の種類と入れ方</vt:lpstr>
      <vt:lpstr>中国茶の種類</vt:lpstr>
      <vt:lpstr>中国茶の産地</vt:lpstr>
      <vt:lpstr>代表的な茶器</vt:lpstr>
      <vt:lpstr>中国茶の入れ方のポイント</vt:lpstr>
      <vt:lpstr>おいしいお茶の入れ方 1</vt:lpstr>
      <vt:lpstr>おいしいお茶の入れ方 2</vt:lpstr>
      <vt:lpstr>中国茶の本とお店</vt:lpstr>
      <vt:lpstr>中国茶に関する本</vt:lpstr>
      <vt:lpstr>中国茶を購入できるお店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中国茶のおいしい飲み方</dc:title>
  <dcterms:created xsi:type="dcterms:W3CDTF">2020-07-02T04:39:05Z</dcterms:created>
  <dcterms:modified xsi:type="dcterms:W3CDTF">2020-07-21T08:37:09Z</dcterms:modified>
  <cp:category/>
</cp:coreProperties>
</file>