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omments/comment3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1" r:id="rId5"/>
    <p:sldId id="263" r:id="rId6"/>
    <p:sldId id="264" r:id="rId7"/>
    <p:sldId id="262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表紙" id="{26A2BD20-A547-4A4F-944A-133C57184B16}">
          <p14:sldIdLst>
            <p14:sldId id="257"/>
          </p14:sldIdLst>
        </p14:section>
        <p14:section name="コース紹介" id="{BC6CA4E8-0A1C-4457-8DCB-4731D4632D21}">
          <p14:sldIdLst>
            <p14:sldId id="258"/>
            <p14:sldId id="259"/>
          </p14:sldIdLst>
        </p14:section>
        <p14:section name="特徴" id="{CE629096-9369-415A-A3C1-1F80B787AB0A}">
          <p14:sldIdLst>
            <p14:sldId id="261"/>
            <p14:sldId id="263"/>
            <p14:sldId id="264"/>
          </p14:sldIdLst>
        </p14:section>
        <p14:section name="校舎一覧" id="{14C4D3A9-D503-465F-B733-808FFBC0EC88}">
          <p14:sldIdLst>
            <p14:sldId id="26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田中淳也" initials="T" lastIdx="12" clrIdx="0">
    <p:extLst>
      <p:ext uri="{19B8F6BF-5375-455C-9EA6-DF929625EA0E}">
        <p15:presenceInfo xmlns:p15="http://schemas.microsoft.com/office/powerpoint/2012/main" userId="田中淳也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81" d="100"/>
          <a:sy n="81" d="100"/>
        </p:scale>
        <p:origin x="75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受験コース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小学4年</c:v>
                </c:pt>
                <c:pt idx="1">
                  <c:v>小学5年</c:v>
                </c:pt>
                <c:pt idx="2">
                  <c:v>小学6年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13</c:v>
                </c:pt>
                <c:pt idx="1">
                  <c:v>22</c:v>
                </c:pt>
                <c:pt idx="2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383-4324-A625-B5BC81438E9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進学コース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小学4年</c:v>
                </c:pt>
                <c:pt idx="1">
                  <c:v>小学5年</c:v>
                </c:pt>
                <c:pt idx="2">
                  <c:v>小学6年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10</c:v>
                </c:pt>
                <c:pt idx="1">
                  <c:v>14</c:v>
                </c:pt>
                <c:pt idx="2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383-4324-A625-B5BC81438E9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個別コース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小学4年</c:v>
                </c:pt>
                <c:pt idx="1">
                  <c:v>小学5年</c:v>
                </c:pt>
                <c:pt idx="2">
                  <c:v>小学6年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13</c:v>
                </c:pt>
                <c:pt idx="1">
                  <c:v>20</c:v>
                </c:pt>
                <c:pt idx="2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92E-4E26-B42C-0894BD7146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21089119"/>
        <c:axId val="721084959"/>
      </c:barChart>
      <c:catAx>
        <c:axId val="72108911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21084959"/>
        <c:crosses val="autoZero"/>
        <c:auto val="1"/>
        <c:lblAlgn val="ctr"/>
        <c:lblOffset val="100"/>
        <c:noMultiLvlLbl val="0"/>
      </c:catAx>
      <c:valAx>
        <c:axId val="7210849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2108911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7-02T15:40:38.415" idx="9">
    <p:pos x="10" y="10"/>
    <p:text>説明会当日の日付を追加してください。</p:text>
    <p:extLst>
      <p:ext uri="{C676402C-5697-4E1C-873F-D02D1690AC5C}">
        <p15:threadingInfo xmlns:p15="http://schemas.microsoft.com/office/powerpoint/2012/main" timeZoneBias="-54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7-02T15:32:17.455" idx="12">
    <p:pos x="10" y="10"/>
    <p:text>不要な列を削除してください。</p:text>
    <p:extLst>
      <p:ext uri="{C676402C-5697-4E1C-873F-D02D1690AC5C}">
        <p15:threadingInfo xmlns:p15="http://schemas.microsoft.com/office/powerpoint/2012/main" timeZoneBias="-54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7-02T15:40:57.515" idx="10">
    <p:pos x="10" y="10"/>
    <p:text>電話番号を再確認してください。</p:text>
    <p:extLst>
      <p:ext uri="{C676402C-5697-4E1C-873F-D02D1690AC5C}">
        <p15:threadingInfo xmlns:p15="http://schemas.microsoft.com/office/powerpoint/2012/main" timeZoneBias="-540"/>
      </p:ext>
    </p:extLst>
  </p:cm>
</p:cmLst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86247A-AC27-4B6E-B862-0D7CE91E364D}" type="doc">
      <dgm:prSet loTypeId="urn:microsoft.com/office/officeart/2005/8/layout/vProcess5" loCatId="process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1ADC0257-807C-4A4D-AB31-EAB39E84FC71}">
      <dgm:prSet/>
      <dgm:spPr/>
      <dgm:t>
        <a:bodyPr/>
        <a:lstStyle/>
        <a:p>
          <a:r>
            <a:rPr kumimoji="1" lang="ja-JP" dirty="0"/>
            <a:t>お申込み</a:t>
          </a:r>
          <a:endParaRPr lang="ja-JP" dirty="0"/>
        </a:p>
      </dgm:t>
    </dgm:pt>
    <dgm:pt modelId="{C6760BE9-EAFE-46EE-BF35-FFA5670095CE}" type="parTrans" cxnId="{FA365B91-3867-45AC-A488-FDC17C99EC0F}">
      <dgm:prSet/>
      <dgm:spPr/>
      <dgm:t>
        <a:bodyPr/>
        <a:lstStyle/>
        <a:p>
          <a:endParaRPr kumimoji="1" lang="ja-JP" altLang="en-US"/>
        </a:p>
      </dgm:t>
    </dgm:pt>
    <dgm:pt modelId="{79674E43-DE18-45ED-9E72-5A662AC746DA}" type="sibTrans" cxnId="{FA365B91-3867-45AC-A488-FDC17C99EC0F}">
      <dgm:prSet/>
      <dgm:spPr/>
      <dgm:t>
        <a:bodyPr/>
        <a:lstStyle/>
        <a:p>
          <a:endParaRPr kumimoji="1" lang="ja-JP" altLang="en-US"/>
        </a:p>
      </dgm:t>
    </dgm:pt>
    <dgm:pt modelId="{B012E490-8526-4DB9-9EA7-84B48A007DFB}">
      <dgm:prSet/>
      <dgm:spPr/>
      <dgm:t>
        <a:bodyPr/>
        <a:lstStyle/>
        <a:p>
          <a:r>
            <a:rPr kumimoji="1" lang="ja-JP"/>
            <a:t>学力診断テスト</a:t>
          </a:r>
          <a:endParaRPr lang="ja-JP"/>
        </a:p>
      </dgm:t>
    </dgm:pt>
    <dgm:pt modelId="{85DB81E2-32EB-4920-AAD3-F110B33B14DB}" type="parTrans" cxnId="{F02C9D57-A9B7-40FB-BE64-0B2CBA1DE7F2}">
      <dgm:prSet/>
      <dgm:spPr/>
      <dgm:t>
        <a:bodyPr/>
        <a:lstStyle/>
        <a:p>
          <a:endParaRPr kumimoji="1" lang="ja-JP" altLang="en-US"/>
        </a:p>
      </dgm:t>
    </dgm:pt>
    <dgm:pt modelId="{7A8431E7-5F0A-4E91-B6CC-54629A287B02}" type="sibTrans" cxnId="{F02C9D57-A9B7-40FB-BE64-0B2CBA1DE7F2}">
      <dgm:prSet/>
      <dgm:spPr/>
      <dgm:t>
        <a:bodyPr/>
        <a:lstStyle/>
        <a:p>
          <a:endParaRPr kumimoji="1" lang="ja-JP" altLang="en-US"/>
        </a:p>
      </dgm:t>
    </dgm:pt>
    <dgm:pt modelId="{3E975319-DC30-41D8-A8F8-30C015F41ABE}">
      <dgm:prSet/>
      <dgm:spPr/>
      <dgm:t>
        <a:bodyPr/>
        <a:lstStyle/>
        <a:p>
          <a:r>
            <a:rPr kumimoji="1" lang="ja-JP"/>
            <a:t>個別面談</a:t>
          </a:r>
          <a:endParaRPr lang="ja-JP"/>
        </a:p>
      </dgm:t>
    </dgm:pt>
    <dgm:pt modelId="{A7102CEA-1091-4811-A85A-FE524602BE23}" type="parTrans" cxnId="{13B69B40-CF8D-4D01-9499-3BE1B693BA5C}">
      <dgm:prSet/>
      <dgm:spPr/>
      <dgm:t>
        <a:bodyPr/>
        <a:lstStyle/>
        <a:p>
          <a:endParaRPr kumimoji="1" lang="ja-JP" altLang="en-US"/>
        </a:p>
      </dgm:t>
    </dgm:pt>
    <dgm:pt modelId="{1DEED4F8-5E38-4109-BCA8-D12899124406}" type="sibTrans" cxnId="{13B69B40-CF8D-4D01-9499-3BE1B693BA5C}">
      <dgm:prSet/>
      <dgm:spPr/>
      <dgm:t>
        <a:bodyPr/>
        <a:lstStyle/>
        <a:p>
          <a:endParaRPr kumimoji="1" lang="ja-JP" altLang="en-US"/>
        </a:p>
      </dgm:t>
    </dgm:pt>
    <dgm:pt modelId="{7AE9AB21-E0DA-4088-A92B-F925D58BC23B}">
      <dgm:prSet/>
      <dgm:spPr/>
      <dgm:t>
        <a:bodyPr/>
        <a:lstStyle/>
        <a:p>
          <a:r>
            <a:rPr kumimoji="1" lang="ja-JP"/>
            <a:t>授業スタート</a:t>
          </a:r>
          <a:endParaRPr lang="ja-JP"/>
        </a:p>
      </dgm:t>
    </dgm:pt>
    <dgm:pt modelId="{6763A1E5-0F87-4499-B555-729CBDB288D2}" type="parTrans" cxnId="{D2A42377-5A49-47D0-9E75-B984F0F9CCA9}">
      <dgm:prSet/>
      <dgm:spPr/>
      <dgm:t>
        <a:bodyPr/>
        <a:lstStyle/>
        <a:p>
          <a:endParaRPr kumimoji="1" lang="ja-JP" altLang="en-US"/>
        </a:p>
      </dgm:t>
    </dgm:pt>
    <dgm:pt modelId="{3A25C389-42DE-4D5A-9D0C-C5927AAB88B9}" type="sibTrans" cxnId="{D2A42377-5A49-47D0-9E75-B984F0F9CCA9}">
      <dgm:prSet/>
      <dgm:spPr/>
      <dgm:t>
        <a:bodyPr/>
        <a:lstStyle/>
        <a:p>
          <a:endParaRPr kumimoji="1" lang="ja-JP" altLang="en-US"/>
        </a:p>
      </dgm:t>
    </dgm:pt>
    <dgm:pt modelId="{3949838E-C6AE-458E-8F33-238D5C2F69CC}" type="pres">
      <dgm:prSet presAssocID="{6486247A-AC27-4B6E-B862-0D7CE91E364D}" presName="outerComposite" presStyleCnt="0">
        <dgm:presLayoutVars>
          <dgm:chMax val="5"/>
          <dgm:dir/>
          <dgm:resizeHandles val="exact"/>
        </dgm:presLayoutVars>
      </dgm:prSet>
      <dgm:spPr/>
    </dgm:pt>
    <dgm:pt modelId="{C69165E6-477B-43C1-99B1-DA9AE5989AFF}" type="pres">
      <dgm:prSet presAssocID="{6486247A-AC27-4B6E-B862-0D7CE91E364D}" presName="dummyMaxCanvas" presStyleCnt="0">
        <dgm:presLayoutVars/>
      </dgm:prSet>
      <dgm:spPr/>
    </dgm:pt>
    <dgm:pt modelId="{8F8D4AFD-D97C-409B-8E82-0ACD5E18CA96}" type="pres">
      <dgm:prSet presAssocID="{6486247A-AC27-4B6E-B862-0D7CE91E364D}" presName="FourNodes_1" presStyleLbl="node1" presStyleIdx="0" presStyleCnt="4">
        <dgm:presLayoutVars>
          <dgm:bulletEnabled val="1"/>
        </dgm:presLayoutVars>
      </dgm:prSet>
      <dgm:spPr/>
    </dgm:pt>
    <dgm:pt modelId="{9898F7BF-87B7-4D59-9C51-CF0F6B322B7F}" type="pres">
      <dgm:prSet presAssocID="{6486247A-AC27-4B6E-B862-0D7CE91E364D}" presName="FourNodes_2" presStyleLbl="node1" presStyleIdx="1" presStyleCnt="4">
        <dgm:presLayoutVars>
          <dgm:bulletEnabled val="1"/>
        </dgm:presLayoutVars>
      </dgm:prSet>
      <dgm:spPr/>
    </dgm:pt>
    <dgm:pt modelId="{91C9F39B-7B1F-4685-B7C2-222781E56200}" type="pres">
      <dgm:prSet presAssocID="{6486247A-AC27-4B6E-B862-0D7CE91E364D}" presName="FourNodes_3" presStyleLbl="node1" presStyleIdx="2" presStyleCnt="4">
        <dgm:presLayoutVars>
          <dgm:bulletEnabled val="1"/>
        </dgm:presLayoutVars>
      </dgm:prSet>
      <dgm:spPr/>
    </dgm:pt>
    <dgm:pt modelId="{8BD4FE39-2807-4D30-A282-BB0D2F8E3875}" type="pres">
      <dgm:prSet presAssocID="{6486247A-AC27-4B6E-B862-0D7CE91E364D}" presName="FourNodes_4" presStyleLbl="node1" presStyleIdx="3" presStyleCnt="4">
        <dgm:presLayoutVars>
          <dgm:bulletEnabled val="1"/>
        </dgm:presLayoutVars>
      </dgm:prSet>
      <dgm:spPr/>
    </dgm:pt>
    <dgm:pt modelId="{93E4B73E-DAA8-4B89-BE65-09CDA003870B}" type="pres">
      <dgm:prSet presAssocID="{6486247A-AC27-4B6E-B862-0D7CE91E364D}" presName="FourConn_1-2" presStyleLbl="fgAccFollowNode1" presStyleIdx="0" presStyleCnt="3">
        <dgm:presLayoutVars>
          <dgm:bulletEnabled val="1"/>
        </dgm:presLayoutVars>
      </dgm:prSet>
      <dgm:spPr/>
    </dgm:pt>
    <dgm:pt modelId="{E27BAD77-A2DC-43BB-B835-FEF4C216AFB3}" type="pres">
      <dgm:prSet presAssocID="{6486247A-AC27-4B6E-B862-0D7CE91E364D}" presName="FourConn_2-3" presStyleLbl="fgAccFollowNode1" presStyleIdx="1" presStyleCnt="3">
        <dgm:presLayoutVars>
          <dgm:bulletEnabled val="1"/>
        </dgm:presLayoutVars>
      </dgm:prSet>
      <dgm:spPr/>
    </dgm:pt>
    <dgm:pt modelId="{C8DF85F9-3E3C-4C99-9BCC-0D0C8187AB00}" type="pres">
      <dgm:prSet presAssocID="{6486247A-AC27-4B6E-B862-0D7CE91E364D}" presName="FourConn_3-4" presStyleLbl="fgAccFollowNode1" presStyleIdx="2" presStyleCnt="3">
        <dgm:presLayoutVars>
          <dgm:bulletEnabled val="1"/>
        </dgm:presLayoutVars>
      </dgm:prSet>
      <dgm:spPr/>
    </dgm:pt>
    <dgm:pt modelId="{871F7CC8-26DB-4854-B895-F8F803457052}" type="pres">
      <dgm:prSet presAssocID="{6486247A-AC27-4B6E-B862-0D7CE91E364D}" presName="FourNodes_1_text" presStyleLbl="node1" presStyleIdx="3" presStyleCnt="4">
        <dgm:presLayoutVars>
          <dgm:bulletEnabled val="1"/>
        </dgm:presLayoutVars>
      </dgm:prSet>
      <dgm:spPr/>
    </dgm:pt>
    <dgm:pt modelId="{8FC58B64-A226-4E22-B54B-FAFDAE9ED1F0}" type="pres">
      <dgm:prSet presAssocID="{6486247A-AC27-4B6E-B862-0D7CE91E364D}" presName="FourNodes_2_text" presStyleLbl="node1" presStyleIdx="3" presStyleCnt="4">
        <dgm:presLayoutVars>
          <dgm:bulletEnabled val="1"/>
        </dgm:presLayoutVars>
      </dgm:prSet>
      <dgm:spPr/>
    </dgm:pt>
    <dgm:pt modelId="{62C731E5-CF98-43C1-AE95-2BFA2EE08BA0}" type="pres">
      <dgm:prSet presAssocID="{6486247A-AC27-4B6E-B862-0D7CE91E364D}" presName="FourNodes_3_text" presStyleLbl="node1" presStyleIdx="3" presStyleCnt="4">
        <dgm:presLayoutVars>
          <dgm:bulletEnabled val="1"/>
        </dgm:presLayoutVars>
      </dgm:prSet>
      <dgm:spPr/>
    </dgm:pt>
    <dgm:pt modelId="{E1018395-005A-492D-A911-220B23B154CE}" type="pres">
      <dgm:prSet presAssocID="{6486247A-AC27-4B6E-B862-0D7CE91E364D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DADF1412-04D8-407E-B268-BBBBE489F630}" type="presOf" srcId="{79674E43-DE18-45ED-9E72-5A662AC746DA}" destId="{93E4B73E-DAA8-4B89-BE65-09CDA003870B}" srcOrd="0" destOrd="0" presId="urn:microsoft.com/office/officeart/2005/8/layout/vProcess5"/>
    <dgm:cxn modelId="{B7B7F519-BF2E-46C1-98B6-B86FE0123CD8}" type="presOf" srcId="{1DEED4F8-5E38-4109-BCA8-D12899124406}" destId="{C8DF85F9-3E3C-4C99-9BCC-0D0C8187AB00}" srcOrd="0" destOrd="0" presId="urn:microsoft.com/office/officeart/2005/8/layout/vProcess5"/>
    <dgm:cxn modelId="{D1C38029-2622-459F-80C1-C7358855728E}" type="presOf" srcId="{6486247A-AC27-4B6E-B862-0D7CE91E364D}" destId="{3949838E-C6AE-458E-8F33-238D5C2F69CC}" srcOrd="0" destOrd="0" presId="urn:microsoft.com/office/officeart/2005/8/layout/vProcess5"/>
    <dgm:cxn modelId="{13B69B40-CF8D-4D01-9499-3BE1B693BA5C}" srcId="{6486247A-AC27-4B6E-B862-0D7CE91E364D}" destId="{3E975319-DC30-41D8-A8F8-30C015F41ABE}" srcOrd="2" destOrd="0" parTransId="{A7102CEA-1091-4811-A85A-FE524602BE23}" sibTransId="{1DEED4F8-5E38-4109-BCA8-D12899124406}"/>
    <dgm:cxn modelId="{2228AE68-70CE-4C5D-AB5B-2D49339C0DAC}" type="presOf" srcId="{7A8431E7-5F0A-4E91-B6CC-54629A287B02}" destId="{E27BAD77-A2DC-43BB-B835-FEF4C216AFB3}" srcOrd="0" destOrd="0" presId="urn:microsoft.com/office/officeart/2005/8/layout/vProcess5"/>
    <dgm:cxn modelId="{2B71BB6F-823B-4D3B-9AF6-9EBAE27DB59B}" type="presOf" srcId="{1ADC0257-807C-4A4D-AB31-EAB39E84FC71}" destId="{8F8D4AFD-D97C-409B-8E82-0ACD5E18CA96}" srcOrd="0" destOrd="0" presId="urn:microsoft.com/office/officeart/2005/8/layout/vProcess5"/>
    <dgm:cxn modelId="{ED251054-F5E1-43EA-A72C-3AF3B9F7516D}" type="presOf" srcId="{3E975319-DC30-41D8-A8F8-30C015F41ABE}" destId="{62C731E5-CF98-43C1-AE95-2BFA2EE08BA0}" srcOrd="1" destOrd="0" presId="urn:microsoft.com/office/officeart/2005/8/layout/vProcess5"/>
    <dgm:cxn modelId="{D2A42377-5A49-47D0-9E75-B984F0F9CCA9}" srcId="{6486247A-AC27-4B6E-B862-0D7CE91E364D}" destId="{7AE9AB21-E0DA-4088-A92B-F925D58BC23B}" srcOrd="3" destOrd="0" parTransId="{6763A1E5-0F87-4499-B555-729CBDB288D2}" sibTransId="{3A25C389-42DE-4D5A-9D0C-C5927AAB88B9}"/>
    <dgm:cxn modelId="{F02C9D57-A9B7-40FB-BE64-0B2CBA1DE7F2}" srcId="{6486247A-AC27-4B6E-B862-0D7CE91E364D}" destId="{B012E490-8526-4DB9-9EA7-84B48A007DFB}" srcOrd="1" destOrd="0" parTransId="{85DB81E2-32EB-4920-AAD3-F110B33B14DB}" sibTransId="{7A8431E7-5F0A-4E91-B6CC-54629A287B02}"/>
    <dgm:cxn modelId="{FA365B91-3867-45AC-A488-FDC17C99EC0F}" srcId="{6486247A-AC27-4B6E-B862-0D7CE91E364D}" destId="{1ADC0257-807C-4A4D-AB31-EAB39E84FC71}" srcOrd="0" destOrd="0" parTransId="{C6760BE9-EAFE-46EE-BF35-FFA5670095CE}" sibTransId="{79674E43-DE18-45ED-9E72-5A662AC746DA}"/>
    <dgm:cxn modelId="{269E9F9C-33D1-429C-BD12-928ED9FCE43A}" type="presOf" srcId="{B012E490-8526-4DB9-9EA7-84B48A007DFB}" destId="{8FC58B64-A226-4E22-B54B-FAFDAE9ED1F0}" srcOrd="1" destOrd="0" presId="urn:microsoft.com/office/officeart/2005/8/layout/vProcess5"/>
    <dgm:cxn modelId="{8EE0F2B4-E466-45A7-A9D9-FCB5FF520A2E}" type="presOf" srcId="{B012E490-8526-4DB9-9EA7-84B48A007DFB}" destId="{9898F7BF-87B7-4D59-9C51-CF0F6B322B7F}" srcOrd="0" destOrd="0" presId="urn:microsoft.com/office/officeart/2005/8/layout/vProcess5"/>
    <dgm:cxn modelId="{6601F7CB-B3AA-483B-AA25-7DC7E728999F}" type="presOf" srcId="{7AE9AB21-E0DA-4088-A92B-F925D58BC23B}" destId="{E1018395-005A-492D-A911-220B23B154CE}" srcOrd="1" destOrd="0" presId="urn:microsoft.com/office/officeart/2005/8/layout/vProcess5"/>
    <dgm:cxn modelId="{28B13CD9-D6A6-46A9-945F-F210BC6B2BB9}" type="presOf" srcId="{3E975319-DC30-41D8-A8F8-30C015F41ABE}" destId="{91C9F39B-7B1F-4685-B7C2-222781E56200}" srcOrd="0" destOrd="0" presId="urn:microsoft.com/office/officeart/2005/8/layout/vProcess5"/>
    <dgm:cxn modelId="{0BDBB0ED-C9FA-4947-B178-1868D20A5B6A}" type="presOf" srcId="{1ADC0257-807C-4A4D-AB31-EAB39E84FC71}" destId="{871F7CC8-26DB-4854-B895-F8F803457052}" srcOrd="1" destOrd="0" presId="urn:microsoft.com/office/officeart/2005/8/layout/vProcess5"/>
    <dgm:cxn modelId="{B505CCFF-D565-45C2-838E-62F36073FF5C}" type="presOf" srcId="{7AE9AB21-E0DA-4088-A92B-F925D58BC23B}" destId="{8BD4FE39-2807-4D30-A282-BB0D2F8E3875}" srcOrd="0" destOrd="0" presId="urn:microsoft.com/office/officeart/2005/8/layout/vProcess5"/>
    <dgm:cxn modelId="{99E43CC4-A7F0-4EAD-B05A-769BE563D712}" type="presParOf" srcId="{3949838E-C6AE-458E-8F33-238D5C2F69CC}" destId="{C69165E6-477B-43C1-99B1-DA9AE5989AFF}" srcOrd="0" destOrd="0" presId="urn:microsoft.com/office/officeart/2005/8/layout/vProcess5"/>
    <dgm:cxn modelId="{F4EBEDC2-7EAE-4C0A-B55A-650E9571BAE8}" type="presParOf" srcId="{3949838E-C6AE-458E-8F33-238D5C2F69CC}" destId="{8F8D4AFD-D97C-409B-8E82-0ACD5E18CA96}" srcOrd="1" destOrd="0" presId="urn:microsoft.com/office/officeart/2005/8/layout/vProcess5"/>
    <dgm:cxn modelId="{D918E234-718C-400D-BE4D-0EB964299B38}" type="presParOf" srcId="{3949838E-C6AE-458E-8F33-238D5C2F69CC}" destId="{9898F7BF-87B7-4D59-9C51-CF0F6B322B7F}" srcOrd="2" destOrd="0" presId="urn:microsoft.com/office/officeart/2005/8/layout/vProcess5"/>
    <dgm:cxn modelId="{7A236457-6700-4219-B084-CB32146CA16E}" type="presParOf" srcId="{3949838E-C6AE-458E-8F33-238D5C2F69CC}" destId="{91C9F39B-7B1F-4685-B7C2-222781E56200}" srcOrd="3" destOrd="0" presId="urn:microsoft.com/office/officeart/2005/8/layout/vProcess5"/>
    <dgm:cxn modelId="{1182F252-5BCE-4C8A-8B9E-B7F0F182CEC3}" type="presParOf" srcId="{3949838E-C6AE-458E-8F33-238D5C2F69CC}" destId="{8BD4FE39-2807-4D30-A282-BB0D2F8E3875}" srcOrd="4" destOrd="0" presId="urn:microsoft.com/office/officeart/2005/8/layout/vProcess5"/>
    <dgm:cxn modelId="{75FC10C9-DAC5-4D2D-8868-41F637C0BE82}" type="presParOf" srcId="{3949838E-C6AE-458E-8F33-238D5C2F69CC}" destId="{93E4B73E-DAA8-4B89-BE65-09CDA003870B}" srcOrd="5" destOrd="0" presId="urn:microsoft.com/office/officeart/2005/8/layout/vProcess5"/>
    <dgm:cxn modelId="{88077B28-2AA7-4328-9771-040E06BA52C1}" type="presParOf" srcId="{3949838E-C6AE-458E-8F33-238D5C2F69CC}" destId="{E27BAD77-A2DC-43BB-B835-FEF4C216AFB3}" srcOrd="6" destOrd="0" presId="urn:microsoft.com/office/officeart/2005/8/layout/vProcess5"/>
    <dgm:cxn modelId="{0D4D0AF1-C044-41A9-AB28-B8B275380C9E}" type="presParOf" srcId="{3949838E-C6AE-458E-8F33-238D5C2F69CC}" destId="{C8DF85F9-3E3C-4C99-9BCC-0D0C8187AB00}" srcOrd="7" destOrd="0" presId="urn:microsoft.com/office/officeart/2005/8/layout/vProcess5"/>
    <dgm:cxn modelId="{96786C2B-98D5-4356-B372-ECDDA1C898A7}" type="presParOf" srcId="{3949838E-C6AE-458E-8F33-238D5C2F69CC}" destId="{871F7CC8-26DB-4854-B895-F8F803457052}" srcOrd="8" destOrd="0" presId="urn:microsoft.com/office/officeart/2005/8/layout/vProcess5"/>
    <dgm:cxn modelId="{C05B06AA-9EC6-4883-BCD2-DBEF07FE7078}" type="presParOf" srcId="{3949838E-C6AE-458E-8F33-238D5C2F69CC}" destId="{8FC58B64-A226-4E22-B54B-FAFDAE9ED1F0}" srcOrd="9" destOrd="0" presId="urn:microsoft.com/office/officeart/2005/8/layout/vProcess5"/>
    <dgm:cxn modelId="{5E52ED74-7AA7-47EC-882A-81D8B0A4D7CD}" type="presParOf" srcId="{3949838E-C6AE-458E-8F33-238D5C2F69CC}" destId="{62C731E5-CF98-43C1-AE95-2BFA2EE08BA0}" srcOrd="10" destOrd="0" presId="urn:microsoft.com/office/officeart/2005/8/layout/vProcess5"/>
    <dgm:cxn modelId="{27ECC9AF-FA2C-45FA-A69E-86DD694C59E4}" type="presParOf" srcId="{3949838E-C6AE-458E-8F33-238D5C2F69CC}" destId="{E1018395-005A-492D-A911-220B23B154CE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8D4AFD-D97C-409B-8E82-0ACD5E18CA96}">
      <dsp:nvSpPr>
        <dsp:cNvPr id="0" name=""/>
        <dsp:cNvSpPr/>
      </dsp:nvSpPr>
      <dsp:spPr>
        <a:xfrm>
          <a:off x="0" y="0"/>
          <a:ext cx="7680960" cy="72993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2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3000" kern="1200" dirty="0"/>
            <a:t>お申込み</a:t>
          </a:r>
          <a:endParaRPr lang="ja-JP" sz="3000" kern="1200" dirty="0"/>
        </a:p>
      </dsp:txBody>
      <dsp:txXfrm>
        <a:off x="21379" y="21379"/>
        <a:ext cx="6831626" cy="687174"/>
      </dsp:txXfrm>
    </dsp:sp>
    <dsp:sp modelId="{9898F7BF-87B7-4D59-9C51-CF0F6B322B7F}">
      <dsp:nvSpPr>
        <dsp:cNvPr id="0" name=""/>
        <dsp:cNvSpPr/>
      </dsp:nvSpPr>
      <dsp:spPr>
        <a:xfrm>
          <a:off x="643280" y="862647"/>
          <a:ext cx="7680960" cy="72993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duotone>
              <a:schemeClr val="accent3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3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3000" kern="1200"/>
            <a:t>学力診断テスト</a:t>
          </a:r>
          <a:endParaRPr lang="ja-JP" sz="3000" kern="1200"/>
        </a:p>
      </dsp:txBody>
      <dsp:txXfrm>
        <a:off x="664659" y="884026"/>
        <a:ext cx="6520465" cy="687174"/>
      </dsp:txXfrm>
    </dsp:sp>
    <dsp:sp modelId="{91C9F39B-7B1F-4685-B7C2-222781E56200}">
      <dsp:nvSpPr>
        <dsp:cNvPr id="0" name=""/>
        <dsp:cNvSpPr/>
      </dsp:nvSpPr>
      <dsp:spPr>
        <a:xfrm>
          <a:off x="1276959" y="1725295"/>
          <a:ext cx="7680960" cy="72993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duotone>
              <a:schemeClr val="accent4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4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3000" kern="1200"/>
            <a:t>個別面談</a:t>
          </a:r>
          <a:endParaRPr lang="ja-JP" sz="3000" kern="1200"/>
        </a:p>
      </dsp:txBody>
      <dsp:txXfrm>
        <a:off x="1298338" y="1746674"/>
        <a:ext cx="6530066" cy="687174"/>
      </dsp:txXfrm>
    </dsp:sp>
    <dsp:sp modelId="{8BD4FE39-2807-4D30-A282-BB0D2F8E3875}">
      <dsp:nvSpPr>
        <dsp:cNvPr id="0" name=""/>
        <dsp:cNvSpPr/>
      </dsp:nvSpPr>
      <dsp:spPr>
        <a:xfrm>
          <a:off x="1920239" y="2587942"/>
          <a:ext cx="7680960" cy="72993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duotone>
              <a:schemeClr val="accent5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5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3000" kern="1200"/>
            <a:t>授業スタート</a:t>
          </a:r>
          <a:endParaRPr lang="ja-JP" sz="3000" kern="1200"/>
        </a:p>
      </dsp:txBody>
      <dsp:txXfrm>
        <a:off x="1941618" y="2609321"/>
        <a:ext cx="6520465" cy="687174"/>
      </dsp:txXfrm>
    </dsp:sp>
    <dsp:sp modelId="{93E4B73E-DAA8-4B89-BE65-09CDA003870B}">
      <dsp:nvSpPr>
        <dsp:cNvPr id="0" name=""/>
        <dsp:cNvSpPr/>
      </dsp:nvSpPr>
      <dsp:spPr>
        <a:xfrm>
          <a:off x="7206503" y="559061"/>
          <a:ext cx="474456" cy="474456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100" kern="1200"/>
        </a:p>
      </dsp:txBody>
      <dsp:txXfrm>
        <a:off x="7313256" y="559061"/>
        <a:ext cx="260950" cy="357028"/>
      </dsp:txXfrm>
    </dsp:sp>
    <dsp:sp modelId="{E27BAD77-A2DC-43BB-B835-FEF4C216AFB3}">
      <dsp:nvSpPr>
        <dsp:cNvPr id="0" name=""/>
        <dsp:cNvSpPr/>
      </dsp:nvSpPr>
      <dsp:spPr>
        <a:xfrm>
          <a:off x="7849784" y="1421709"/>
          <a:ext cx="474456" cy="474456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100" kern="1200"/>
        </a:p>
      </dsp:txBody>
      <dsp:txXfrm>
        <a:off x="7956537" y="1421709"/>
        <a:ext cx="260950" cy="357028"/>
      </dsp:txXfrm>
    </dsp:sp>
    <dsp:sp modelId="{C8DF85F9-3E3C-4C99-9BCC-0D0C8187AB00}">
      <dsp:nvSpPr>
        <dsp:cNvPr id="0" name=""/>
        <dsp:cNvSpPr/>
      </dsp:nvSpPr>
      <dsp:spPr>
        <a:xfrm>
          <a:off x="8483463" y="2284356"/>
          <a:ext cx="474456" cy="474456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100" kern="1200"/>
        </a:p>
      </dsp:txBody>
      <dsp:txXfrm>
        <a:off x="8590216" y="2284356"/>
        <a:ext cx="260950" cy="3570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87BC0B-2099-4A47-97CF-5C253D68DC28}" type="datetimeFigureOut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/>
                <a:ea typeface="HG明朝B" panose="02020809000000000000" pitchFamily="17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2020/7/22</a:t>
            </a:fld>
            <a:endParaRPr kumimoji="1" lang="ja-JP" alt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/>
              <a:ea typeface="HG明朝B" panose="02020809000000000000" pitchFamily="17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/>
              <a:ea typeface="HG明朝B" panose="02020809000000000000" pitchFamily="17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38297C-6EBB-46DF-8CAB-83743EA6B858}" type="slidenum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/>
                <a:ea typeface="HG明朝B" panose="02020809000000000000" pitchFamily="17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/>
              <a:ea typeface="HG明朝B" panose="02020809000000000000" pitchFamily="17" charset="-128"/>
              <a:cs typeface="+mn-cs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0954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87BC0B-2099-4A47-97CF-5C253D68DC28}" type="datetimeFigureOut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/>
                <a:ea typeface="HG明朝B" panose="02020809000000000000" pitchFamily="17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2020/7/22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/>
              <a:ea typeface="HG明朝B" panose="02020809000000000000" pitchFamily="17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/>
              <a:ea typeface="HG明朝B" panose="02020809000000000000" pitchFamily="17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38297C-6EBB-46DF-8CAB-83743EA6B858}" type="slidenum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/>
                <a:ea typeface="HG明朝B" panose="02020809000000000000" pitchFamily="17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/>
              <a:ea typeface="HG明朝B" panose="02020809000000000000" pitchFamily="17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1457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87BC0B-2099-4A47-97CF-5C253D68DC28}" type="datetimeFigureOut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/>
                <a:ea typeface="HG明朝B" panose="02020809000000000000" pitchFamily="17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2020/7/22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/>
              <a:ea typeface="HG明朝B" panose="02020809000000000000" pitchFamily="17" charset="-128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/>
              <a:ea typeface="HG明朝B" panose="02020809000000000000" pitchFamily="17" charset="-128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38297C-6EBB-46DF-8CAB-83743EA6B858}" type="slidenum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/>
                <a:ea typeface="HG明朝B" panose="02020809000000000000" pitchFamily="17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/>
              <a:ea typeface="HG明朝B" panose="02020809000000000000" pitchFamily="17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8116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F87BC0B-2099-4A47-97CF-5C253D68DC28}" type="datetimeFigureOut">
              <a:rPr kumimoji="1" lang="ja-JP" altLang="en-US" smtClean="0"/>
              <a:t>2020/7/22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638297C-6EBB-46DF-8CAB-83743EA6B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9111" y="537711"/>
            <a:ext cx="13716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96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生徒募集のご案内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/>
              <a:t>太平ゼミナール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7429500" y="5037663"/>
            <a:ext cx="2122714" cy="350766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prstClr val="black"/>
                </a:solidFill>
                <a:latin typeface="Cambria" panose="02040503050406030204"/>
                <a:ea typeface="HG明朝B" panose="02020809000000000000" pitchFamily="17" charset="-128"/>
              </a:rPr>
              <a:t>2020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/>
                <a:ea typeface="HG明朝B" panose="02020809000000000000" pitchFamily="17" charset="-128"/>
                <a:cs typeface="+mn-cs"/>
              </a:rPr>
              <a:t>年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/>
                <a:ea typeface="HG明朝B" panose="02020809000000000000" pitchFamily="17" charset="-128"/>
                <a:cs typeface="+mn-cs"/>
              </a:rPr>
              <a:t>9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/>
                <a:ea typeface="HG明朝B" panose="02020809000000000000" pitchFamily="17" charset="-128"/>
                <a:cs typeface="+mn-cs"/>
              </a:rPr>
              <a:t>月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/>
                <a:ea typeface="HG明朝B" panose="02020809000000000000" pitchFamily="17" charset="-128"/>
                <a:cs typeface="+mn-cs"/>
              </a:rPr>
              <a:t>3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/>
                <a:ea typeface="HG明朝B" panose="02020809000000000000" pitchFamily="17" charset="-128"/>
                <a:cs typeface="+mn-cs"/>
              </a:rPr>
              <a:t>日</a:t>
            </a:r>
          </a:p>
        </p:txBody>
      </p:sp>
    </p:spTree>
    <p:extLst>
      <p:ext uri="{BB962C8B-B14F-4D97-AF65-F5344CB8AC3E}">
        <p14:creationId xmlns:p14="http://schemas.microsoft.com/office/powerpoint/2010/main" val="3030056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選べる</a:t>
            </a:r>
            <a:r>
              <a:rPr lang="en-US" altLang="ja-JP" dirty="0"/>
              <a:t>3</a:t>
            </a:r>
            <a:r>
              <a:rPr lang="ja-JP" altLang="en-US" dirty="0"/>
              <a:t>コース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416000" y="2570184"/>
            <a:ext cx="9360000" cy="2340000"/>
          </a:xfrm>
        </p:spPr>
        <p:txBody>
          <a:bodyPr numCol="1" spcCol="0">
            <a:noAutofit/>
          </a:bodyPr>
          <a:lstStyle/>
          <a:p>
            <a:pPr>
              <a:buFont typeface="Wingdings" panose="05000000000000000000" pitchFamily="2" charset="2"/>
              <a:buChar char="p"/>
            </a:pPr>
            <a:r>
              <a:rPr lang="ja-JP" altLang="en-US" sz="1800" dirty="0"/>
              <a:t>受験コース</a:t>
            </a:r>
            <a:endParaRPr lang="ja-JP" altLang="en-US" sz="1600" dirty="0"/>
          </a:p>
          <a:p>
            <a:pPr lvl="1"/>
            <a:r>
              <a:rPr lang="ja-JP" altLang="en-US" sz="1400" dirty="0"/>
              <a:t>私立・国立中学の受験希望者を対象</a:t>
            </a:r>
          </a:p>
          <a:p>
            <a:pPr lvl="1"/>
            <a:r>
              <a:rPr lang="ja-JP" altLang="en-US" sz="1400" dirty="0"/>
              <a:t>国語・算数・理科・社会・英語を受講</a:t>
            </a:r>
            <a:endParaRPr lang="en-US" altLang="ja-JP" sz="1400" dirty="0"/>
          </a:p>
          <a:p>
            <a:pPr lvl="1"/>
            <a:r>
              <a:rPr lang="ja-JP" altLang="en-US" sz="1400" dirty="0"/>
              <a:t>学力判定テストを実施（毎月）</a:t>
            </a:r>
            <a:endParaRPr lang="en-US" altLang="ja-JP" sz="1400" dirty="0"/>
          </a:p>
          <a:p>
            <a:pPr lvl="1"/>
            <a:r>
              <a:rPr lang="ja-JP" altLang="en-US" sz="1400" dirty="0"/>
              <a:t>個別コースと併用可能</a:t>
            </a:r>
            <a:endParaRPr lang="en-US" altLang="ja-JP" sz="1400" dirty="0"/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sz="1800" dirty="0"/>
              <a:t>進学コース</a:t>
            </a:r>
          </a:p>
          <a:p>
            <a:pPr lvl="1"/>
            <a:r>
              <a:rPr lang="ja-JP" altLang="en-US" sz="1400" dirty="0"/>
              <a:t>区内公立中学への進学予定者を対象</a:t>
            </a:r>
          </a:p>
          <a:p>
            <a:pPr lvl="1"/>
            <a:r>
              <a:rPr lang="ja-JP" altLang="en-US" sz="1400" dirty="0"/>
              <a:t>国語・算数を先取り学習</a:t>
            </a:r>
          </a:p>
          <a:p>
            <a:pPr lvl="1"/>
            <a:r>
              <a:rPr lang="en-US" altLang="ja-JP" sz="1400" dirty="0"/>
              <a:t>1</a:t>
            </a:r>
            <a:r>
              <a:rPr lang="ja-JP" altLang="en-US" sz="1400" dirty="0"/>
              <a:t>科目単位で受講可能</a:t>
            </a:r>
          </a:p>
          <a:p>
            <a:pPr lvl="1"/>
            <a:r>
              <a:rPr lang="ja-JP" altLang="en-US" sz="1400" dirty="0"/>
              <a:t>学力判定テストを実施（年</a:t>
            </a:r>
            <a:r>
              <a:rPr lang="en-US" altLang="ja-JP" sz="1400" dirty="0"/>
              <a:t>5</a:t>
            </a:r>
            <a:r>
              <a:rPr lang="ja-JP" altLang="en-US" sz="1400" dirty="0"/>
              <a:t>回）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sz="1800" dirty="0"/>
              <a:t>個別コース</a:t>
            </a:r>
          </a:p>
          <a:p>
            <a:pPr lvl="1"/>
            <a:r>
              <a:rPr lang="ja-JP" altLang="en-US" sz="1400" dirty="0"/>
              <a:t>マンツーマン指導</a:t>
            </a:r>
          </a:p>
          <a:p>
            <a:pPr lvl="1"/>
            <a:r>
              <a:rPr lang="ja-JP" altLang="en-US" sz="1400" dirty="0"/>
              <a:t>習い事を続けながらの学習に最適</a:t>
            </a:r>
          </a:p>
        </p:txBody>
      </p:sp>
    </p:spTree>
    <p:extLst>
      <p:ext uri="{BB962C8B-B14F-4D97-AF65-F5344CB8AC3E}">
        <p14:creationId xmlns:p14="http://schemas.microsoft.com/office/powerpoint/2010/main" val="545451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コース別開講科目</a:t>
            </a:r>
          </a:p>
        </p:txBody>
      </p:sp>
      <p:graphicFrame>
        <p:nvGraphicFramePr>
          <p:cNvPr id="4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2150722"/>
              </p:ext>
            </p:extLst>
          </p:nvPr>
        </p:nvGraphicFramePr>
        <p:xfrm>
          <a:off x="1295400" y="2557463"/>
          <a:ext cx="9539999" cy="2961596"/>
        </p:xfrm>
        <a:graphic>
          <a:graphicData uri="http://schemas.openxmlformats.org/drawingml/2006/table">
            <a:tbl>
              <a:tblPr firstRow="1" bandCol="1">
                <a:tableStyleId>{F5AB1C69-6EDB-4FF4-983F-18BD219EF322}</a:tableStyleId>
              </a:tblPr>
              <a:tblGrid>
                <a:gridCol w="1718243">
                  <a:extLst>
                    <a:ext uri="{9D8B030D-6E8A-4147-A177-3AD203B41FA5}">
                      <a16:colId xmlns:a16="http://schemas.microsoft.com/office/drawing/2014/main" val="4006400950"/>
                    </a:ext>
                  </a:extLst>
                </a:gridCol>
                <a:gridCol w="1303626">
                  <a:extLst>
                    <a:ext uri="{9D8B030D-6E8A-4147-A177-3AD203B41FA5}">
                      <a16:colId xmlns:a16="http://schemas.microsoft.com/office/drawing/2014/main" val="1783992960"/>
                    </a:ext>
                  </a:extLst>
                </a:gridCol>
                <a:gridCol w="1303626">
                  <a:extLst>
                    <a:ext uri="{9D8B030D-6E8A-4147-A177-3AD203B41FA5}">
                      <a16:colId xmlns:a16="http://schemas.microsoft.com/office/drawing/2014/main" val="527341177"/>
                    </a:ext>
                  </a:extLst>
                </a:gridCol>
                <a:gridCol w="1303626">
                  <a:extLst>
                    <a:ext uri="{9D8B030D-6E8A-4147-A177-3AD203B41FA5}">
                      <a16:colId xmlns:a16="http://schemas.microsoft.com/office/drawing/2014/main" val="3107418278"/>
                    </a:ext>
                  </a:extLst>
                </a:gridCol>
                <a:gridCol w="1303626">
                  <a:extLst>
                    <a:ext uri="{9D8B030D-6E8A-4147-A177-3AD203B41FA5}">
                      <a16:colId xmlns:a16="http://schemas.microsoft.com/office/drawing/2014/main" val="2558125631"/>
                    </a:ext>
                  </a:extLst>
                </a:gridCol>
                <a:gridCol w="1303626">
                  <a:extLst>
                    <a:ext uri="{9D8B030D-6E8A-4147-A177-3AD203B41FA5}">
                      <a16:colId xmlns:a16="http://schemas.microsoft.com/office/drawing/2014/main" val="715629893"/>
                    </a:ext>
                  </a:extLst>
                </a:gridCol>
                <a:gridCol w="1303626">
                  <a:extLst>
                    <a:ext uri="{9D8B030D-6E8A-4147-A177-3AD203B41FA5}">
                      <a16:colId xmlns:a16="http://schemas.microsoft.com/office/drawing/2014/main" val="187298920"/>
                    </a:ext>
                  </a:extLst>
                </a:gridCol>
              </a:tblGrid>
              <a:tr h="740399"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 dirty="0"/>
                    </a:p>
                  </a:txBody>
                  <a:tcPr marL="83488" marR="834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国語</a:t>
                      </a:r>
                      <a:endParaRPr kumimoji="1" lang="ja-JP" altLang="en-US" sz="2400" b="0" dirty="0"/>
                    </a:p>
                  </a:txBody>
                  <a:tcPr marL="83488" marR="834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算数</a:t>
                      </a:r>
                      <a:endParaRPr kumimoji="1" lang="ja-JP" altLang="en-US" sz="2400" b="0" dirty="0"/>
                    </a:p>
                  </a:txBody>
                  <a:tcPr marL="83488" marR="834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理科</a:t>
                      </a:r>
                      <a:endParaRPr kumimoji="1" lang="ja-JP" altLang="en-US" sz="2400" b="0" dirty="0"/>
                    </a:p>
                  </a:txBody>
                  <a:tcPr marL="83488" marR="834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社会</a:t>
                      </a:r>
                      <a:endParaRPr kumimoji="1" lang="ja-JP" altLang="en-US" sz="2400" b="0" dirty="0"/>
                    </a:p>
                  </a:txBody>
                  <a:tcPr marL="83488" marR="834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/>
                        <a:t>英語</a:t>
                      </a:r>
                    </a:p>
                  </a:txBody>
                  <a:tcPr marL="83488" marR="834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/>
                        <a:t>面接</a:t>
                      </a:r>
                    </a:p>
                  </a:txBody>
                  <a:tcPr marL="83488" marR="83488" anchor="ctr"/>
                </a:tc>
                <a:extLst>
                  <a:ext uri="{0D108BD9-81ED-4DB2-BD59-A6C34878D82A}">
                    <a16:rowId xmlns:a16="http://schemas.microsoft.com/office/drawing/2014/main" val="215260194"/>
                  </a:ext>
                </a:extLst>
              </a:tr>
              <a:tr h="740399">
                <a:tc>
                  <a:txBody>
                    <a:bodyPr/>
                    <a:lstStyle/>
                    <a:p>
                      <a:r>
                        <a:rPr kumimoji="1" lang="ja-JP" altLang="en-US" sz="2400" b="0" dirty="0"/>
                        <a:t>受験コース</a:t>
                      </a:r>
                    </a:p>
                  </a:txBody>
                  <a:tcPr marL="83488" marR="834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/>
                        <a:t>●</a:t>
                      </a:r>
                    </a:p>
                  </a:txBody>
                  <a:tcPr marL="83488" marR="834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/>
                        <a:t>●</a:t>
                      </a:r>
                    </a:p>
                  </a:txBody>
                  <a:tcPr marL="83488" marR="834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/>
                        <a:t>●</a:t>
                      </a:r>
                    </a:p>
                  </a:txBody>
                  <a:tcPr marL="83488" marR="834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/>
                        <a:t>●</a:t>
                      </a:r>
                    </a:p>
                  </a:txBody>
                  <a:tcPr marL="83488" marR="834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/>
                        <a:t>●</a:t>
                      </a:r>
                    </a:p>
                  </a:txBody>
                  <a:tcPr marL="83488" marR="834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/>
                        <a:t>●</a:t>
                      </a:r>
                    </a:p>
                  </a:txBody>
                  <a:tcPr marL="83488" marR="83488" anchor="ctr"/>
                </a:tc>
                <a:extLst>
                  <a:ext uri="{0D108BD9-81ED-4DB2-BD59-A6C34878D82A}">
                    <a16:rowId xmlns:a16="http://schemas.microsoft.com/office/drawing/2014/main" val="4008812043"/>
                  </a:ext>
                </a:extLst>
              </a:tr>
              <a:tr h="740399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進学コース</a:t>
                      </a:r>
                      <a:endParaRPr kumimoji="1" lang="ja-JP" altLang="en-US" sz="2400" b="0" dirty="0"/>
                    </a:p>
                  </a:txBody>
                  <a:tcPr marL="83488" marR="834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●</a:t>
                      </a:r>
                      <a:endParaRPr kumimoji="1" lang="ja-JP" altLang="en-US" sz="2400" b="0" dirty="0"/>
                    </a:p>
                  </a:txBody>
                  <a:tcPr marL="83488" marR="834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/>
                        <a:t>●</a:t>
                      </a:r>
                    </a:p>
                  </a:txBody>
                  <a:tcPr marL="83488" marR="834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－</a:t>
                      </a:r>
                      <a:endParaRPr kumimoji="1" lang="ja-JP" altLang="en-US" sz="2400" b="0" dirty="0"/>
                    </a:p>
                  </a:txBody>
                  <a:tcPr marL="83488" marR="834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－</a:t>
                      </a:r>
                      <a:endParaRPr kumimoji="1" lang="ja-JP" altLang="en-US" sz="2400" b="0" dirty="0"/>
                    </a:p>
                  </a:txBody>
                  <a:tcPr marL="83488" marR="834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/>
                        <a:t>－</a:t>
                      </a:r>
                    </a:p>
                  </a:txBody>
                  <a:tcPr marL="83488" marR="834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/>
                        <a:t>検討中</a:t>
                      </a:r>
                    </a:p>
                  </a:txBody>
                  <a:tcPr marL="83488" marR="83488" anchor="ctr"/>
                </a:tc>
                <a:extLst>
                  <a:ext uri="{0D108BD9-81ED-4DB2-BD59-A6C34878D82A}">
                    <a16:rowId xmlns:a16="http://schemas.microsoft.com/office/drawing/2014/main" val="1257002949"/>
                  </a:ext>
                </a:extLst>
              </a:tr>
              <a:tr h="740399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個別コース</a:t>
                      </a:r>
                      <a:endParaRPr kumimoji="1" lang="ja-JP" altLang="en-US" sz="2400" b="0" dirty="0"/>
                    </a:p>
                  </a:txBody>
                  <a:tcPr marL="83488" marR="83488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dirty="0"/>
                        <a:t>●</a:t>
                      </a:r>
                      <a:endParaRPr kumimoji="1" lang="ja-JP" altLang="en-US" sz="2400" b="0" dirty="0"/>
                    </a:p>
                  </a:txBody>
                  <a:tcPr marL="83488" marR="834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/>
                        <a:t>●</a:t>
                      </a:r>
                    </a:p>
                  </a:txBody>
                  <a:tcPr marL="83488" marR="834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/>
                        <a:t>●</a:t>
                      </a:r>
                    </a:p>
                  </a:txBody>
                  <a:tcPr marL="83488" marR="834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/>
                        <a:t>●</a:t>
                      </a:r>
                    </a:p>
                  </a:txBody>
                  <a:tcPr marL="83488" marR="834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/>
                        <a:t>●</a:t>
                      </a:r>
                    </a:p>
                  </a:txBody>
                  <a:tcPr marL="83488" marR="834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/>
                        <a:t>検討中</a:t>
                      </a:r>
                    </a:p>
                  </a:txBody>
                  <a:tcPr marL="83488" marR="83488" anchor="ctr"/>
                </a:tc>
                <a:extLst>
                  <a:ext uri="{0D108BD9-81ED-4DB2-BD59-A6C34878D82A}">
                    <a16:rowId xmlns:a16="http://schemas.microsoft.com/office/drawing/2014/main" val="33608606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8012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授業スタートまでの流れ</a:t>
            </a:r>
          </a:p>
        </p:txBody>
      </p:sp>
      <p:graphicFrame>
        <p:nvGraphicFramePr>
          <p:cNvPr id="4" name="コンテンツ プレースホルダー 2"/>
          <p:cNvGraphicFramePr>
            <a:graphicFrameLocks noGrp="1"/>
          </p:cNvGraphicFramePr>
          <p:nvPr>
            <p:ph idx="1"/>
          </p:nvPr>
        </p:nvGraphicFramePr>
        <p:xfrm>
          <a:off x="1295400" y="2557463"/>
          <a:ext cx="9601200" cy="331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158105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太平ゼミナール　人気の理由</a:t>
            </a:r>
            <a:endParaRPr lang="ja-JP" altLang="en-US" dirty="0"/>
          </a:p>
        </p:txBody>
      </p:sp>
      <p:sp>
        <p:nvSpPr>
          <p:cNvPr id="4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298447" y="2560320"/>
            <a:ext cx="4841095" cy="3310128"/>
          </a:xfrm>
        </p:spPr>
        <p:txBody>
          <a:bodyPr>
            <a:noAutofit/>
          </a:bodyPr>
          <a:lstStyle/>
          <a:p>
            <a:r>
              <a:rPr lang="en-US" altLang="ja-JP" sz="2000" dirty="0"/>
              <a:t>5</a:t>
            </a:r>
            <a:r>
              <a:rPr lang="ja-JP" altLang="en-US" sz="2000" dirty="0"/>
              <a:t>名～</a:t>
            </a:r>
            <a:r>
              <a:rPr lang="en-US" altLang="ja-JP" sz="2000" dirty="0"/>
              <a:t>9</a:t>
            </a:r>
            <a:r>
              <a:rPr lang="ja-JP" altLang="en-US" sz="2000" dirty="0"/>
              <a:t>名の少人数でがっちり指導！</a:t>
            </a:r>
          </a:p>
          <a:p>
            <a:r>
              <a:rPr lang="ja-JP" altLang="en-US" sz="2000" dirty="0"/>
              <a:t>一人ひとりにしっかりと目が行き届く</a:t>
            </a:r>
            <a:endParaRPr lang="en-US" altLang="ja-JP" sz="2000" dirty="0"/>
          </a:p>
          <a:p>
            <a:r>
              <a:rPr lang="ja-JP" altLang="en-US" sz="2000" dirty="0"/>
              <a:t>単元ごとに小テストを実施し、習熟度をこまめにチェック</a:t>
            </a:r>
          </a:p>
          <a:p>
            <a:r>
              <a:rPr lang="ja-JP" altLang="en-US" sz="2000" dirty="0"/>
              <a:t>自習室完備で、授業のない日でも自習が可能</a:t>
            </a:r>
          </a:p>
          <a:p>
            <a:r>
              <a:rPr lang="ja-JP" altLang="en-US" sz="2000" dirty="0"/>
              <a:t>質問がいつでもできる体制</a:t>
            </a:r>
          </a:p>
        </p:txBody>
      </p:sp>
      <p:pic>
        <p:nvPicPr>
          <p:cNvPr id="6" name="コンテンツ プレースホルダー 3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1725" y="2642432"/>
            <a:ext cx="4718050" cy="3146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089583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通塾者内訳</a:t>
            </a:r>
          </a:p>
        </p:txBody>
      </p:sp>
      <p:graphicFrame>
        <p:nvGraphicFramePr>
          <p:cNvPr id="6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5463915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950230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校舎一覧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110000"/>
              <a:buFont typeface="Wingdings" panose="05000000000000000000" pitchFamily="2" charset="2"/>
              <a:buChar char="p"/>
            </a:pPr>
            <a:r>
              <a:rPr lang="ja-JP" altLang="en-US" sz="2800" dirty="0"/>
              <a:t>太平ゼミナール</a:t>
            </a:r>
            <a:endParaRPr lang="en-US" altLang="ja-JP" sz="2800" dirty="0"/>
          </a:p>
          <a:p>
            <a:pPr lvl="1"/>
            <a:r>
              <a:rPr lang="ja-JP" altLang="en-US" dirty="0"/>
              <a:t>竹芝校</a:t>
            </a:r>
            <a:r>
              <a:rPr lang="en-US" altLang="ja-JP" dirty="0"/>
              <a:t>		03-5555-XXXX</a:t>
            </a:r>
          </a:p>
          <a:p>
            <a:pPr lvl="1"/>
            <a:r>
              <a:rPr lang="ja-JP" altLang="en-US" dirty="0"/>
              <a:t>中野校</a:t>
            </a:r>
            <a:r>
              <a:rPr lang="en-US" altLang="ja-JP" dirty="0"/>
              <a:t>		03-6666-XXXX</a:t>
            </a:r>
          </a:p>
          <a:p>
            <a:pPr lvl="1"/>
            <a:r>
              <a:rPr kumimoji="1" lang="ja-JP" altLang="en-US" dirty="0"/>
              <a:t>蒲田</a:t>
            </a:r>
            <a:r>
              <a:rPr lang="ja-JP" altLang="en-US" dirty="0"/>
              <a:t>校</a:t>
            </a:r>
            <a:r>
              <a:rPr lang="en-US" altLang="ja-JP" dirty="0"/>
              <a:t>		03-2222-XXXX</a:t>
            </a:r>
          </a:p>
          <a:p>
            <a:pPr lvl="1"/>
            <a:r>
              <a:rPr kumimoji="1" lang="ja-JP" altLang="en-US" dirty="0"/>
              <a:t>月島校</a:t>
            </a:r>
            <a:r>
              <a:rPr kumimoji="1" lang="en-US" altLang="ja-JP" dirty="0"/>
              <a:t>		03-1111-XXXX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843598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暖かみのある青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202</Words>
  <Application>Microsoft Office PowerPoint</Application>
  <PresentationFormat>ワイド画面</PresentationFormat>
  <Paragraphs>63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Arial</vt:lpstr>
      <vt:lpstr>Cambria</vt:lpstr>
      <vt:lpstr>Century Schoolbook</vt:lpstr>
      <vt:lpstr>Wingdings</vt:lpstr>
      <vt:lpstr>オーガニック</vt:lpstr>
      <vt:lpstr>生徒募集のご案内</vt:lpstr>
      <vt:lpstr>選べる3コース</vt:lpstr>
      <vt:lpstr>コース別開講科目</vt:lpstr>
      <vt:lpstr>授業スタートまでの流れ</vt:lpstr>
      <vt:lpstr>太平ゼミナール　人気の理由</vt:lpstr>
      <vt:lpstr>通塾者内訳</vt:lpstr>
      <vt:lpstr>校舎一覧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生徒募集のご案内</dc:title>
  <dcterms:created xsi:type="dcterms:W3CDTF">2020-07-02T06:24:12Z</dcterms:created>
  <dcterms:modified xsi:type="dcterms:W3CDTF">2020-07-22T08:49:37Z</dcterms:modified>
  <cp:category/>
</cp:coreProperties>
</file>