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280" autoAdjust="0"/>
  </p:normalViewPr>
  <p:slideViewPr>
    <p:cSldViewPr snapToGrid="0">
      <p:cViewPr varScale="1">
        <p:scale>
          <a:sx n="67" d="100"/>
          <a:sy n="67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57952-0556-4041-96E2-59A58A40F0E0}" type="datetimeFigureOut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898C8-01EA-499D-8CBF-FE5AB2992A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88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6D5790-F8B2-467A-939A-13C114B99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6242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防災の日の由来を説明します。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53C452-CB40-41C2-8CF4-76CEB6C3D31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439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家庭でできる防災対策として、３つの対策を紹介します。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53C452-CB40-41C2-8CF4-76CEB6C3D31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380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水や食料などは、賞味期限について定期的に確認しましょう。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6D5790-F8B2-467A-939A-13C114B99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649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E05B7-80DE-45DD-BBA4-3A34D2F84864}" type="datetimeFigureOut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2020/10/28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DA0AAA-1A9A-4FE4-8049-4FACE36747F6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72587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E05B7-80DE-45DD-BBA4-3A34D2F84864}" type="datetimeFigureOut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2020/10/28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DA0AAA-1A9A-4FE4-8049-4FACE36747F6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45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E05B7-80DE-45DD-BBA4-3A34D2F84864}" type="datetimeFigureOut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131133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688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0C0F-B9C4-434E-BA42-9EDF736CA0DF}" type="datetimeFigureOut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25B5-A7BC-4E38-887F-06D59EB076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40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05B7-80DE-45DD-BBA4-3A34D2F84864}" type="datetimeFigureOut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14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5DE05B7-80DE-45DD-BBA4-3A34D2F84864}" type="datetimeFigureOut">
              <a:rPr kumimoji="1" lang="ja-JP" altLang="en-US" smtClean="0"/>
              <a:t>2020/10/28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8DA0AAA-1A9A-4FE4-8049-4FACE36747F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3433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9" r:id="rId4"/>
    <p:sldLayoutId id="2147483755" r:id="rId5"/>
    <p:sldLayoutId id="2147483730" r:id="rId6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見直そう！</a:t>
            </a:r>
            <a:br>
              <a:rPr lang="ja-JP" altLang="en-US" dirty="0"/>
            </a:br>
            <a:r>
              <a:rPr lang="ja-JP" altLang="en-US" dirty="0"/>
              <a:t>家庭の防災対策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62822"/>
            <a:ext cx="9448800" cy="685800"/>
          </a:xfrm>
        </p:spPr>
        <p:txBody>
          <a:bodyPr>
            <a:normAutofit lnSpcReduction="10000"/>
          </a:bodyPr>
          <a:lstStyle/>
          <a:p>
            <a:pPr algn="r"/>
            <a:r>
              <a:rPr lang="ja-JP" altLang="ja-JP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楓が丘地区</a:t>
            </a:r>
            <a:r>
              <a:rPr lang="ja-JP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防災担当</a:t>
            </a:r>
            <a:endParaRPr lang="en-US" altLang="ja-JP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520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/>
              <a:t>防災の日の由来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268000"/>
          </a:xfrm>
        </p:spPr>
        <p:txBody>
          <a:bodyPr numCol="3"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防災の日とは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1923</a:t>
            </a:r>
            <a:r>
              <a:rPr lang="ja-JP" altLang="ja-JP" dirty="0"/>
              <a:t>年</a:t>
            </a:r>
            <a:r>
              <a:rPr lang="en-US" altLang="ja-JP" dirty="0"/>
              <a:t>9</a:t>
            </a:r>
            <a:r>
              <a:rPr lang="ja-JP" altLang="ja-JP" dirty="0"/>
              <a:t>月</a:t>
            </a:r>
            <a:r>
              <a:rPr lang="en-US" altLang="ja-JP" dirty="0"/>
              <a:t>1</a:t>
            </a:r>
            <a:r>
              <a:rPr lang="ja-JP" altLang="ja-JP" dirty="0"/>
              <a:t>日に発生した関東大震災にちなみ、</a:t>
            </a:r>
            <a:r>
              <a:rPr lang="ja-JP" altLang="en-US" dirty="0"/>
              <a:t>災害（</a:t>
            </a:r>
            <a:r>
              <a:rPr lang="ja-JP" altLang="ja-JP" dirty="0"/>
              <a:t>台風、高潮、津波、地震</a:t>
            </a:r>
            <a:r>
              <a:rPr lang="ja-JP" altLang="en-US" dirty="0"/>
              <a:t>）</a:t>
            </a:r>
            <a:r>
              <a:rPr lang="ja-JP" altLang="ja-JP" dirty="0"/>
              <a:t>について認識を深め、心構えを</a:t>
            </a:r>
            <a:r>
              <a:rPr lang="ja-JP" altLang="en-US" dirty="0"/>
              <a:t>持つ</a:t>
            </a:r>
            <a:r>
              <a:rPr lang="ja-JP" altLang="ja-JP" dirty="0"/>
              <a:t>ため</a:t>
            </a:r>
            <a:r>
              <a:rPr lang="ja-JP" altLang="en-US" dirty="0"/>
              <a:t>に内閣によって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日が記念日として制定された。</a:t>
            </a:r>
            <a:endParaRPr lang="ja-JP" altLang="ja-JP" dirty="0"/>
          </a:p>
          <a:p>
            <a:pPr>
              <a:spcBef>
                <a:spcPts val="3000"/>
              </a:spcBef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ja-JP" dirty="0"/>
              <a:t>防災週間</a:t>
            </a:r>
            <a:r>
              <a:rPr lang="ja-JP" altLang="en-US" dirty="0"/>
              <a:t>とは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</a:t>
            </a:r>
            <a:r>
              <a:rPr lang="ja-JP" altLang="ja-JP" dirty="0"/>
              <a:t>月</a:t>
            </a:r>
            <a:r>
              <a:rPr lang="en-US" altLang="ja-JP" dirty="0"/>
              <a:t>1</a:t>
            </a:r>
            <a:r>
              <a:rPr lang="ja-JP" altLang="ja-JP" dirty="0"/>
              <a:t>日を含む</a:t>
            </a:r>
            <a:r>
              <a:rPr lang="en-US" altLang="ja-JP" dirty="0"/>
              <a:t>8</a:t>
            </a:r>
            <a:r>
              <a:rPr lang="ja-JP" altLang="ja-JP" dirty="0"/>
              <a:t>月</a:t>
            </a:r>
            <a:r>
              <a:rPr lang="en-US" altLang="ja-JP" dirty="0"/>
              <a:t>30</a:t>
            </a:r>
            <a:r>
              <a:rPr lang="ja-JP" altLang="ja-JP" dirty="0"/>
              <a:t>日～</a:t>
            </a:r>
            <a:r>
              <a:rPr lang="en-US" altLang="ja-JP" dirty="0"/>
              <a:t>9</a:t>
            </a:r>
            <a:r>
              <a:rPr lang="ja-JP" altLang="ja-JP" dirty="0"/>
              <a:t>月</a:t>
            </a:r>
            <a:r>
              <a:rPr lang="en-US" altLang="ja-JP" dirty="0"/>
              <a:t>5</a:t>
            </a:r>
            <a:r>
              <a:rPr lang="ja-JP" altLang="ja-JP" dirty="0"/>
              <a:t>日まで</a:t>
            </a:r>
            <a:r>
              <a:rPr lang="ja-JP" altLang="en-US" dirty="0"/>
              <a:t>の</a:t>
            </a:r>
            <a:r>
              <a:rPr lang="en-US" altLang="ja-JP" dirty="0"/>
              <a:t>1</a:t>
            </a:r>
            <a:r>
              <a:rPr lang="ja-JP" altLang="en-US" dirty="0"/>
              <a:t>週間を防災週間とし、</a:t>
            </a:r>
            <a:r>
              <a:rPr lang="ja-JP" altLang="ja-JP" dirty="0"/>
              <a:t>国や各自治体が防災訓練や啓発行事を行っている。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076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家庭でできる防災対策</a:t>
            </a:r>
          </a:p>
        </p:txBody>
      </p:sp>
      <p:sp>
        <p:nvSpPr>
          <p:cNvPr id="3" name="四角形: 1 つの角を切り取る 2">
            <a:extLst>
              <a:ext uri="{FF2B5EF4-FFF2-40B4-BE49-F238E27FC236}">
                <a16:creationId xmlns:a16="http://schemas.microsoft.com/office/drawing/2014/main" id="{D0F01A5A-7203-4042-8A24-6C433E16251C}"/>
              </a:ext>
            </a:extLst>
          </p:cNvPr>
          <p:cNvSpPr/>
          <p:nvPr/>
        </p:nvSpPr>
        <p:spPr>
          <a:xfrm>
            <a:off x="1331844" y="3200401"/>
            <a:ext cx="3240000" cy="1485900"/>
          </a:xfrm>
          <a:prstGeom prst="snip1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ja-JP" sz="2800" dirty="0"/>
              <a:t>家具の転倒対策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:a16="http://schemas.microsoft.com/office/drawing/2014/main" id="{B12DDA83-5F90-464D-AADD-882FA5774DA6}"/>
              </a:ext>
            </a:extLst>
          </p:cNvPr>
          <p:cNvSpPr/>
          <p:nvPr/>
        </p:nvSpPr>
        <p:spPr>
          <a:xfrm>
            <a:off x="1040165" y="2564873"/>
            <a:ext cx="900000" cy="900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latin typeface="+mn-ea"/>
              </a:rPr>
              <a:t>1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5" name="四角形: 1 つの角を切り取る 4">
            <a:extLst>
              <a:ext uri="{FF2B5EF4-FFF2-40B4-BE49-F238E27FC236}">
                <a16:creationId xmlns:a16="http://schemas.microsoft.com/office/drawing/2014/main" id="{3ADB3BF6-BE01-4D68-8DE1-0C7DC36B3A38}"/>
              </a:ext>
            </a:extLst>
          </p:cNvPr>
          <p:cNvSpPr/>
          <p:nvPr/>
        </p:nvSpPr>
        <p:spPr>
          <a:xfrm>
            <a:off x="4821979" y="3200401"/>
            <a:ext cx="3240000" cy="1485900"/>
          </a:xfrm>
          <a:prstGeom prst="snip1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ja-JP" sz="2800" dirty="0"/>
              <a:t>食料・生活必需品の備蓄対策</a:t>
            </a:r>
          </a:p>
        </p:txBody>
      </p:sp>
      <p:sp>
        <p:nvSpPr>
          <p:cNvPr id="11" name="正方形/長方形 5">
            <a:extLst>
              <a:ext uri="{FF2B5EF4-FFF2-40B4-BE49-F238E27FC236}">
                <a16:creationId xmlns:a16="http://schemas.microsoft.com/office/drawing/2014/main" id="{0A20292E-9F2F-4E8F-AF8B-C18496C81492}"/>
              </a:ext>
            </a:extLst>
          </p:cNvPr>
          <p:cNvSpPr/>
          <p:nvPr/>
        </p:nvSpPr>
        <p:spPr>
          <a:xfrm>
            <a:off x="4571844" y="2564873"/>
            <a:ext cx="900000" cy="900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latin typeface="+mn-ea"/>
              </a:rPr>
              <a:t>2</a:t>
            </a:r>
          </a:p>
        </p:txBody>
      </p:sp>
      <p:sp>
        <p:nvSpPr>
          <p:cNvPr id="6" name="四角形: 1 つの角を切り取る 6">
            <a:extLst>
              <a:ext uri="{FF2B5EF4-FFF2-40B4-BE49-F238E27FC236}">
                <a16:creationId xmlns:a16="http://schemas.microsoft.com/office/drawing/2014/main" id="{13EA4E6E-2922-447D-8121-917733C64940}"/>
              </a:ext>
            </a:extLst>
          </p:cNvPr>
          <p:cNvSpPr/>
          <p:nvPr/>
        </p:nvSpPr>
        <p:spPr>
          <a:xfrm>
            <a:off x="8312114" y="3200401"/>
            <a:ext cx="3240000" cy="1485900"/>
          </a:xfrm>
          <a:prstGeom prst="snip1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800" dirty="0"/>
              <a:t>非常用</a:t>
            </a:r>
            <a:r>
              <a:rPr lang="ja-JP" altLang="ja-JP" sz="2800" dirty="0"/>
              <a:t>トイレ対策</a:t>
            </a:r>
          </a:p>
        </p:txBody>
      </p:sp>
      <p:sp>
        <p:nvSpPr>
          <p:cNvPr id="12" name="正方形/長方形 7">
            <a:extLst>
              <a:ext uri="{FF2B5EF4-FFF2-40B4-BE49-F238E27FC236}">
                <a16:creationId xmlns:a16="http://schemas.microsoft.com/office/drawing/2014/main" id="{B6C3D528-9AD2-46C1-BDD1-6288DAD2C8EC}"/>
              </a:ext>
            </a:extLst>
          </p:cNvPr>
          <p:cNvSpPr/>
          <p:nvPr/>
        </p:nvSpPr>
        <p:spPr>
          <a:xfrm>
            <a:off x="8042330" y="2564873"/>
            <a:ext cx="900000" cy="900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latin typeface="+mn-ea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4377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家具の転倒対策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つっぱり棒式</a:t>
            </a:r>
          </a:p>
          <a:p>
            <a:pPr lvl="1"/>
            <a:r>
              <a:rPr lang="ja-JP" altLang="en-US" dirty="0"/>
              <a:t>家具と天井の間に設置して、家具の転倒を防止する。</a:t>
            </a:r>
            <a:endParaRPr lang="en-US" altLang="ja-JP" dirty="0"/>
          </a:p>
          <a:p>
            <a:pPr lvl="1"/>
            <a:r>
              <a:rPr lang="ja-JP" altLang="en-US" dirty="0"/>
              <a:t>家具と天井の距離が短く、壁に近い位置に設置する。</a:t>
            </a:r>
            <a:endParaRPr lang="en-US" altLang="ja-JP" dirty="0"/>
          </a:p>
          <a:p>
            <a:pPr lvl="1"/>
            <a:r>
              <a:rPr lang="ja-JP" altLang="en-US" dirty="0"/>
              <a:t>天井の強度を確認して設置する。</a:t>
            </a:r>
            <a:endParaRPr lang="en-US" altLang="ja-JP" dirty="0"/>
          </a:p>
          <a:p>
            <a:pPr>
              <a:spcBef>
                <a:spcPts val="3000"/>
              </a:spcBef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ストッパー式</a:t>
            </a:r>
          </a:p>
          <a:p>
            <a:pPr lvl="1"/>
            <a:r>
              <a:rPr lang="ja-JP" altLang="en-US" dirty="0"/>
              <a:t>家具の下に敷き、振動を防止する。</a:t>
            </a:r>
            <a:endParaRPr lang="en-US" altLang="ja-JP" dirty="0"/>
          </a:p>
          <a:p>
            <a:pPr lvl="1"/>
            <a:r>
              <a:rPr lang="ja-JP" altLang="en-US" dirty="0"/>
              <a:t>家具の端から端まで敷き、家具の上部と壁を密着させる。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DDB013-7EE8-4BBF-91C9-7FEAADD89A3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811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食料・生活必需品の備蓄対策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786200" y="2194560"/>
            <a:ext cx="5489243" cy="4458488"/>
          </a:xfrm>
        </p:spPr>
        <p:txBody>
          <a:bodyPr numCol="2"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備蓄品の例</a:t>
            </a:r>
          </a:p>
          <a:p>
            <a:pPr lvl="1"/>
            <a:r>
              <a:rPr lang="ja-JP" altLang="en-US" dirty="0"/>
              <a:t>水と食料</a:t>
            </a:r>
          </a:p>
          <a:p>
            <a:pPr lvl="1"/>
            <a:r>
              <a:rPr lang="ja-JP" altLang="en-US" dirty="0"/>
              <a:t>携帯用食器</a:t>
            </a:r>
          </a:p>
          <a:p>
            <a:pPr lvl="1"/>
            <a:r>
              <a:rPr lang="ja-JP" altLang="en-US" dirty="0"/>
              <a:t>懐中電灯</a:t>
            </a:r>
          </a:p>
          <a:p>
            <a:pPr lvl="1"/>
            <a:r>
              <a:rPr lang="ja-JP" altLang="en-US" dirty="0"/>
              <a:t>携帯ラジオ</a:t>
            </a:r>
          </a:p>
          <a:p>
            <a:pPr lvl="1"/>
            <a:r>
              <a:rPr lang="ja-JP" altLang="en-US" dirty="0"/>
              <a:t>予備電池</a:t>
            </a:r>
          </a:p>
          <a:p>
            <a:pPr lvl="1"/>
            <a:r>
              <a:rPr lang="ja-JP" altLang="en-US" dirty="0"/>
              <a:t>身の回り品</a:t>
            </a:r>
            <a:endParaRPr lang="en-US" altLang="ja-JP" dirty="0"/>
          </a:p>
          <a:p>
            <a:pPr lvl="2"/>
            <a:r>
              <a:rPr lang="ja-JP" altLang="en-US" dirty="0"/>
              <a:t>衣類</a:t>
            </a:r>
            <a:endParaRPr lang="en-US" altLang="ja-JP" dirty="0"/>
          </a:p>
          <a:p>
            <a:pPr lvl="2"/>
            <a:r>
              <a:rPr lang="ja-JP" altLang="en-US" dirty="0"/>
              <a:t>洗面用具</a:t>
            </a:r>
            <a:endParaRPr lang="en-US" altLang="ja-JP" dirty="0"/>
          </a:p>
          <a:p>
            <a:pPr lvl="2"/>
            <a:r>
              <a:rPr lang="ja-JP" altLang="en-US" dirty="0"/>
              <a:t>裁縫セット</a:t>
            </a:r>
            <a:endParaRPr lang="en-US" altLang="ja-JP" dirty="0"/>
          </a:p>
          <a:p>
            <a:pPr lvl="2"/>
            <a:r>
              <a:rPr lang="ja-JP" altLang="en-US" dirty="0"/>
              <a:t>筆記用具等</a:t>
            </a:r>
          </a:p>
          <a:p>
            <a:pPr lvl="1"/>
            <a:endParaRPr lang="en-US" altLang="ja-JP" dirty="0"/>
          </a:p>
          <a:p>
            <a:pPr lvl="1"/>
            <a:r>
              <a:rPr lang="ja-JP" altLang="en-US" dirty="0"/>
              <a:t>常備薬</a:t>
            </a:r>
          </a:p>
          <a:p>
            <a:pPr lvl="1"/>
            <a:r>
              <a:rPr lang="ja-JP" altLang="en-US" dirty="0"/>
              <a:t>救急用品</a:t>
            </a:r>
            <a:endParaRPr lang="en-US" altLang="ja-JP" dirty="0"/>
          </a:p>
          <a:p>
            <a:pPr lvl="2"/>
            <a:r>
              <a:rPr lang="ja-JP" altLang="en-US" dirty="0"/>
              <a:t>絆創膏</a:t>
            </a:r>
            <a:endParaRPr lang="en-US" altLang="ja-JP" dirty="0"/>
          </a:p>
          <a:p>
            <a:pPr lvl="2"/>
            <a:r>
              <a:rPr lang="ja-JP" altLang="en-US" dirty="0"/>
              <a:t>消毒液</a:t>
            </a:r>
            <a:endParaRPr lang="en-US" altLang="ja-JP" dirty="0"/>
          </a:p>
          <a:p>
            <a:pPr lvl="2"/>
            <a:r>
              <a:rPr lang="ja-JP" altLang="en-US" dirty="0"/>
              <a:t>ガーゼ</a:t>
            </a:r>
            <a:endParaRPr lang="en-US" altLang="ja-JP" dirty="0"/>
          </a:p>
          <a:p>
            <a:pPr lvl="2"/>
            <a:r>
              <a:rPr lang="ja-JP" altLang="en-US" dirty="0"/>
              <a:t>包帯等</a:t>
            </a:r>
          </a:p>
        </p:txBody>
      </p:sp>
      <p:pic>
        <p:nvPicPr>
          <p:cNvPr id="6" name="図 3" descr="ヘルメット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1434">
            <a:off x="7230803" y="2242869"/>
            <a:ext cx="1209104" cy="1003456"/>
          </a:xfrm>
          <a:prstGeom prst="rect">
            <a:avLst/>
          </a:prstGeom>
        </p:spPr>
      </p:pic>
      <p:pic>
        <p:nvPicPr>
          <p:cNvPr id="9" name="図 4" descr="非常持出袋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420">
            <a:off x="8792934" y="4518786"/>
            <a:ext cx="1709308" cy="181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27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非常用トイレ対策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非常用トイレの備蓄量</a:t>
            </a:r>
            <a:endParaRPr lang="en-US" altLang="ja-JP" dirty="0"/>
          </a:p>
          <a:p>
            <a:pPr lvl="1"/>
            <a:r>
              <a:rPr lang="ja-JP" altLang="en-US" dirty="0"/>
              <a:t>一人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r>
              <a:rPr lang="en-US" altLang="ja-JP" dirty="0"/>
              <a:t>3</a:t>
            </a:r>
            <a:r>
              <a:rPr lang="ja-JP" altLang="en-US" dirty="0"/>
              <a:t>～</a:t>
            </a:r>
            <a:r>
              <a:rPr lang="en-US" altLang="ja-JP" dirty="0"/>
              <a:t>6</a:t>
            </a:r>
            <a:r>
              <a:rPr lang="ja-JP" altLang="en-US" dirty="0"/>
              <a:t>回の使用を想定して、家族が</a:t>
            </a:r>
            <a:r>
              <a:rPr lang="en-US" altLang="ja-JP" dirty="0"/>
              <a:t>7</a:t>
            </a:r>
            <a:r>
              <a:rPr lang="ja-JP" altLang="en-US" dirty="0"/>
              <a:t>日間使用できる量を備蓄しておくと安心。</a:t>
            </a:r>
          </a:p>
          <a:p>
            <a:pPr>
              <a:spcBef>
                <a:spcPts val="3000"/>
              </a:spcBef>
              <a:buClr>
                <a:srgbClr val="C00000"/>
              </a:buClr>
              <a:buFont typeface="Wingdings" panose="05000000000000000000" pitchFamily="2" charset="2"/>
              <a:buChar char="u"/>
            </a:pPr>
            <a:r>
              <a:rPr lang="ja-JP" altLang="en-US" dirty="0"/>
              <a:t>非常用トイレの種類</a:t>
            </a:r>
          </a:p>
          <a:p>
            <a:pPr lvl="1"/>
            <a:r>
              <a:rPr lang="ja-JP" altLang="en-US" dirty="0"/>
              <a:t>ポリマーシートタイプ</a:t>
            </a:r>
          </a:p>
          <a:p>
            <a:pPr lvl="1"/>
            <a:r>
              <a:rPr lang="ja-JP" altLang="en-US" dirty="0"/>
              <a:t>粉末凝固剤タイプ</a:t>
            </a:r>
          </a:p>
          <a:p>
            <a:pPr lvl="1"/>
            <a:r>
              <a:rPr lang="ja-JP" altLang="en-US" dirty="0"/>
              <a:t>タブレットタイプ</a:t>
            </a:r>
          </a:p>
          <a:p>
            <a:pPr lvl="1"/>
            <a:r>
              <a:rPr lang="ja-JP" altLang="en-US" dirty="0"/>
              <a:t>吸水パックタイプ</a:t>
            </a:r>
          </a:p>
        </p:txBody>
      </p:sp>
    </p:spTree>
    <p:extLst>
      <p:ext uri="{BB962C8B-B14F-4D97-AF65-F5344CB8AC3E}">
        <p14:creationId xmlns:p14="http://schemas.microsoft.com/office/powerpoint/2010/main" val="204417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7A78D5-928B-484D-916E-F7DF8777A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楓が丘地区防災訓練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5134AC-74BD-4CDC-99CD-C2E731298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日時</a:t>
            </a:r>
            <a:endParaRPr lang="en-US" altLang="ja-JP" dirty="0"/>
          </a:p>
          <a:p>
            <a:pPr lvl="1"/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5</a:t>
            </a:r>
            <a:r>
              <a:rPr lang="ja-JP" altLang="en-US" dirty="0"/>
              <a:t>日（土）午前</a:t>
            </a:r>
            <a:r>
              <a:rPr lang="en-US" altLang="ja-JP" dirty="0"/>
              <a:t>10</a:t>
            </a:r>
            <a:r>
              <a:rPr lang="ja-JP" altLang="en-US" dirty="0"/>
              <a:t>時～</a:t>
            </a:r>
            <a:r>
              <a:rPr lang="en-US" altLang="ja-JP" dirty="0"/>
              <a:t>12</a:t>
            </a:r>
            <a:r>
              <a:rPr lang="ja-JP" altLang="en-US" dirty="0"/>
              <a:t>時</a:t>
            </a:r>
            <a:endParaRPr lang="en-US" altLang="ja-JP" dirty="0"/>
          </a:p>
          <a:p>
            <a:r>
              <a:rPr lang="ja-JP" altLang="en-US" dirty="0"/>
              <a:t>場所</a:t>
            </a:r>
            <a:endParaRPr lang="en-US" altLang="ja-JP" dirty="0"/>
          </a:p>
          <a:p>
            <a:pPr lvl="1"/>
            <a:r>
              <a:rPr lang="ja-JP" altLang="en-US" dirty="0"/>
              <a:t>楓が丘公園噴水広場</a:t>
            </a:r>
            <a:endParaRPr lang="en-US" altLang="ja-JP" dirty="0"/>
          </a:p>
          <a:p>
            <a:r>
              <a:rPr lang="ja-JP" altLang="en-US" dirty="0"/>
              <a:t>内容</a:t>
            </a:r>
            <a:endParaRPr lang="en-US" altLang="ja-JP" dirty="0"/>
          </a:p>
          <a:p>
            <a:pPr lvl="1"/>
            <a:r>
              <a:rPr lang="ja-JP" altLang="en-US" dirty="0"/>
              <a:t>初期消火訓練</a:t>
            </a:r>
            <a:endParaRPr lang="en-US" altLang="ja-JP" dirty="0"/>
          </a:p>
          <a:p>
            <a:pPr lvl="1"/>
            <a:r>
              <a:rPr lang="en-US" altLang="ja-JP" dirty="0"/>
              <a:t>AED</a:t>
            </a:r>
            <a:r>
              <a:rPr lang="ja-JP" altLang="en-US" dirty="0"/>
              <a:t>講習</a:t>
            </a:r>
            <a:endParaRPr lang="en-US" altLang="ja-JP" dirty="0"/>
          </a:p>
          <a:p>
            <a:pPr lvl="1"/>
            <a:r>
              <a:rPr lang="ja-JP" altLang="en-US" dirty="0"/>
              <a:t>消防車体験乗車（小学生以下対象）など</a:t>
            </a:r>
          </a:p>
        </p:txBody>
      </p:sp>
    </p:spTree>
    <p:extLst>
      <p:ext uri="{BB962C8B-B14F-4D97-AF65-F5344CB8AC3E}">
        <p14:creationId xmlns:p14="http://schemas.microsoft.com/office/powerpoint/2010/main" val="175882801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243</TotalTime>
  <Words>386</Words>
  <Application>Microsoft Office PowerPoint</Application>
  <PresentationFormat>ワイド画面</PresentationFormat>
  <Paragraphs>65</Paragraphs>
  <Slides>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游ゴシック</vt:lpstr>
      <vt:lpstr>Century Gothic</vt:lpstr>
      <vt:lpstr>Franklin Gothic Book</vt:lpstr>
      <vt:lpstr>Wingdings</vt:lpstr>
      <vt:lpstr>トリミング</vt:lpstr>
      <vt:lpstr>見直そう！ 家庭の防災対策</vt:lpstr>
      <vt:lpstr>防災の日の由来</vt:lpstr>
      <vt:lpstr>家庭でできる防災対策</vt:lpstr>
      <vt:lpstr>家具の転倒対策</vt:lpstr>
      <vt:lpstr>食料・生活必需品の備蓄対策</vt:lpstr>
      <vt:lpstr>非常用トイレ対策</vt:lpstr>
      <vt:lpstr>楓が丘地区防災訓練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見直そう！ 家庭の防災対策</dc:title>
  <dcterms:created xsi:type="dcterms:W3CDTF">2020-07-27T09:55:20Z</dcterms:created>
  <dcterms:modified xsi:type="dcterms:W3CDTF">2020-10-28T03:26:41Z</dcterms:modified>
</cp:coreProperties>
</file>