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sldIdLst>
    <p:sldId id="257" r:id="rId2"/>
    <p:sldId id="258" r:id="rId3"/>
    <p:sldId id="259" r:id="rId4"/>
    <p:sldId id="263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93B2-70A3-4018-889F-4A3046C3BBDF}" type="datetime1">
              <a:rPr lang="ja-JP" altLang="en-US" smtClean="0"/>
              <a:pPr/>
              <a:t>2020/4/1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若者における方言の認識について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2281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1C875-0D3E-4977-82BB-33717855A7CC}" type="datetime1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若者における方言の認識について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85916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1C875-0D3E-4977-82BB-33717855A7CC}" type="datetime1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若者における方言の認識について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6355866"/>
      </p:ext>
    </p:extLst>
  </p:cSld>
  <p:clrMapOvr>
    <a:masterClrMapping/>
  </p:clrMapOvr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F2DF4-7689-454B-A3BB-84FC55093AE5}" type="datetime1">
              <a:rPr lang="ja-JP" altLang="en-US" smtClean="0"/>
              <a:pPr/>
              <a:t>2020/4/1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若者における方言の認識について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D0D96-4131-4997-82C0-20794C38FB73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46298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066C6-97C7-4F29-80D9-1D7D745E2ECB}" type="datetime1">
              <a:rPr lang="ja-JP" altLang="en-US" smtClean="0"/>
              <a:pPr/>
              <a:t>2020/4/1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若者における方言の認識について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4864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1C875-0D3E-4977-82BB-33717855A7CC}" type="datetime1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若者における方言の認識について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5066414"/>
      </p:ext>
    </p:extLst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1C875-0D3E-4977-82BB-33717855A7CC}" type="datetime1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若者における方言の認識について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191336"/>
      </p:ext>
    </p:extLst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1C875-0D3E-4977-82BB-33717855A7CC}" type="datetime1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若者における方言の認識について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6178777"/>
      </p:ext>
    </p:extLst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1C875-0D3E-4977-82BB-33717855A7CC}" type="datetime1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若者における方言の認識について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445843"/>
      </p:ext>
    </p:extLst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1C875-0D3E-4977-82BB-33717855A7CC}" type="datetime1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kumimoji="1" lang="ja-JP" altLang="en-US"/>
              <a:t>若者における方言の認識について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445513"/>
      </p:ext>
    </p:extLst>
  </p:cSld>
  <p:clrMapOvr>
    <a:masterClrMapping/>
  </p:clrMapOvr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E911C875-0D3E-4977-82BB-33717855A7CC}" type="datetime1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kumimoji="1" lang="ja-JP" altLang="en-US"/>
              <a:t>若者における方言の認識について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2010165"/>
      </p:ext>
    </p:extLst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1C875-0D3E-4977-82BB-33717855A7CC}" type="datetime1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若者における方言の認識について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22889"/>
      </p:ext>
    </p:extLst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911C875-0D3E-4977-82BB-33717855A7CC}" type="datetime1">
              <a:rPr kumimoji="1" lang="ja-JP" altLang="en-US" smtClean="0"/>
              <a:t>2020/4/1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kumimoji="1" lang="ja-JP" altLang="en-US"/>
              <a:t>若者における方言の認識について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395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3000" dirty="0"/>
              <a:t>若者における方言の認識について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kumimoji="1" lang="ja-JP" altLang="en-US" dirty="0"/>
              <a:t>高橋リサ</a:t>
            </a:r>
          </a:p>
        </p:txBody>
      </p:sp>
    </p:spTree>
    <p:extLst>
      <p:ext uri="{BB962C8B-B14F-4D97-AF65-F5344CB8AC3E}">
        <p14:creationId xmlns:p14="http://schemas.microsoft.com/office/powerpoint/2010/main" val="148005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調査内容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目的</a:t>
            </a:r>
          </a:p>
          <a:p>
            <a:pPr lvl="1"/>
            <a:r>
              <a:rPr lang="ja-JP" altLang="en-US" dirty="0"/>
              <a:t>方言を方言として認識できているかを調査</a:t>
            </a:r>
          </a:p>
          <a:p>
            <a:pPr lvl="1"/>
            <a:r>
              <a:rPr lang="ja-JP" altLang="en-US" dirty="0"/>
              <a:t>若者の中で本当に方言は廃れているかを考察</a:t>
            </a:r>
          </a:p>
          <a:p>
            <a:r>
              <a:rPr lang="ja-JP" altLang="en-US" dirty="0"/>
              <a:t>概要</a:t>
            </a:r>
          </a:p>
          <a:p>
            <a:pPr lvl="1"/>
            <a:r>
              <a:rPr lang="ja-JP" altLang="en-US" dirty="0"/>
              <a:t>調査期間</a:t>
            </a:r>
          </a:p>
          <a:p>
            <a:pPr lvl="2"/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12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12</a:t>
            </a:r>
            <a:r>
              <a:rPr lang="ja-JP" altLang="en-US" dirty="0"/>
              <a:t>月</a:t>
            </a:r>
            <a:r>
              <a:rPr lang="en-US" altLang="ja-JP" dirty="0"/>
              <a:t>20</a:t>
            </a:r>
            <a:r>
              <a:rPr lang="ja-JP" altLang="en-US" dirty="0"/>
              <a:t>日</a:t>
            </a:r>
          </a:p>
          <a:p>
            <a:pPr lvl="1"/>
            <a:r>
              <a:rPr lang="ja-JP" altLang="en-US" dirty="0"/>
              <a:t>調査対象</a:t>
            </a:r>
          </a:p>
          <a:p>
            <a:pPr lvl="2"/>
            <a:r>
              <a:rPr lang="ja-JP" altLang="en-US" dirty="0"/>
              <a:t>岡山県岡山市出身・在住の</a:t>
            </a:r>
            <a:r>
              <a:rPr lang="en-US" altLang="ja-JP" dirty="0"/>
              <a:t>10</a:t>
            </a:r>
            <a:r>
              <a:rPr lang="ja-JP" altLang="en-US" dirty="0"/>
              <a:t>～</a:t>
            </a:r>
            <a:r>
              <a:rPr lang="en-US" altLang="ja-JP" dirty="0"/>
              <a:t>20</a:t>
            </a:r>
            <a:r>
              <a:rPr lang="ja-JP" altLang="en-US" dirty="0"/>
              <a:t>代の男女　</a:t>
            </a:r>
            <a:r>
              <a:rPr lang="en-US" altLang="ja-JP" dirty="0"/>
              <a:t>100</a:t>
            </a:r>
            <a:r>
              <a:rPr lang="ja-JP" altLang="en-US" dirty="0"/>
              <a:t>人</a:t>
            </a:r>
          </a:p>
          <a:p>
            <a:pPr lvl="1"/>
            <a:r>
              <a:rPr lang="ja-JP" altLang="en-US" dirty="0"/>
              <a:t>調査方法</a:t>
            </a:r>
          </a:p>
          <a:p>
            <a:pPr lvl="2"/>
            <a:r>
              <a:rPr lang="ja-JP" altLang="en-US" dirty="0"/>
              <a:t>記述式の調査票に記入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>
                <a:latin typeface="Calibri" panose="020F0502020204030204"/>
                <a:ea typeface="ＭＳ Ｐゴシック" panose="020B0600070205080204" pitchFamily="50" charset="-128"/>
              </a:rPr>
              <a:t>若者における方言の認識について</a:t>
            </a:r>
          </a:p>
        </p:txBody>
      </p:sp>
    </p:spTree>
    <p:extLst>
      <p:ext uri="{BB962C8B-B14F-4D97-AF65-F5344CB8AC3E}">
        <p14:creationId xmlns:p14="http://schemas.microsoft.com/office/powerpoint/2010/main" val="488707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集計結果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各語彙の方言の認識</a:t>
            </a:r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>
                <a:latin typeface="Calibri" panose="020F0502020204030204"/>
                <a:ea typeface="ＭＳ Ｐゴシック" panose="020B0600070205080204" pitchFamily="50" charset="-128"/>
              </a:rPr>
              <a:t>若者における方言の認識について</a:t>
            </a:r>
          </a:p>
        </p:txBody>
      </p:sp>
      <p:graphicFrame>
        <p:nvGraphicFramePr>
          <p:cNvPr id="8" name="オブジェクト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2051064"/>
              </p:ext>
            </p:extLst>
          </p:nvPr>
        </p:nvGraphicFramePr>
        <p:xfrm>
          <a:off x="822959" y="2495139"/>
          <a:ext cx="7543801" cy="3107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Worksheet" r:id="rId3" imgW="5362676" imgH="3857729" progId="Excel.Sheet.12">
                  <p:embed/>
                </p:oleObj>
              </mc:Choice>
              <mc:Fallback>
                <p:oleObj name="Worksheet" r:id="rId3" imgW="5362676" imgH="3857729" progId="Excel.Sheet.12">
                  <p:embed/>
                  <p:pic>
                    <p:nvPicPr>
                      <p:cNvPr id="8" name="オブジェクト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22959" y="2495139"/>
                        <a:ext cx="7543801" cy="3107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12119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分析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方言として認識されていない語彙</a:t>
            </a:r>
          </a:p>
          <a:p>
            <a:pPr lvl="1"/>
            <a:r>
              <a:rPr lang="ja-JP" altLang="en-US"/>
              <a:t>「なおす」「たう」「ひこずる」「つかえる」「みやすい」</a:t>
            </a:r>
          </a:p>
          <a:p>
            <a:pPr lvl="2"/>
            <a:r>
              <a:rPr lang="ja-JP" altLang="en-US"/>
              <a:t>岡山弁の特徴が含まれていないため、標準語と勘違いしている</a:t>
            </a:r>
          </a:p>
          <a:p>
            <a:pPr lvl="1"/>
            <a:r>
              <a:rPr lang="ja-JP" altLang="en-US"/>
              <a:t>「すいばり」</a:t>
            </a:r>
          </a:p>
          <a:p>
            <a:pPr lvl="2"/>
            <a:r>
              <a:rPr lang="ja-JP" altLang="en-US"/>
              <a:t>メディアで耳にする機会がないため、標準語に置き換えできない</a:t>
            </a:r>
          </a:p>
          <a:p>
            <a:r>
              <a:rPr lang="ja-JP" altLang="en-US"/>
              <a:t>方言として認識されている語彙</a:t>
            </a:r>
          </a:p>
          <a:p>
            <a:pPr lvl="1"/>
            <a:r>
              <a:rPr lang="ja-JP" altLang="en-US"/>
              <a:t>「ぎょーさん」「おえん」「えれー」</a:t>
            </a:r>
          </a:p>
          <a:p>
            <a:pPr lvl="2"/>
            <a:r>
              <a:rPr lang="ja-JP" altLang="en-US"/>
              <a:t>方言らしい音を持っているため、方言であることが認識しやすい</a:t>
            </a:r>
          </a:p>
        </p:txBody>
      </p:sp>
    </p:spTree>
    <p:extLst>
      <p:ext uri="{BB962C8B-B14F-4D97-AF65-F5344CB8AC3E}">
        <p14:creationId xmlns:p14="http://schemas.microsoft.com/office/powerpoint/2010/main" val="693329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考察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若者の言葉</a:t>
            </a:r>
          </a:p>
          <a:p>
            <a:pPr lvl="1"/>
            <a:r>
              <a:rPr lang="ja-JP" altLang="en-US"/>
              <a:t>「メディアから受ける標準語」と「生活環境から受ける方言」の影響を受けている</a:t>
            </a:r>
          </a:p>
          <a:p>
            <a:pPr lvl="1"/>
            <a:r>
              <a:rPr lang="ja-JP" altLang="en-US"/>
              <a:t>方言は格好悪いと感じ、自発的に使おうとしない</a:t>
            </a:r>
          </a:p>
          <a:p>
            <a:r>
              <a:rPr lang="ja-JP" altLang="en-US"/>
              <a:t>若者の方言認識度</a:t>
            </a:r>
          </a:p>
          <a:p>
            <a:pPr lvl="1"/>
            <a:r>
              <a:rPr lang="ja-JP" altLang="en-US"/>
              <a:t>両親の教育や地域の人々との交流を通して方言を習得しながら、メディアを通じて標準語を習得している</a:t>
            </a:r>
          </a:p>
          <a:p>
            <a:pPr lvl="1"/>
            <a:r>
              <a:rPr lang="ja-JP" altLang="en-US"/>
              <a:t>若者は標準語と方言を一定のレベルで使いこなしている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>
                <a:latin typeface="Calibri" panose="020F0502020204030204"/>
                <a:ea typeface="ＭＳ Ｐゴシック" panose="020B0600070205080204" pitchFamily="50" charset="-128"/>
              </a:rPr>
              <a:t>若者における方言の認識について</a:t>
            </a:r>
          </a:p>
        </p:txBody>
      </p:sp>
    </p:spTree>
    <p:extLst>
      <p:ext uri="{BB962C8B-B14F-4D97-AF65-F5344CB8AC3E}">
        <p14:creationId xmlns:p14="http://schemas.microsoft.com/office/powerpoint/2010/main" val="3818022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＜参考＞調査票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ja-JP" altLang="en-US" sz="900" dirty="0"/>
              <a:t>次の文章を、日常使用している標準語に翻訳してください。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>
                <a:latin typeface="Calibri" panose="020F0502020204030204"/>
                <a:ea typeface="ＭＳ Ｐゴシック" panose="020B0600070205080204" pitchFamily="50" charset="-128"/>
              </a:rPr>
              <a:t>若者における方言の認識について</a:t>
            </a:r>
          </a:p>
        </p:txBody>
      </p:sp>
      <p:graphicFrame>
        <p:nvGraphicFramePr>
          <p:cNvPr id="5" name="コンテンツ プレースホルダー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6669456"/>
              </p:ext>
            </p:extLst>
          </p:nvPr>
        </p:nvGraphicFramePr>
        <p:xfrm>
          <a:off x="1921565" y="2178659"/>
          <a:ext cx="4969565" cy="402336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459393">
                  <a:extLst>
                    <a:ext uri="{9D8B030D-6E8A-4147-A177-3AD203B41FA5}">
                      <a16:colId xmlns:a16="http://schemas.microsoft.com/office/drawing/2014/main" val="1333636044"/>
                    </a:ext>
                  </a:extLst>
                </a:gridCol>
                <a:gridCol w="4510172">
                  <a:extLst>
                    <a:ext uri="{9D8B030D-6E8A-4147-A177-3AD203B41FA5}">
                      <a16:colId xmlns:a16="http://schemas.microsoft.com/office/drawing/2014/main" val="4281821657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/>
                        <a:t>番号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/>
                        <a:t>文章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73484057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1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ja-JP" sz="800" kern="1200" dirty="0">
                          <a:effectLst/>
                        </a:rPr>
                        <a:t>手にすいばりが刺さって痛い。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218116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2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ja-JP" sz="800" kern="1200" dirty="0">
                          <a:effectLst/>
                        </a:rPr>
                        <a:t>机を</a:t>
                      </a:r>
                      <a:r>
                        <a:rPr kumimoji="1" lang="ja-JP" altLang="ja-JP" sz="800" kern="1200" dirty="0" err="1">
                          <a:effectLst/>
                        </a:rPr>
                        <a:t>ひこ</a:t>
                      </a:r>
                      <a:r>
                        <a:rPr kumimoji="1" lang="ja-JP" altLang="ja-JP" sz="800" kern="1200" dirty="0">
                          <a:effectLst/>
                        </a:rPr>
                        <a:t>ずらずに運んでください。</a:t>
                      </a:r>
                      <a:endParaRPr kumimoji="1" lang="ja-JP" altLang="ja-JP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09562442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3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ja-JP" sz="800" kern="1200" dirty="0">
                          <a:effectLst/>
                        </a:rPr>
                        <a:t>ちばけ</a:t>
                      </a:r>
                      <a:r>
                        <a:rPr kumimoji="1" lang="ja-JP" altLang="en-US" sz="800" kern="1200" dirty="0">
                          <a:effectLst/>
                        </a:rPr>
                        <a:t>ずに</a:t>
                      </a:r>
                      <a:r>
                        <a:rPr kumimoji="1" lang="ja-JP" altLang="ja-JP" sz="800" kern="1200" dirty="0">
                          <a:effectLst/>
                        </a:rPr>
                        <a:t>勉強しなさい。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50404687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4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ja-JP" sz="800" kern="1200" dirty="0">
                          <a:effectLst/>
                        </a:rPr>
                        <a:t>この時計、</a:t>
                      </a:r>
                      <a:r>
                        <a:rPr kumimoji="1" lang="ja-JP" altLang="en-US" sz="800" kern="1200" dirty="0">
                          <a:effectLst/>
                        </a:rPr>
                        <a:t>めげとる</a:t>
                      </a:r>
                      <a:r>
                        <a:rPr kumimoji="1" lang="ja-JP" altLang="ja-JP" sz="800" kern="1200" dirty="0">
                          <a:effectLst/>
                        </a:rPr>
                        <a:t>よ。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093965965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5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ja-JP" sz="800" kern="1200" dirty="0">
                          <a:effectLst/>
                        </a:rPr>
                        <a:t>新聞をなおしておいてください。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706448683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6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kern="1200" dirty="0">
                          <a:effectLst/>
                        </a:rPr>
                        <a:t>棚の上の箱</a:t>
                      </a:r>
                      <a:r>
                        <a:rPr kumimoji="1" lang="ja-JP" altLang="ja-JP" sz="800" kern="1200" dirty="0">
                          <a:effectLst/>
                        </a:rPr>
                        <a:t>に手がた</a:t>
                      </a:r>
                      <a:r>
                        <a:rPr kumimoji="1" lang="ja-JP" altLang="ja-JP" sz="800" kern="1200" dirty="0" err="1">
                          <a:effectLst/>
                        </a:rPr>
                        <a:t>わ</a:t>
                      </a:r>
                      <a:r>
                        <a:rPr kumimoji="1" lang="ja-JP" altLang="en-US" sz="800" kern="1200" dirty="0" err="1">
                          <a:effectLst/>
                        </a:rPr>
                        <a:t>ん</a:t>
                      </a:r>
                      <a:r>
                        <a:rPr kumimoji="1" lang="ja-JP" altLang="ja-JP" sz="800" kern="1200" dirty="0">
                          <a:effectLst/>
                        </a:rPr>
                        <a:t>。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263894419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7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ja-JP" sz="800" kern="1200" dirty="0">
                          <a:effectLst/>
                        </a:rPr>
                        <a:t>今年も</a:t>
                      </a:r>
                      <a:r>
                        <a:rPr kumimoji="1" lang="ja-JP" altLang="ja-JP" sz="800" kern="1200" dirty="0" err="1">
                          <a:effectLst/>
                        </a:rPr>
                        <a:t>ぎょ</a:t>
                      </a:r>
                      <a:r>
                        <a:rPr kumimoji="1" lang="ja-JP" altLang="ja-JP" sz="800" kern="1200" dirty="0">
                          <a:effectLst/>
                        </a:rPr>
                        <a:t>ーさん桃が取れたね。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576288195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8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ja-JP" sz="800" kern="1200" dirty="0">
                          <a:effectLst/>
                        </a:rPr>
                        <a:t>試験の前は徹夜つづきで、えれーね。</a:t>
                      </a:r>
                      <a:endParaRPr kumimoji="1" lang="ja-JP" altLang="ja-JP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364741187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9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ja-JP" sz="800" kern="1200" dirty="0">
                          <a:effectLst/>
                        </a:rPr>
                        <a:t>この間の国語の試験はみやすかった。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81733210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10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ja-JP" sz="800" kern="1200" dirty="0">
                          <a:effectLst/>
                        </a:rPr>
                        <a:t>おじいさん</a:t>
                      </a:r>
                      <a:r>
                        <a:rPr kumimoji="1" lang="ja-JP" altLang="en-US" sz="800" kern="1200" dirty="0">
                          <a:effectLst/>
                        </a:rPr>
                        <a:t>の</a:t>
                      </a:r>
                      <a:r>
                        <a:rPr kumimoji="1" lang="ja-JP" altLang="ja-JP" sz="800" kern="1200" dirty="0">
                          <a:effectLst/>
                        </a:rPr>
                        <a:t>壺をいらっちゃいけん</a:t>
                      </a:r>
                      <a:r>
                        <a:rPr kumimoji="1" lang="ja-JP" altLang="en-US" sz="800" kern="1200" dirty="0">
                          <a:effectLst/>
                        </a:rPr>
                        <a:t>。</a:t>
                      </a:r>
                      <a:endParaRPr kumimoji="1" lang="ja-JP" altLang="ja-JP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502776039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11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ja-JP" sz="800" kern="1200" dirty="0">
                          <a:effectLst/>
                        </a:rPr>
                        <a:t>いたずらばかりしちゃおえん。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58985349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12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ja-JP" sz="800" kern="1200" dirty="0">
                          <a:effectLst/>
                        </a:rPr>
                        <a:t>エコバックの取</a:t>
                      </a:r>
                      <a:r>
                        <a:rPr kumimoji="1" lang="ja-JP" altLang="ja-JP" sz="800" kern="1200" dirty="0" err="1">
                          <a:effectLst/>
                        </a:rPr>
                        <a:t>っ</a:t>
                      </a:r>
                      <a:r>
                        <a:rPr kumimoji="1" lang="ja-JP" altLang="ja-JP" sz="800" kern="1200" dirty="0">
                          <a:effectLst/>
                        </a:rPr>
                        <a:t>手がもげそうだ。</a:t>
                      </a:r>
                      <a:endParaRPr kumimoji="1" lang="ja-JP" altLang="ja-JP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10000029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13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ja-JP" sz="800" kern="1200" dirty="0">
                          <a:effectLst/>
                        </a:rPr>
                        <a:t>寝起きで頭がわや</a:t>
                      </a:r>
                      <a:r>
                        <a:rPr kumimoji="1" lang="ja-JP" altLang="ja-JP" sz="800" kern="1200" dirty="0" err="1">
                          <a:effectLst/>
                        </a:rPr>
                        <a:t>に</a:t>
                      </a:r>
                      <a:r>
                        <a:rPr kumimoji="1" lang="ja-JP" altLang="ja-JP" sz="800" kern="1200" dirty="0">
                          <a:effectLst/>
                        </a:rPr>
                        <a:t>なっ</a:t>
                      </a:r>
                      <a:r>
                        <a:rPr kumimoji="1" lang="ja-JP" altLang="en-US" sz="800" kern="1200" dirty="0">
                          <a:effectLst/>
                        </a:rPr>
                        <a:t>と</a:t>
                      </a:r>
                      <a:r>
                        <a:rPr kumimoji="1" lang="ja-JP" altLang="ja-JP" sz="800" kern="1200" dirty="0">
                          <a:effectLst/>
                        </a:rPr>
                        <a:t>るよ。</a:t>
                      </a:r>
                      <a:endParaRPr kumimoji="1" lang="ja-JP" altLang="ja-JP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570680145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14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800" kern="1200" dirty="0">
                          <a:effectLst/>
                        </a:rPr>
                        <a:t>道で財布をひらった。</a:t>
                      </a:r>
                      <a:endParaRPr kumimoji="1" lang="ja-JP" altLang="ja-JP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88394733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15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800" kern="1200" dirty="0">
                          <a:effectLst/>
                        </a:rPr>
                        <a:t>道が車でつかえ</a:t>
                      </a:r>
                      <a:r>
                        <a:rPr kumimoji="1" lang="ja-JP" altLang="en-US" sz="800" kern="1200" dirty="0">
                          <a:effectLst/>
                        </a:rPr>
                        <a:t>とって</a:t>
                      </a:r>
                      <a:r>
                        <a:rPr kumimoji="1" lang="ja-JP" altLang="ja-JP" sz="800" kern="1200" dirty="0">
                          <a:effectLst/>
                        </a:rPr>
                        <a:t>、遅れた。</a:t>
                      </a:r>
                      <a:endParaRPr kumimoji="1" lang="ja-JP" altLang="en-US" sz="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7264536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040879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</TotalTime>
  <Words>422</Words>
  <Application>Microsoft Office PowerPoint</Application>
  <PresentationFormat>画面に合わせる (4:3)</PresentationFormat>
  <Paragraphs>69</Paragraphs>
  <Slides>6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レトロスペクト</vt:lpstr>
      <vt:lpstr>Worksheet</vt:lpstr>
      <vt:lpstr>若者における方言の認識について</vt:lpstr>
      <vt:lpstr>調査内容</vt:lpstr>
      <vt:lpstr>集計結果</vt:lpstr>
      <vt:lpstr>分析</vt:lpstr>
      <vt:lpstr>考察</vt:lpstr>
      <vt:lpstr>＜参考＞調査票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3</cp:revision>
  <dcterms:created xsi:type="dcterms:W3CDTF">2020-04-01T07:13:09Z</dcterms:created>
  <dcterms:modified xsi:type="dcterms:W3CDTF">2020-04-01T04:26:39Z</dcterms:modified>
</cp:coreProperties>
</file>