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2" d="100"/>
          <a:sy n="72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2B4E6F-A441-4DE2-8DCA-C9E7ABB0CE3F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E956AD5E-FBE8-4A3C-A433-D96893B2C05A}">
      <dgm:prSet phldrT="[テキスト]"/>
      <dgm:spPr/>
      <dgm:t>
        <a:bodyPr/>
        <a:lstStyle/>
        <a:p>
          <a:r>
            <a:rPr kumimoji="1" lang="en-US" altLang="ja-JP" dirty="0"/>
            <a:t>3R</a:t>
          </a:r>
          <a:endParaRPr kumimoji="1" lang="ja-JP" altLang="en-US" dirty="0"/>
        </a:p>
      </dgm:t>
    </dgm:pt>
    <dgm:pt modelId="{06F966D8-0E5B-4707-8BAB-6D0A56930B7B}" type="par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736E1773-872C-40AF-8E4B-98A8A0985D08}" type="sibTrans" cxnId="{F8204467-FF36-451F-A1C0-01598FFEF88F}">
      <dgm:prSet/>
      <dgm:spPr/>
      <dgm:t>
        <a:bodyPr/>
        <a:lstStyle/>
        <a:p>
          <a:endParaRPr kumimoji="1" lang="ja-JP" altLang="en-US"/>
        </a:p>
      </dgm:t>
    </dgm:pt>
    <dgm:pt modelId="{6D045EB9-D89E-4E29-9D55-E52FED88434F}">
      <dgm:prSet phldrT="[テキスト]"/>
      <dgm:spPr/>
      <dgm:t>
        <a:bodyPr/>
        <a:lstStyle/>
        <a:p>
          <a:r>
            <a:rPr kumimoji="1" lang="en-US" altLang="ja-JP" dirty="0"/>
            <a:t>Reduce</a:t>
          </a:r>
          <a:endParaRPr kumimoji="1" lang="ja-JP" altLang="en-US" dirty="0"/>
        </a:p>
      </dgm:t>
    </dgm:pt>
    <dgm:pt modelId="{73E3DA56-DD48-497B-A288-4E60EFB90D2A}" type="par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C5A5153B-BD17-4FE0-8866-CA47E447499D}" type="sibTrans" cxnId="{F889FE4B-944F-4E46-BDD4-72898351767D}">
      <dgm:prSet/>
      <dgm:spPr/>
      <dgm:t>
        <a:bodyPr/>
        <a:lstStyle/>
        <a:p>
          <a:endParaRPr kumimoji="1" lang="ja-JP" altLang="en-US"/>
        </a:p>
      </dgm:t>
    </dgm:pt>
    <dgm:pt modelId="{1F4D2C54-8F82-466C-9989-8D021F0FE6B4}">
      <dgm:prSet phldrT="[テキスト]"/>
      <dgm:spPr/>
      <dgm:t>
        <a:bodyPr/>
        <a:lstStyle/>
        <a:p>
          <a:r>
            <a:rPr kumimoji="1" lang="en-US" altLang="ja-JP" dirty="0"/>
            <a:t>Reuse</a:t>
          </a:r>
          <a:endParaRPr kumimoji="1" lang="ja-JP" altLang="en-US" dirty="0"/>
        </a:p>
      </dgm:t>
    </dgm:pt>
    <dgm:pt modelId="{1C7D35E2-2BB1-4301-BD7F-C4B83F07E954}" type="par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E45B8D8A-61A5-4002-B8B2-4BB5CC9A7E49}" type="sibTrans" cxnId="{7518349C-21E5-41AE-A2A6-7A0705B37B9D}">
      <dgm:prSet/>
      <dgm:spPr/>
      <dgm:t>
        <a:bodyPr/>
        <a:lstStyle/>
        <a:p>
          <a:endParaRPr kumimoji="1" lang="ja-JP" altLang="en-US"/>
        </a:p>
      </dgm:t>
    </dgm:pt>
    <dgm:pt modelId="{5582FD37-524E-487D-ACA0-24E5D35FD393}">
      <dgm:prSet phldrT="[テキスト]"/>
      <dgm:spPr/>
      <dgm:t>
        <a:bodyPr/>
        <a:lstStyle/>
        <a:p>
          <a:r>
            <a:rPr kumimoji="1" lang="en-US" altLang="ja-JP" dirty="0"/>
            <a:t>Recycle</a:t>
          </a:r>
          <a:endParaRPr kumimoji="1" lang="ja-JP" altLang="en-US" dirty="0"/>
        </a:p>
      </dgm:t>
    </dgm:pt>
    <dgm:pt modelId="{A36DBCF6-4DCE-416E-8B13-A0569BD443F3}" type="par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54506439-46C3-470E-9CFE-F614B13309A8}" type="sibTrans" cxnId="{A801EF6D-5385-4782-8E6D-E200B18918B3}">
      <dgm:prSet/>
      <dgm:spPr/>
      <dgm:t>
        <a:bodyPr/>
        <a:lstStyle/>
        <a:p>
          <a:endParaRPr kumimoji="1" lang="ja-JP" altLang="en-US"/>
        </a:p>
      </dgm:t>
    </dgm:pt>
    <dgm:pt modelId="{F616B25A-71B5-4AB5-AE8E-EB75AC9AC699}" type="pres">
      <dgm:prSet presAssocID="{0D2B4E6F-A441-4DE2-8DCA-C9E7ABB0CE3F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41C60DD-DB93-48D5-AB5A-5D464AD04BA6}" type="pres">
      <dgm:prSet presAssocID="{E956AD5E-FBE8-4A3C-A433-D96893B2C05A}" presName="centerShape" presStyleLbl="node0" presStyleIdx="0" presStyleCnt="1"/>
      <dgm:spPr/>
    </dgm:pt>
    <dgm:pt modelId="{399B5E4D-9A89-4691-8F65-E9AF5D5EF1FC}" type="pres">
      <dgm:prSet presAssocID="{73E3DA56-DD48-497B-A288-4E60EFB90D2A}" presName="Name9" presStyleLbl="parChTrans1D2" presStyleIdx="0" presStyleCnt="3"/>
      <dgm:spPr/>
    </dgm:pt>
    <dgm:pt modelId="{10C162E7-64AC-4DE9-B064-282D92B8BEF8}" type="pres">
      <dgm:prSet presAssocID="{73E3DA56-DD48-497B-A288-4E60EFB90D2A}" presName="connTx" presStyleLbl="parChTrans1D2" presStyleIdx="0" presStyleCnt="3"/>
      <dgm:spPr/>
    </dgm:pt>
    <dgm:pt modelId="{7DE5401C-7A0D-4AEF-B957-53A36EB51E65}" type="pres">
      <dgm:prSet presAssocID="{6D045EB9-D89E-4E29-9D55-E52FED88434F}" presName="node" presStyleLbl="node1" presStyleIdx="0" presStyleCnt="3">
        <dgm:presLayoutVars>
          <dgm:bulletEnabled val="1"/>
        </dgm:presLayoutVars>
      </dgm:prSet>
      <dgm:spPr/>
    </dgm:pt>
    <dgm:pt modelId="{76D86520-2498-4D5A-9E6B-8CBA876E4431}" type="pres">
      <dgm:prSet presAssocID="{1C7D35E2-2BB1-4301-BD7F-C4B83F07E954}" presName="Name9" presStyleLbl="parChTrans1D2" presStyleIdx="1" presStyleCnt="3"/>
      <dgm:spPr/>
    </dgm:pt>
    <dgm:pt modelId="{C7B4AA69-EE4C-435B-89D4-A9FBA6224601}" type="pres">
      <dgm:prSet presAssocID="{1C7D35E2-2BB1-4301-BD7F-C4B83F07E954}" presName="connTx" presStyleLbl="parChTrans1D2" presStyleIdx="1" presStyleCnt="3"/>
      <dgm:spPr/>
    </dgm:pt>
    <dgm:pt modelId="{BBDCB8ED-501C-4D9E-A9E3-CD3E8780D0CB}" type="pres">
      <dgm:prSet presAssocID="{1F4D2C54-8F82-466C-9989-8D021F0FE6B4}" presName="node" presStyleLbl="node1" presStyleIdx="1" presStyleCnt="3">
        <dgm:presLayoutVars>
          <dgm:bulletEnabled val="1"/>
        </dgm:presLayoutVars>
      </dgm:prSet>
      <dgm:spPr/>
    </dgm:pt>
    <dgm:pt modelId="{D58F6BDB-874F-4C3D-81C7-F72A2E546FE4}" type="pres">
      <dgm:prSet presAssocID="{A36DBCF6-4DCE-416E-8B13-A0569BD443F3}" presName="Name9" presStyleLbl="parChTrans1D2" presStyleIdx="2" presStyleCnt="3"/>
      <dgm:spPr/>
    </dgm:pt>
    <dgm:pt modelId="{0F4A8A68-CBEE-4259-BA72-245223E1B704}" type="pres">
      <dgm:prSet presAssocID="{A36DBCF6-4DCE-416E-8B13-A0569BD443F3}" presName="connTx" presStyleLbl="parChTrans1D2" presStyleIdx="2" presStyleCnt="3"/>
      <dgm:spPr/>
    </dgm:pt>
    <dgm:pt modelId="{B52C57E0-FCA6-4B79-B04F-6FEB4E5CE227}" type="pres">
      <dgm:prSet presAssocID="{5582FD37-524E-487D-ACA0-24E5D35FD393}" presName="node" presStyleLbl="node1" presStyleIdx="2" presStyleCnt="3">
        <dgm:presLayoutVars>
          <dgm:bulletEnabled val="1"/>
        </dgm:presLayoutVars>
      </dgm:prSet>
      <dgm:spPr/>
    </dgm:pt>
  </dgm:ptLst>
  <dgm:cxnLst>
    <dgm:cxn modelId="{4A8B5E09-115B-4681-814B-D49DBD1E9C55}" type="presOf" srcId="{5582FD37-524E-487D-ACA0-24E5D35FD393}" destId="{B52C57E0-FCA6-4B79-B04F-6FEB4E5CE227}" srcOrd="0" destOrd="0" presId="urn:microsoft.com/office/officeart/2005/8/layout/radial1"/>
    <dgm:cxn modelId="{97E64A11-FB9E-4A25-A42F-C3FD9EC38248}" type="presOf" srcId="{1C7D35E2-2BB1-4301-BD7F-C4B83F07E954}" destId="{76D86520-2498-4D5A-9E6B-8CBA876E4431}" srcOrd="0" destOrd="0" presId="urn:microsoft.com/office/officeart/2005/8/layout/radial1"/>
    <dgm:cxn modelId="{80D21931-471C-4299-8950-956A6D2A2B9D}" type="presOf" srcId="{A36DBCF6-4DCE-416E-8B13-A0569BD443F3}" destId="{0F4A8A68-CBEE-4259-BA72-245223E1B704}" srcOrd="1" destOrd="0" presId="urn:microsoft.com/office/officeart/2005/8/layout/radial1"/>
    <dgm:cxn modelId="{FEF45065-ADC0-40FC-B74E-A900148776EE}" type="presOf" srcId="{1F4D2C54-8F82-466C-9989-8D021F0FE6B4}" destId="{BBDCB8ED-501C-4D9E-A9E3-CD3E8780D0CB}" srcOrd="0" destOrd="0" presId="urn:microsoft.com/office/officeart/2005/8/layout/radial1"/>
    <dgm:cxn modelId="{F8204467-FF36-451F-A1C0-01598FFEF88F}" srcId="{0D2B4E6F-A441-4DE2-8DCA-C9E7ABB0CE3F}" destId="{E956AD5E-FBE8-4A3C-A433-D96893B2C05A}" srcOrd="0" destOrd="0" parTransId="{06F966D8-0E5B-4707-8BAB-6D0A56930B7B}" sibTransId="{736E1773-872C-40AF-8E4B-98A8A0985D08}"/>
    <dgm:cxn modelId="{F889FE4B-944F-4E46-BDD4-72898351767D}" srcId="{E956AD5E-FBE8-4A3C-A433-D96893B2C05A}" destId="{6D045EB9-D89E-4E29-9D55-E52FED88434F}" srcOrd="0" destOrd="0" parTransId="{73E3DA56-DD48-497B-A288-4E60EFB90D2A}" sibTransId="{C5A5153B-BD17-4FE0-8866-CA47E447499D}"/>
    <dgm:cxn modelId="{A801EF6D-5385-4782-8E6D-E200B18918B3}" srcId="{E956AD5E-FBE8-4A3C-A433-D96893B2C05A}" destId="{5582FD37-524E-487D-ACA0-24E5D35FD393}" srcOrd="2" destOrd="0" parTransId="{A36DBCF6-4DCE-416E-8B13-A0569BD443F3}" sibTransId="{54506439-46C3-470E-9CFE-F614B13309A8}"/>
    <dgm:cxn modelId="{C102AB55-A3C8-40A5-BA7B-FD35BF4F2397}" type="presOf" srcId="{73E3DA56-DD48-497B-A288-4E60EFB90D2A}" destId="{10C162E7-64AC-4DE9-B064-282D92B8BEF8}" srcOrd="1" destOrd="0" presId="urn:microsoft.com/office/officeart/2005/8/layout/radial1"/>
    <dgm:cxn modelId="{8BE99D79-2143-498D-BA08-2B9CB9B81DBF}" type="presOf" srcId="{0D2B4E6F-A441-4DE2-8DCA-C9E7ABB0CE3F}" destId="{F616B25A-71B5-4AB5-AE8E-EB75AC9AC699}" srcOrd="0" destOrd="0" presId="urn:microsoft.com/office/officeart/2005/8/layout/radial1"/>
    <dgm:cxn modelId="{13066490-4BE3-4A90-B8CA-4A349F9D14DE}" type="presOf" srcId="{1C7D35E2-2BB1-4301-BD7F-C4B83F07E954}" destId="{C7B4AA69-EE4C-435B-89D4-A9FBA6224601}" srcOrd="1" destOrd="0" presId="urn:microsoft.com/office/officeart/2005/8/layout/radial1"/>
    <dgm:cxn modelId="{7518349C-21E5-41AE-A2A6-7A0705B37B9D}" srcId="{E956AD5E-FBE8-4A3C-A433-D96893B2C05A}" destId="{1F4D2C54-8F82-466C-9989-8D021F0FE6B4}" srcOrd="1" destOrd="0" parTransId="{1C7D35E2-2BB1-4301-BD7F-C4B83F07E954}" sibTransId="{E45B8D8A-61A5-4002-B8B2-4BB5CC9A7E49}"/>
    <dgm:cxn modelId="{5E2B52A5-9CF8-4765-A0DD-ACFF4C2BFAFD}" type="presOf" srcId="{6D045EB9-D89E-4E29-9D55-E52FED88434F}" destId="{7DE5401C-7A0D-4AEF-B957-53A36EB51E65}" srcOrd="0" destOrd="0" presId="urn:microsoft.com/office/officeart/2005/8/layout/radial1"/>
    <dgm:cxn modelId="{55160BAC-118C-48AB-B7DC-BB5D63C2EC24}" type="presOf" srcId="{E956AD5E-FBE8-4A3C-A433-D96893B2C05A}" destId="{141C60DD-DB93-48D5-AB5A-5D464AD04BA6}" srcOrd="0" destOrd="0" presId="urn:microsoft.com/office/officeart/2005/8/layout/radial1"/>
    <dgm:cxn modelId="{8C97D3BD-D3FE-4AED-8367-EE71A0E0AE74}" type="presOf" srcId="{73E3DA56-DD48-497B-A288-4E60EFB90D2A}" destId="{399B5E4D-9A89-4691-8F65-E9AF5D5EF1FC}" srcOrd="0" destOrd="0" presId="urn:microsoft.com/office/officeart/2005/8/layout/radial1"/>
    <dgm:cxn modelId="{574B53C0-87CC-4975-9320-6BF5745C0625}" type="presOf" srcId="{A36DBCF6-4DCE-416E-8B13-A0569BD443F3}" destId="{D58F6BDB-874F-4C3D-81C7-F72A2E546FE4}" srcOrd="0" destOrd="0" presId="urn:microsoft.com/office/officeart/2005/8/layout/radial1"/>
    <dgm:cxn modelId="{3726F491-2247-4A8D-988E-870FAD20C943}" type="presParOf" srcId="{F616B25A-71B5-4AB5-AE8E-EB75AC9AC699}" destId="{141C60DD-DB93-48D5-AB5A-5D464AD04BA6}" srcOrd="0" destOrd="0" presId="urn:microsoft.com/office/officeart/2005/8/layout/radial1"/>
    <dgm:cxn modelId="{66FD25C1-CB4C-48A6-97E2-B97AF40F55AD}" type="presParOf" srcId="{F616B25A-71B5-4AB5-AE8E-EB75AC9AC699}" destId="{399B5E4D-9A89-4691-8F65-E9AF5D5EF1FC}" srcOrd="1" destOrd="0" presId="urn:microsoft.com/office/officeart/2005/8/layout/radial1"/>
    <dgm:cxn modelId="{90241540-9F1A-4793-8498-7C036D8D9250}" type="presParOf" srcId="{399B5E4D-9A89-4691-8F65-E9AF5D5EF1FC}" destId="{10C162E7-64AC-4DE9-B064-282D92B8BEF8}" srcOrd="0" destOrd="0" presId="urn:microsoft.com/office/officeart/2005/8/layout/radial1"/>
    <dgm:cxn modelId="{4CF4F69C-C7B6-4A10-B3AE-2ED5469C4E38}" type="presParOf" srcId="{F616B25A-71B5-4AB5-AE8E-EB75AC9AC699}" destId="{7DE5401C-7A0D-4AEF-B957-53A36EB51E65}" srcOrd="2" destOrd="0" presId="urn:microsoft.com/office/officeart/2005/8/layout/radial1"/>
    <dgm:cxn modelId="{37E0A835-C7AC-4A29-AD39-F5BFAB7A27AC}" type="presParOf" srcId="{F616B25A-71B5-4AB5-AE8E-EB75AC9AC699}" destId="{76D86520-2498-4D5A-9E6B-8CBA876E4431}" srcOrd="3" destOrd="0" presId="urn:microsoft.com/office/officeart/2005/8/layout/radial1"/>
    <dgm:cxn modelId="{723DCEA7-7725-41BA-AB97-F35075B79B5C}" type="presParOf" srcId="{76D86520-2498-4D5A-9E6B-8CBA876E4431}" destId="{C7B4AA69-EE4C-435B-89D4-A9FBA6224601}" srcOrd="0" destOrd="0" presId="urn:microsoft.com/office/officeart/2005/8/layout/radial1"/>
    <dgm:cxn modelId="{9CE6066A-B566-4E54-B898-4998E6B7F600}" type="presParOf" srcId="{F616B25A-71B5-4AB5-AE8E-EB75AC9AC699}" destId="{BBDCB8ED-501C-4D9E-A9E3-CD3E8780D0CB}" srcOrd="4" destOrd="0" presId="urn:microsoft.com/office/officeart/2005/8/layout/radial1"/>
    <dgm:cxn modelId="{098E9C22-BC66-4F7F-9407-2E8B3FC6496E}" type="presParOf" srcId="{F616B25A-71B5-4AB5-AE8E-EB75AC9AC699}" destId="{D58F6BDB-874F-4C3D-81C7-F72A2E546FE4}" srcOrd="5" destOrd="0" presId="urn:microsoft.com/office/officeart/2005/8/layout/radial1"/>
    <dgm:cxn modelId="{A940F4C7-C069-479F-B51B-464DC61E1771}" type="presParOf" srcId="{D58F6BDB-874F-4C3D-81C7-F72A2E546FE4}" destId="{0F4A8A68-CBEE-4259-BA72-245223E1B704}" srcOrd="0" destOrd="0" presId="urn:microsoft.com/office/officeart/2005/8/layout/radial1"/>
    <dgm:cxn modelId="{685A01DD-A03B-41A9-9AB5-AA2E1641E35D}" type="presParOf" srcId="{F616B25A-71B5-4AB5-AE8E-EB75AC9AC699}" destId="{B52C57E0-FCA6-4B79-B04F-6FEB4E5CE227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1C60DD-DB93-48D5-AB5A-5D464AD04BA6}">
      <dsp:nvSpPr>
        <dsp:cNvPr id="0" name=""/>
        <dsp:cNvSpPr/>
      </dsp:nvSpPr>
      <dsp:spPr>
        <a:xfrm>
          <a:off x="2754224" y="2159672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6500" kern="1200" dirty="0"/>
            <a:t>3R</a:t>
          </a:r>
          <a:endParaRPr kumimoji="1" lang="ja-JP" altLang="en-US" sz="6500" kern="1200" dirty="0"/>
        </a:p>
      </dsp:txBody>
      <dsp:txXfrm>
        <a:off x="2997154" y="2402602"/>
        <a:ext cx="1172973" cy="1172973"/>
      </dsp:txXfrm>
    </dsp:sp>
    <dsp:sp modelId="{399B5E4D-9A89-4691-8F65-E9AF5D5EF1FC}">
      <dsp:nvSpPr>
        <dsp:cNvPr id="0" name=""/>
        <dsp:cNvSpPr/>
      </dsp:nvSpPr>
      <dsp:spPr>
        <a:xfrm rot="16200000">
          <a:off x="3334089" y="1889290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3571163" y="1897642"/>
        <a:ext cx="24955" cy="24955"/>
      </dsp:txXfrm>
    </dsp:sp>
    <dsp:sp modelId="{7DE5401C-7A0D-4AEF-B957-53A36EB51E65}">
      <dsp:nvSpPr>
        <dsp:cNvPr id="0" name=""/>
        <dsp:cNvSpPr/>
      </dsp:nvSpPr>
      <dsp:spPr>
        <a:xfrm>
          <a:off x="2754224" y="1734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Reduce</a:t>
          </a:r>
          <a:endParaRPr kumimoji="1" lang="ja-JP" altLang="en-US" sz="2500" kern="1200" dirty="0"/>
        </a:p>
      </dsp:txBody>
      <dsp:txXfrm>
        <a:off x="2997154" y="244664"/>
        <a:ext cx="1172973" cy="1172973"/>
      </dsp:txXfrm>
    </dsp:sp>
    <dsp:sp modelId="{76D86520-2498-4D5A-9E6B-8CBA876E4431}">
      <dsp:nvSpPr>
        <dsp:cNvPr id="0" name=""/>
        <dsp:cNvSpPr/>
      </dsp:nvSpPr>
      <dsp:spPr>
        <a:xfrm rot="1800000">
          <a:off x="4268503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>
        <a:off x="4505577" y="3516096"/>
        <a:ext cx="24955" cy="24955"/>
      </dsp:txXfrm>
    </dsp:sp>
    <dsp:sp modelId="{BBDCB8ED-501C-4D9E-A9E3-CD3E8780D0CB}">
      <dsp:nvSpPr>
        <dsp:cNvPr id="0" name=""/>
        <dsp:cNvSpPr/>
      </dsp:nvSpPr>
      <dsp:spPr>
        <a:xfrm>
          <a:off x="4623053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Reuse</a:t>
          </a:r>
          <a:endParaRPr kumimoji="1" lang="ja-JP" altLang="en-US" sz="2500" kern="1200" dirty="0"/>
        </a:p>
      </dsp:txBody>
      <dsp:txXfrm>
        <a:off x="4865983" y="3481571"/>
        <a:ext cx="1172973" cy="1172973"/>
      </dsp:txXfrm>
    </dsp:sp>
    <dsp:sp modelId="{D58F6BDB-874F-4C3D-81C7-F72A2E546FE4}">
      <dsp:nvSpPr>
        <dsp:cNvPr id="0" name=""/>
        <dsp:cNvSpPr/>
      </dsp:nvSpPr>
      <dsp:spPr>
        <a:xfrm rot="9000000">
          <a:off x="2399674" y="3507743"/>
          <a:ext cx="499103" cy="41660"/>
        </a:xfrm>
        <a:custGeom>
          <a:avLst/>
          <a:gdLst/>
          <a:ahLst/>
          <a:cxnLst/>
          <a:rect l="0" t="0" r="0" b="0"/>
          <a:pathLst>
            <a:path>
              <a:moveTo>
                <a:pt x="0" y="20830"/>
              </a:moveTo>
              <a:lnTo>
                <a:pt x="499103" y="2083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/>
        </a:p>
      </dsp:txBody>
      <dsp:txXfrm rot="10800000">
        <a:off x="2636748" y="3516096"/>
        <a:ext cx="24955" cy="24955"/>
      </dsp:txXfrm>
    </dsp:sp>
    <dsp:sp modelId="{B52C57E0-FCA6-4B79-B04F-6FEB4E5CE227}">
      <dsp:nvSpPr>
        <dsp:cNvPr id="0" name=""/>
        <dsp:cNvSpPr/>
      </dsp:nvSpPr>
      <dsp:spPr>
        <a:xfrm>
          <a:off x="885395" y="3238641"/>
          <a:ext cx="1658833" cy="16588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2500" kern="1200" dirty="0"/>
            <a:t>Recycle</a:t>
          </a:r>
          <a:endParaRPr kumimoji="1" lang="ja-JP" altLang="en-US" sz="2500" kern="1200" dirty="0"/>
        </a:p>
      </dsp:txBody>
      <dsp:txXfrm>
        <a:off x="1128325" y="3481571"/>
        <a:ext cx="1172973" cy="1172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072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3477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3748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7150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9596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6748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9160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5818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293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8548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19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051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228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206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1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09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157E3-C1D5-4F37-B534-289E483053F0}" type="datetimeFigureOut">
              <a:rPr kumimoji="1" lang="ja-JP" altLang="en-US" smtClean="0"/>
              <a:t>2019/10/1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0964616-ED32-4D92-8958-65201482E9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47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554481"/>
            <a:ext cx="5790794" cy="1759862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オフィスにおける</a:t>
            </a:r>
            <a:br>
              <a:rPr kumimoji="1" lang="en-US" altLang="ja-JP" dirty="0"/>
            </a:br>
            <a:r>
              <a:rPr lang="ja-JP" altLang="en-US" dirty="0"/>
              <a:t>環境活動</a:t>
            </a:r>
            <a:endParaRPr kumimoji="1" lang="ja-JP" altLang="en-US" dirty="0"/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659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環境方針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110146" cy="3777622"/>
          </a:xfrm>
        </p:spPr>
        <p:txBody>
          <a:bodyPr>
            <a:normAutofit/>
          </a:bodyPr>
          <a:lstStyle/>
          <a:p>
            <a:r>
              <a:rPr kumimoji="1" lang="en-US" altLang="ja-JP" sz="2400" dirty="0"/>
              <a:t>CO2</a:t>
            </a:r>
            <a:r>
              <a:rPr kumimoji="1" lang="ja-JP" altLang="en-US" sz="2400" dirty="0"/>
              <a:t>排出量の削減</a:t>
            </a:r>
            <a:endParaRPr kumimoji="1"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/>
              <a:t>30%</a:t>
            </a:r>
            <a:r>
              <a:rPr lang="ja-JP" altLang="en-US" sz="2000" dirty="0"/>
              <a:t>の削減を目指す</a:t>
            </a:r>
            <a:endParaRPr lang="en-US" altLang="ja-JP" sz="2000" dirty="0"/>
          </a:p>
          <a:p>
            <a:pPr lvl="1"/>
            <a:r>
              <a:rPr kumimoji="1" lang="ja-JP" altLang="en-US" sz="2000" dirty="0"/>
              <a:t>現状</a:t>
            </a:r>
            <a:r>
              <a:rPr kumimoji="1" lang="en-US" altLang="ja-JP" sz="2000" dirty="0"/>
              <a:t>800</a:t>
            </a:r>
            <a:r>
              <a:rPr kumimoji="1" lang="ja-JP" altLang="en-US" sz="2000" dirty="0"/>
              <a:t>万トン→目標</a:t>
            </a:r>
            <a:r>
              <a:rPr kumimoji="1"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kumimoji="1" lang="ja-JP" altLang="en-US" sz="2000" dirty="0"/>
              <a:t>万トン</a:t>
            </a:r>
            <a:endParaRPr kumimoji="1" lang="en-US" altLang="ja-JP" sz="2000" dirty="0"/>
          </a:p>
          <a:p>
            <a:r>
              <a:rPr lang="ja-JP" altLang="en-US" sz="2400" dirty="0"/>
              <a:t>資源再利用率の向上</a:t>
            </a:r>
            <a:endParaRPr lang="en-US" altLang="ja-JP" sz="2400" dirty="0"/>
          </a:p>
          <a:p>
            <a:pPr lvl="1"/>
            <a:r>
              <a:rPr lang="ja-JP" altLang="en-US" sz="2000" dirty="0"/>
              <a:t>年間で約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80%</a:t>
            </a:r>
            <a:r>
              <a:rPr lang="ja-JP" alt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の再利用を目指す</a:t>
            </a:r>
            <a:endParaRPr lang="en-US" altLang="ja-JP" sz="2000" dirty="0"/>
          </a:p>
          <a:p>
            <a:pPr lvl="1"/>
            <a:r>
              <a:rPr lang="ja-JP" altLang="en-US" sz="2000" dirty="0"/>
              <a:t>現状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4,120/6,380</a:t>
            </a:r>
            <a:r>
              <a:rPr lang="ja-JP" altLang="en-US" sz="2000" dirty="0"/>
              <a:t>万トン→目標</a:t>
            </a:r>
            <a:r>
              <a:rPr lang="en-US" altLang="ja-JP" sz="2800" dirty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/6,380</a:t>
            </a:r>
            <a:r>
              <a:rPr lang="ja-JP" altLang="en-US" sz="2000" dirty="0"/>
              <a:t>万トン</a:t>
            </a:r>
            <a:endParaRPr lang="ja-JP" alt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539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行動目標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</p:nvPr>
        </p:nvGraphicFramePr>
        <p:xfrm>
          <a:off x="1367118" y="1609166"/>
          <a:ext cx="7167282" cy="4899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0018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1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用紙の使用量削減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社内資料・</a:t>
            </a:r>
            <a:r>
              <a:rPr lang="en-US" altLang="ja-JP" sz="2000" dirty="0"/>
              <a:t>FAX</a:t>
            </a:r>
            <a:r>
              <a:rPr lang="ja-JP" altLang="en-US" sz="2000" dirty="0"/>
              <a:t>受信紙の裏紙利用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印刷結果のプレビュー確認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06325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2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省エネの推進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離席時におけるディスプレイの電源オフ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昼休み・残業時間における不要照明の消灯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最終退出時の完全消灯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クールビズ・ウォームビズの導入</a:t>
            </a:r>
          </a:p>
        </p:txBody>
      </p:sp>
    </p:spTree>
    <p:extLst>
      <p:ext uri="{BB962C8B-B14F-4D97-AF65-F5344CB8AC3E}">
        <p14:creationId xmlns:p14="http://schemas.microsoft.com/office/powerpoint/2010/main" val="3176412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具体的施策（</a:t>
            </a:r>
            <a:r>
              <a:rPr lang="en-US" altLang="ja-JP" dirty="0"/>
              <a:t>3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/>
              <a:t>資源の再利用</a:t>
            </a:r>
            <a:endParaRPr kumimoji="1" lang="en-US" altLang="ja-JP" sz="24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空容器（ペットボトル・カン・ビン）の分別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ペットボトルキャップの回収</a:t>
            </a:r>
            <a:endParaRPr kumimoji="1"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/>
              <a:t>使用済みトナーのリサイクル</a:t>
            </a:r>
            <a:endParaRPr lang="en-US" altLang="ja-JP" sz="2000" dirty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/>
              <a:t>グリーン製品の使用</a:t>
            </a:r>
          </a:p>
        </p:txBody>
      </p:sp>
    </p:spTree>
    <p:extLst>
      <p:ext uri="{BB962C8B-B14F-4D97-AF65-F5344CB8AC3E}">
        <p14:creationId xmlns:p14="http://schemas.microsoft.com/office/powerpoint/2010/main" val="2113535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環境活動</a:t>
            </a:r>
            <a:r>
              <a:rPr lang="ja-JP" altLang="en-US" dirty="0"/>
              <a:t>ワーキング</a:t>
            </a:r>
            <a:r>
              <a:rPr kumimoji="1" lang="ja-JP" altLang="en-US" dirty="0"/>
              <a:t>メンバー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/>
              <a:t>総務部</a:t>
            </a:r>
            <a:endParaRPr kumimoji="1" lang="en-US" altLang="ja-JP" dirty="0"/>
          </a:p>
          <a:p>
            <a:pPr lvl="1"/>
            <a:r>
              <a:rPr lang="ja-JP" altLang="en-US" dirty="0"/>
              <a:t>田中課長（内線</a:t>
            </a:r>
            <a:r>
              <a:rPr lang="en-US" altLang="ja-JP" dirty="0"/>
              <a:t>715-631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山田課長（内線</a:t>
            </a:r>
            <a:r>
              <a:rPr lang="en-US" altLang="ja-JP" dirty="0"/>
              <a:t>716-832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富永課長（内線</a:t>
            </a:r>
            <a:r>
              <a:rPr lang="en-US" altLang="ja-JP" dirty="0"/>
              <a:t>717-463</a:t>
            </a:r>
            <a:r>
              <a:rPr lang="ja-JP" altLang="en-US" dirty="0"/>
              <a:t>）</a:t>
            </a:r>
            <a:endParaRPr lang="en-US" altLang="ja-JP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/>
              <a:t>情報システム部</a:t>
            </a:r>
            <a:endParaRPr lang="en-US" altLang="ja-JP" dirty="0"/>
          </a:p>
          <a:p>
            <a:pPr lvl="1"/>
            <a:r>
              <a:rPr lang="ja-JP" altLang="en-US" dirty="0"/>
              <a:t>森田課長（内線</a:t>
            </a:r>
            <a:r>
              <a:rPr lang="en-US" altLang="ja-JP" dirty="0"/>
              <a:t>718-241</a:t>
            </a:r>
            <a:r>
              <a:rPr lang="ja-JP" altLang="en-US" dirty="0"/>
              <a:t>）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8250379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</TotalTime>
  <Words>183</Words>
  <Application>Microsoft Office PowerPoint</Application>
  <PresentationFormat>画面に合わせる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Arial</vt:lpstr>
      <vt:lpstr>Arial Black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環境活動ワーキングメンバー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オフィスにおける 環境活動</dc:title>
  <cp:revision>1</cp:revision>
  <dcterms:created xsi:type="dcterms:W3CDTF">2019-10-01T04:48:00Z</dcterms:created>
  <dcterms:modified xsi:type="dcterms:W3CDTF">2019-10-01T04:51:05Z</dcterms:modified>
</cp:coreProperties>
</file>