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64" r:id="rId3"/>
    <p:sldId id="265" r:id="rId4"/>
    <p:sldId id="257" r:id="rId5"/>
    <p:sldId id="266" r:id="rId6"/>
    <p:sldId id="259" r:id="rId7"/>
    <p:sldId id="260" r:id="rId8"/>
    <p:sldId id="261" r:id="rId9"/>
    <p:sldId id="262" r:id="rId10"/>
    <p:sldId id="263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42826</c:v>
                </c:pt>
                <c:pt idx="1">
                  <c:v>42856</c:v>
                </c:pt>
                <c:pt idx="2">
                  <c:v>42887</c:v>
                </c:pt>
                <c:pt idx="3">
                  <c:v>42917</c:v>
                </c:pt>
                <c:pt idx="4">
                  <c:v>42948</c:v>
                </c:pt>
                <c:pt idx="5">
                  <c:v>42979</c:v>
                </c:pt>
                <c:pt idx="6">
                  <c:v>43009</c:v>
                </c:pt>
                <c:pt idx="7">
                  <c:v>43040</c:v>
                </c:pt>
                <c:pt idx="8">
                  <c:v>43070</c:v>
                </c:pt>
                <c:pt idx="9">
                  <c:v>43101</c:v>
                </c:pt>
                <c:pt idx="10">
                  <c:v>43132</c:v>
                </c:pt>
                <c:pt idx="11">
                  <c:v>43160</c:v>
                </c:pt>
                <c:pt idx="12">
                  <c:v>43191</c:v>
                </c:pt>
                <c:pt idx="13">
                  <c:v>43221</c:v>
                </c:pt>
                <c:pt idx="14">
                  <c:v>43252</c:v>
                </c:pt>
                <c:pt idx="15">
                  <c:v>43282</c:v>
                </c:pt>
                <c:pt idx="16">
                  <c:v>43313</c:v>
                </c:pt>
                <c:pt idx="17">
                  <c:v>43344</c:v>
                </c:pt>
                <c:pt idx="18">
                  <c:v>43374</c:v>
                </c:pt>
                <c:pt idx="19">
                  <c:v>43405</c:v>
                </c:pt>
                <c:pt idx="20">
                  <c:v>43435</c:v>
                </c:pt>
                <c:pt idx="21">
                  <c:v>43466</c:v>
                </c:pt>
                <c:pt idx="22">
                  <c:v>43497</c:v>
                </c:pt>
                <c:pt idx="23">
                  <c:v>43525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D3-43A8-80D1-622F42AEB5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464864"/>
        <c:axId val="391457376"/>
      </c:lineChart>
      <c:dateAx>
        <c:axId val="3914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/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57376"/>
        <c:crosses val="autoZero"/>
        <c:auto val="1"/>
        <c:lblOffset val="100"/>
        <c:baseTimeUnit val="months"/>
      </c:dateAx>
      <c:valAx>
        <c:axId val="39145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売上金額（万円）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4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AE-4FFF-89AF-33C0574239F3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E-4FFF-89AF-33C0574239F3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E-4FFF-89AF-33C0574239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E-4FFF-89AF-33C0574239F3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E-4FFF-89AF-33C0574239F3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AE-4FFF-89AF-33C0574239F3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AE-4FFF-89AF-33C0574239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A2-4161-81AF-1A7229460255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A2-4161-81AF-1A7229460255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2A2-4161-81AF-1A72294602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85000"/>
                    <a:shade val="98000"/>
                    <a:satMod val="110000"/>
                    <a:lumMod val="103000"/>
                  </a:schemeClr>
                </a:gs>
                <a:gs pos="50000">
                  <a:schemeClr val="accent4">
                    <a:shade val="85000"/>
                    <a:satMod val="105000"/>
                    <a:lumMod val="100000"/>
                  </a:schemeClr>
                </a:gs>
                <a:gs pos="100000">
                  <a:schemeClr val="accent4">
                    <a:shade val="60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2794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FA-446F-B284-49D51E95C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85000"/>
                    <a:shade val="98000"/>
                    <a:satMod val="110000"/>
                    <a:lumMod val="103000"/>
                  </a:schemeClr>
                </a:gs>
                <a:gs pos="50000">
                  <a:schemeClr val="accent4">
                    <a:shade val="85000"/>
                    <a:satMod val="105000"/>
                    <a:lumMod val="100000"/>
                  </a:schemeClr>
                </a:gs>
                <a:gs pos="100000">
                  <a:schemeClr val="accent4">
                    <a:shade val="60000"/>
                    <a:satMod val="12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2794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CE-4F38-AFFF-0901DDE5D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76372064"/>
        <c:axId val="76370816"/>
      </c:barChart>
      <c:catAx>
        <c:axId val="7637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0816"/>
        <c:crosses val="autoZero"/>
        <c:auto val="1"/>
        <c:lblAlgn val="ctr"/>
        <c:lblOffset val="100"/>
        <c:noMultiLvlLbl val="0"/>
      </c:catAx>
      <c:valAx>
        <c:axId val="763708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37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06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965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19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23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61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4207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242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193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37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57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483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BC87715-9EF6-4A92-ADB3-D1D165E004B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9ADB42D6-6991-4688-B73A-894D2E82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2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ja-JP" altLang="en-US" sz="3600" dirty="0"/>
              <a:t>新規企画商品</a:t>
            </a:r>
            <a:br>
              <a:rPr lang="en-US" altLang="ja-JP" sz="3600" dirty="0"/>
            </a:br>
            <a:r>
              <a:rPr lang="ja-JP" altLang="en-US" dirty="0"/>
              <a:t>「七曜日の果実と野菜」</a:t>
            </a:r>
            <a:endParaRPr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3593" y="4520130"/>
            <a:ext cx="8534400" cy="1997426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>
                <a:solidFill>
                  <a:schemeClr val="tx1"/>
                </a:solidFill>
              </a:rPr>
              <a:t>2019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18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en-US" altLang="ja-JP" sz="3600" dirty="0">
                <a:solidFill>
                  <a:schemeClr val="tx1"/>
                </a:solidFill>
              </a:rPr>
              <a:t>FOM DRINK ONLINE</a:t>
            </a: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商品企画室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花田奈々</a:t>
            </a:r>
          </a:p>
        </p:txBody>
      </p:sp>
    </p:spTree>
    <p:extLst>
      <p:ext uri="{BB962C8B-B14F-4D97-AF65-F5344CB8AC3E}">
        <p14:creationId xmlns:p14="http://schemas.microsoft.com/office/powerpoint/2010/main" val="51225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購買意識分析②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200" dirty="0"/>
              <a:t>（</a:t>
            </a:r>
            <a:r>
              <a:rPr lang="en-US" altLang="ja-JP" sz="1200" dirty="0"/>
              <a:t>1,236</a:t>
            </a:r>
            <a:r>
              <a:rPr lang="ja-JP" altLang="en-US" sz="1200" dirty="0"/>
              <a:t>名に問い合わせ、うち</a:t>
            </a:r>
            <a:r>
              <a:rPr lang="en-US" altLang="ja-JP" sz="1200" dirty="0"/>
              <a:t>128</a:t>
            </a:r>
            <a:r>
              <a:rPr lang="ja-JP" altLang="en-US" sz="1200" dirty="0"/>
              <a:t>名より回答）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7605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/>
              <a:t>ビタミンの配合・効能を重視して原材料を見直し</a:t>
            </a:r>
          </a:p>
        </p:txBody>
      </p:sp>
      <p:graphicFrame>
        <p:nvGraphicFramePr>
          <p:cNvPr id="5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996997"/>
              </p:ext>
            </p:extLst>
          </p:nvPr>
        </p:nvGraphicFramePr>
        <p:xfrm>
          <a:off x="961198" y="2437198"/>
          <a:ext cx="7254000" cy="387817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678799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157201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418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4847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商品名（仮称）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摂取ビタミン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効能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月曜日の果実と野菜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葉酸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貧血の予防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眼精疲労の緩和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水曜日の果実と野菜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肌荒れの予防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木曜日の果実と野菜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美白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金曜日の果実と野菜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カリウム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高血圧の予防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土曜日の果実と野菜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食物繊維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便秘の予防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日曜日の果実と野菜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リコピン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活性酸素の除去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19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現状分析と問題点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2"/>
            <a:ext cx="7989752" cy="4320000"/>
          </a:xfrm>
        </p:spPr>
        <p:txBody>
          <a:bodyPr/>
          <a:lstStyle/>
          <a:p>
            <a:r>
              <a:rPr kumimoji="1" lang="ja-JP" altLang="en-US" dirty="0"/>
              <a:t>新商品が定番化しない</a:t>
            </a:r>
            <a:endParaRPr lang="en-US" altLang="ja-JP" dirty="0"/>
          </a:p>
          <a:p>
            <a:pPr lvl="1"/>
            <a:r>
              <a:rPr kumimoji="1" lang="ja-JP" altLang="en-US" dirty="0"/>
              <a:t>新商品発売後、売上は一時的に上昇するが、長期に維持されない</a:t>
            </a:r>
            <a:endParaRPr kumimoji="1" lang="en-US" altLang="ja-JP" dirty="0"/>
          </a:p>
          <a:p>
            <a:r>
              <a:rPr lang="ja-JP" altLang="en-US" dirty="0"/>
              <a:t>リピート率が徐々に下降</a:t>
            </a:r>
            <a:endParaRPr lang="en-US" altLang="ja-JP" dirty="0"/>
          </a:p>
          <a:p>
            <a:pPr lvl="1"/>
            <a:r>
              <a:rPr kumimoji="1" lang="en-US" altLang="ja-JP" dirty="0"/>
              <a:t>2017</a:t>
            </a:r>
            <a:r>
              <a:rPr kumimoji="1" lang="ja-JP" altLang="en-US" dirty="0"/>
              <a:t>年度 リピート率</a:t>
            </a:r>
            <a:r>
              <a:rPr kumimoji="1" lang="en-US" altLang="ja-JP" dirty="0"/>
              <a:t>34%</a:t>
            </a:r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年度 リピート率</a:t>
            </a:r>
            <a:r>
              <a:rPr lang="en-US" altLang="ja-JP" dirty="0"/>
              <a:t>31%</a:t>
            </a:r>
          </a:p>
          <a:p>
            <a:r>
              <a:rPr kumimoji="1" lang="ja-JP" altLang="en-US" dirty="0"/>
              <a:t>売上金額の伸び悩み</a:t>
            </a:r>
            <a:endParaRPr kumimoji="1" lang="en-US" altLang="ja-JP" dirty="0"/>
          </a:p>
          <a:p>
            <a:pPr lvl="1"/>
            <a:r>
              <a:rPr lang="en-US" altLang="ja-JP" dirty="0"/>
              <a:t>2017</a:t>
            </a:r>
            <a:r>
              <a:rPr lang="ja-JP" altLang="en-US" dirty="0"/>
              <a:t>年度 売上金額</a:t>
            </a:r>
            <a:r>
              <a:rPr lang="en-US" altLang="ja-JP" dirty="0"/>
              <a:t>135,600</a:t>
            </a:r>
            <a:r>
              <a:rPr lang="ja-JP" altLang="en-US" dirty="0"/>
              <a:t>千円、前年比</a:t>
            </a:r>
            <a:r>
              <a:rPr lang="en-US" altLang="ja-JP" dirty="0"/>
              <a:t>99%</a:t>
            </a:r>
          </a:p>
          <a:p>
            <a:pPr lvl="1"/>
            <a:r>
              <a:rPr kumimoji="1" lang="en-US" altLang="ja-JP" dirty="0"/>
              <a:t>2018</a:t>
            </a:r>
            <a:r>
              <a:rPr kumimoji="1" lang="ja-JP" altLang="en-US" dirty="0"/>
              <a:t>年度 売上金額</a:t>
            </a:r>
            <a:r>
              <a:rPr kumimoji="1" lang="en-US" altLang="ja-JP" dirty="0"/>
              <a:t>132,500</a:t>
            </a:r>
            <a:r>
              <a:rPr kumimoji="1" lang="ja-JP" altLang="en-US" dirty="0"/>
              <a:t>千円、前年比</a:t>
            </a:r>
            <a:r>
              <a:rPr kumimoji="1" lang="en-US" altLang="ja-JP" dirty="0"/>
              <a:t>98%</a:t>
            </a:r>
          </a:p>
        </p:txBody>
      </p:sp>
    </p:spTree>
    <p:extLst>
      <p:ext uri="{BB962C8B-B14F-4D97-AF65-F5344CB8AC3E}">
        <p14:creationId xmlns:p14="http://schemas.microsoft.com/office/powerpoint/2010/main" val="1571938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月次売上金額の推移</a:t>
            </a:r>
            <a:endParaRPr kumimoji="1" lang="ja-JP" altLang="en-US" sz="3600" dirty="0"/>
          </a:p>
        </p:txBody>
      </p:sp>
      <p:graphicFrame>
        <p:nvGraphicFramePr>
          <p:cNvPr id="7" name="グラフ 2"/>
          <p:cNvGraphicFramePr/>
          <p:nvPr>
            <p:extLst>
              <p:ext uri="{D42A27DB-BD31-4B8C-83A1-F6EECF244321}">
                <p14:modId xmlns:p14="http://schemas.microsoft.com/office/powerpoint/2010/main" val="2667429798"/>
              </p:ext>
            </p:extLst>
          </p:nvPr>
        </p:nvGraphicFramePr>
        <p:xfrm>
          <a:off x="340559" y="1929497"/>
          <a:ext cx="8280000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6949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/>
              <a:t>新シリーズ「七曜日の果実と野菜」（仮称）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962297" y="2438126"/>
          <a:ext cx="7224993" cy="38474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08400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2520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商品名（仮称）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メイン原材料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もとにする商品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月曜日の果実と野菜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プラム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フルータブル・パープル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ブルーベリー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モロヘイヤ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キウイ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バナナ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りんご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フルーティア</a:t>
                      </a:r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トマト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フルータブル・レッド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739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新商品の主要ターゲット</a:t>
            </a:r>
          </a:p>
        </p:txBody>
      </p:sp>
    </p:spTree>
    <p:extLst>
      <p:ext uri="{BB962C8B-B14F-4D97-AF65-F5344CB8AC3E}">
        <p14:creationId xmlns:p14="http://schemas.microsoft.com/office/powerpoint/2010/main" val="898821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既存顧客分析①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6" name="グラフ 3"/>
          <p:cNvGraphicFramePr/>
          <p:nvPr>
            <p:extLst>
              <p:ext uri="{D42A27DB-BD31-4B8C-83A1-F6EECF244321}">
                <p14:modId xmlns:p14="http://schemas.microsoft.com/office/powerpoint/2010/main" val="3091898203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707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既存顧客分析②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7062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既存顧客分析③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2998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購買意識分析①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200" dirty="0"/>
              <a:t>（</a:t>
            </a:r>
            <a:r>
              <a:rPr lang="en-US" altLang="ja-JP" sz="1200" dirty="0"/>
              <a:t>1,236</a:t>
            </a:r>
            <a:r>
              <a:rPr lang="ja-JP" altLang="en-US" sz="1200" dirty="0"/>
              <a:t>名に問い合わせ、うち</a:t>
            </a:r>
            <a:r>
              <a:rPr lang="en-US" altLang="ja-JP" sz="1200" dirty="0"/>
              <a:t>128</a:t>
            </a:r>
            <a:r>
              <a:rPr lang="ja-JP" altLang="en-US" sz="1200" dirty="0"/>
              <a:t>名より回答）</a:t>
            </a:r>
            <a:endParaRPr kumimoji="1" lang="en-US" altLang="ja-JP" sz="1200" dirty="0"/>
          </a:p>
        </p:txBody>
      </p:sp>
      <p:graphicFrame>
        <p:nvGraphicFramePr>
          <p:cNvPr id="6" name="グラフ 3"/>
          <p:cNvGraphicFramePr/>
          <p:nvPr>
            <p:extLst>
              <p:ext uri="{D42A27DB-BD31-4B8C-83A1-F6EECF244321}">
                <p14:modId xmlns:p14="http://schemas.microsoft.com/office/powerpoint/2010/main" val="978462407"/>
              </p:ext>
            </p:extLst>
          </p:nvPr>
        </p:nvGraphicFramePr>
        <p:xfrm>
          <a:off x="4613192" y="2016000"/>
          <a:ext cx="396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66632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6</TotalTime>
  <Words>348</Words>
  <Application>Microsoft Office PowerPoint</Application>
  <PresentationFormat>画面に合わせる (4:3)</PresentationFormat>
  <Paragraphs>94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HGｺﾞｼｯｸE</vt:lpstr>
      <vt:lpstr>Gill Sans MT</vt:lpstr>
      <vt:lpstr>Wingdings</vt:lpstr>
      <vt:lpstr>縞模様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購買意識分析①</vt:lpstr>
      <vt:lpstr>購買意識分析②</vt:lpstr>
      <vt:lpstr>新商品の概要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富士 太郎</dc:creator>
  <cp:lastModifiedBy>富士 太郎</cp:lastModifiedBy>
  <cp:revision>2</cp:revision>
  <dcterms:created xsi:type="dcterms:W3CDTF">2018-11-22T06:12:56Z</dcterms:created>
  <dcterms:modified xsi:type="dcterms:W3CDTF">2019-01-18T09:57:32Z</dcterms:modified>
</cp:coreProperties>
</file>