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61" r:id="rId4"/>
    <p:sldId id="262" r:id="rId5"/>
    <p:sldId id="259" r:id="rId6"/>
    <p:sldId id="260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F2598D-352B-41B6-B05A-7EE20AFA12E9}" type="doc">
      <dgm:prSet loTypeId="urn:microsoft.com/office/officeart/2005/8/layout/radial1" loCatId="cycle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19162A39-F69B-4A26-9D3F-FBA9C65C4672}">
      <dgm:prSet phldrT="[テキスト]"/>
      <dgm:spPr/>
      <dgm:t>
        <a:bodyPr/>
        <a:lstStyle/>
        <a:p>
          <a:r>
            <a:rPr kumimoji="1" lang="en-US" altLang="ja-JP" b="0" dirty="0">
              <a:latin typeface="Arial Black" panose="020B0A04020102020204" pitchFamily="34" charset="0"/>
            </a:rPr>
            <a:t>3R</a:t>
          </a:r>
          <a:endParaRPr kumimoji="1" lang="ja-JP" altLang="en-US" b="0" dirty="0">
            <a:latin typeface="Arial Black" panose="020B0A04020102020204" pitchFamily="34" charset="0"/>
          </a:endParaRPr>
        </a:p>
      </dgm:t>
    </dgm:pt>
    <dgm:pt modelId="{CB535A66-1F88-4C50-99D2-ED231C95C988}" type="parTrans" cxnId="{3EE91869-7C33-4E27-A947-78630A83CB03}">
      <dgm:prSet/>
      <dgm:spPr/>
      <dgm:t>
        <a:bodyPr/>
        <a:lstStyle/>
        <a:p>
          <a:endParaRPr kumimoji="1" lang="ja-JP" altLang="en-US" b="0">
            <a:latin typeface="Arial Black" panose="020B0A04020102020204" pitchFamily="34" charset="0"/>
          </a:endParaRPr>
        </a:p>
      </dgm:t>
    </dgm:pt>
    <dgm:pt modelId="{517E1C24-F36D-4FE6-83E4-D824932A5F0A}" type="sibTrans" cxnId="{3EE91869-7C33-4E27-A947-78630A83CB03}">
      <dgm:prSet/>
      <dgm:spPr/>
      <dgm:t>
        <a:bodyPr/>
        <a:lstStyle/>
        <a:p>
          <a:endParaRPr kumimoji="1" lang="ja-JP" altLang="en-US" b="0">
            <a:latin typeface="Arial Black" panose="020B0A04020102020204" pitchFamily="34" charset="0"/>
          </a:endParaRPr>
        </a:p>
      </dgm:t>
    </dgm:pt>
    <dgm:pt modelId="{ADB3368B-AE39-45B3-8B8A-24F015A2100B}">
      <dgm:prSet phldrT="[テキスト]"/>
      <dgm:spPr/>
      <dgm:t>
        <a:bodyPr/>
        <a:lstStyle/>
        <a:p>
          <a:r>
            <a:rPr kumimoji="1" lang="en-US" altLang="ja-JP" b="0" dirty="0">
              <a:latin typeface="Arial Black" panose="020B0A04020102020204" pitchFamily="34" charset="0"/>
            </a:rPr>
            <a:t>Reduce</a:t>
          </a:r>
          <a:endParaRPr kumimoji="1" lang="ja-JP" altLang="en-US" b="0" dirty="0">
            <a:latin typeface="Arial Black" panose="020B0A04020102020204" pitchFamily="34" charset="0"/>
          </a:endParaRPr>
        </a:p>
      </dgm:t>
    </dgm:pt>
    <dgm:pt modelId="{14C5FE38-FC39-4DF1-ADA4-49236B1960BF}" type="parTrans" cxnId="{69E51B7F-64C3-48E1-9557-4B6E747C5A96}">
      <dgm:prSet/>
      <dgm:spPr/>
      <dgm:t>
        <a:bodyPr/>
        <a:lstStyle/>
        <a:p>
          <a:endParaRPr kumimoji="1" lang="ja-JP" altLang="en-US" b="0">
            <a:latin typeface="Arial Black" panose="020B0A04020102020204" pitchFamily="34" charset="0"/>
          </a:endParaRPr>
        </a:p>
      </dgm:t>
    </dgm:pt>
    <dgm:pt modelId="{D212A2E5-9BED-4F45-9F72-724F3E4F5297}" type="sibTrans" cxnId="{69E51B7F-64C3-48E1-9557-4B6E747C5A96}">
      <dgm:prSet/>
      <dgm:spPr/>
      <dgm:t>
        <a:bodyPr/>
        <a:lstStyle/>
        <a:p>
          <a:endParaRPr kumimoji="1" lang="ja-JP" altLang="en-US" b="0">
            <a:latin typeface="Arial Black" panose="020B0A04020102020204" pitchFamily="34" charset="0"/>
          </a:endParaRPr>
        </a:p>
      </dgm:t>
    </dgm:pt>
    <dgm:pt modelId="{A4B8E9AF-6679-474F-A51A-B8E2623DE676}">
      <dgm:prSet phldrT="[テキスト]"/>
      <dgm:spPr/>
      <dgm:t>
        <a:bodyPr/>
        <a:lstStyle/>
        <a:p>
          <a:r>
            <a:rPr kumimoji="1" lang="en-US" altLang="ja-JP" b="0" dirty="0">
              <a:latin typeface="Arial Black" panose="020B0A04020102020204" pitchFamily="34" charset="0"/>
            </a:rPr>
            <a:t>Reuse</a:t>
          </a:r>
          <a:endParaRPr kumimoji="1" lang="ja-JP" altLang="en-US" b="0" dirty="0">
            <a:latin typeface="Arial Black" panose="020B0A04020102020204" pitchFamily="34" charset="0"/>
          </a:endParaRPr>
        </a:p>
      </dgm:t>
    </dgm:pt>
    <dgm:pt modelId="{F2BB7479-A1E2-4892-B5E9-9EAFA9805E5E}" type="parTrans" cxnId="{FC2C91F6-D0A2-414D-BF42-620F7A65048F}">
      <dgm:prSet/>
      <dgm:spPr/>
      <dgm:t>
        <a:bodyPr/>
        <a:lstStyle/>
        <a:p>
          <a:endParaRPr kumimoji="1" lang="ja-JP" altLang="en-US" b="0">
            <a:latin typeface="Arial Black" panose="020B0A04020102020204" pitchFamily="34" charset="0"/>
          </a:endParaRPr>
        </a:p>
      </dgm:t>
    </dgm:pt>
    <dgm:pt modelId="{7F2C2E87-3533-4EC5-A88A-595EEC1BFB5A}" type="sibTrans" cxnId="{FC2C91F6-D0A2-414D-BF42-620F7A65048F}">
      <dgm:prSet/>
      <dgm:spPr/>
      <dgm:t>
        <a:bodyPr/>
        <a:lstStyle/>
        <a:p>
          <a:endParaRPr kumimoji="1" lang="ja-JP" altLang="en-US" b="0">
            <a:latin typeface="Arial Black" panose="020B0A04020102020204" pitchFamily="34" charset="0"/>
          </a:endParaRPr>
        </a:p>
      </dgm:t>
    </dgm:pt>
    <dgm:pt modelId="{F2E3DB6E-37C3-4B3A-BA55-A840C9843E7F}">
      <dgm:prSet phldrT="[テキスト]"/>
      <dgm:spPr/>
      <dgm:t>
        <a:bodyPr/>
        <a:lstStyle/>
        <a:p>
          <a:r>
            <a:rPr kumimoji="1" lang="en-US" altLang="ja-JP" b="0" dirty="0">
              <a:latin typeface="Arial Black" panose="020B0A04020102020204" pitchFamily="34" charset="0"/>
            </a:rPr>
            <a:t>Recycle</a:t>
          </a:r>
          <a:endParaRPr kumimoji="1" lang="ja-JP" altLang="en-US" b="0" dirty="0">
            <a:latin typeface="Arial Black" panose="020B0A04020102020204" pitchFamily="34" charset="0"/>
          </a:endParaRPr>
        </a:p>
      </dgm:t>
    </dgm:pt>
    <dgm:pt modelId="{9A1DE709-FAE5-4257-8A46-95EA483944ED}" type="parTrans" cxnId="{E34251F7-58D4-456D-9767-1FB445AE2AF0}">
      <dgm:prSet/>
      <dgm:spPr/>
      <dgm:t>
        <a:bodyPr/>
        <a:lstStyle/>
        <a:p>
          <a:endParaRPr kumimoji="1" lang="ja-JP" altLang="en-US" b="0">
            <a:latin typeface="Arial Black" panose="020B0A04020102020204" pitchFamily="34" charset="0"/>
          </a:endParaRPr>
        </a:p>
      </dgm:t>
    </dgm:pt>
    <dgm:pt modelId="{F707F111-2AAC-470E-9DB1-95043F4DC0BB}" type="sibTrans" cxnId="{E34251F7-58D4-456D-9767-1FB445AE2AF0}">
      <dgm:prSet/>
      <dgm:spPr/>
      <dgm:t>
        <a:bodyPr/>
        <a:lstStyle/>
        <a:p>
          <a:endParaRPr kumimoji="1" lang="ja-JP" altLang="en-US" b="0">
            <a:latin typeface="Arial Black" panose="020B0A04020102020204" pitchFamily="34" charset="0"/>
          </a:endParaRPr>
        </a:p>
      </dgm:t>
    </dgm:pt>
    <dgm:pt modelId="{62A22009-BC51-4A6F-A527-AAB54CD71EBC}" type="pres">
      <dgm:prSet presAssocID="{BAF2598D-352B-41B6-B05A-7EE20AFA12E9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53AAEC94-A66E-465B-93B0-8E4F4CFBEA85}" type="pres">
      <dgm:prSet presAssocID="{19162A39-F69B-4A26-9D3F-FBA9C65C4672}" presName="centerShape" presStyleLbl="node0" presStyleIdx="0" presStyleCnt="1"/>
      <dgm:spPr/>
    </dgm:pt>
    <dgm:pt modelId="{1FF66A14-C27E-4047-BAFB-48F879A9C0E2}" type="pres">
      <dgm:prSet presAssocID="{14C5FE38-FC39-4DF1-ADA4-49236B1960BF}" presName="Name9" presStyleLbl="parChTrans1D2" presStyleIdx="0" presStyleCnt="3"/>
      <dgm:spPr/>
    </dgm:pt>
    <dgm:pt modelId="{59BE011A-F4F6-4AA5-8F29-FA9469EC5A1E}" type="pres">
      <dgm:prSet presAssocID="{14C5FE38-FC39-4DF1-ADA4-49236B1960BF}" presName="connTx" presStyleLbl="parChTrans1D2" presStyleIdx="0" presStyleCnt="3"/>
      <dgm:spPr/>
    </dgm:pt>
    <dgm:pt modelId="{036A3E86-A5E3-4B53-B4CB-813FB7D1308C}" type="pres">
      <dgm:prSet presAssocID="{ADB3368B-AE39-45B3-8B8A-24F015A2100B}" presName="node" presStyleLbl="node1" presStyleIdx="0" presStyleCnt="3">
        <dgm:presLayoutVars>
          <dgm:bulletEnabled val="1"/>
        </dgm:presLayoutVars>
      </dgm:prSet>
      <dgm:spPr/>
    </dgm:pt>
    <dgm:pt modelId="{EBAD81B7-C449-460B-A874-175DE00814D9}" type="pres">
      <dgm:prSet presAssocID="{F2BB7479-A1E2-4892-B5E9-9EAFA9805E5E}" presName="Name9" presStyleLbl="parChTrans1D2" presStyleIdx="1" presStyleCnt="3"/>
      <dgm:spPr/>
    </dgm:pt>
    <dgm:pt modelId="{65294AE8-7765-4500-BBE9-E84443C909E3}" type="pres">
      <dgm:prSet presAssocID="{F2BB7479-A1E2-4892-B5E9-9EAFA9805E5E}" presName="connTx" presStyleLbl="parChTrans1D2" presStyleIdx="1" presStyleCnt="3"/>
      <dgm:spPr/>
    </dgm:pt>
    <dgm:pt modelId="{FE72D9B9-2AFF-416B-ABF8-FD6A02A7CB5D}" type="pres">
      <dgm:prSet presAssocID="{A4B8E9AF-6679-474F-A51A-B8E2623DE676}" presName="node" presStyleLbl="node1" presStyleIdx="1" presStyleCnt="3">
        <dgm:presLayoutVars>
          <dgm:bulletEnabled val="1"/>
        </dgm:presLayoutVars>
      </dgm:prSet>
      <dgm:spPr/>
    </dgm:pt>
    <dgm:pt modelId="{2EE7FDDA-E998-4FC1-8C61-BBE0FCC70095}" type="pres">
      <dgm:prSet presAssocID="{9A1DE709-FAE5-4257-8A46-95EA483944ED}" presName="Name9" presStyleLbl="parChTrans1D2" presStyleIdx="2" presStyleCnt="3"/>
      <dgm:spPr/>
    </dgm:pt>
    <dgm:pt modelId="{99DF30F3-ABBA-48FC-B3C9-1BEF55286BA8}" type="pres">
      <dgm:prSet presAssocID="{9A1DE709-FAE5-4257-8A46-95EA483944ED}" presName="connTx" presStyleLbl="parChTrans1D2" presStyleIdx="2" presStyleCnt="3"/>
      <dgm:spPr/>
    </dgm:pt>
    <dgm:pt modelId="{08D18231-F984-4AB9-A945-AA97F6123F9D}" type="pres">
      <dgm:prSet presAssocID="{F2E3DB6E-37C3-4B3A-BA55-A840C9843E7F}" presName="node" presStyleLbl="node1" presStyleIdx="2" presStyleCnt="3">
        <dgm:presLayoutVars>
          <dgm:bulletEnabled val="1"/>
        </dgm:presLayoutVars>
      </dgm:prSet>
      <dgm:spPr/>
    </dgm:pt>
  </dgm:ptLst>
  <dgm:cxnLst>
    <dgm:cxn modelId="{686EB700-2DDB-43D5-AD11-C307088FEEC5}" type="presOf" srcId="{9A1DE709-FAE5-4257-8A46-95EA483944ED}" destId="{2EE7FDDA-E998-4FC1-8C61-BBE0FCC70095}" srcOrd="0" destOrd="0" presId="urn:microsoft.com/office/officeart/2005/8/layout/radial1"/>
    <dgm:cxn modelId="{2A91FE1F-4040-4428-AB0C-1362CD476BA1}" type="presOf" srcId="{BAF2598D-352B-41B6-B05A-7EE20AFA12E9}" destId="{62A22009-BC51-4A6F-A527-AAB54CD71EBC}" srcOrd="0" destOrd="0" presId="urn:microsoft.com/office/officeart/2005/8/layout/radial1"/>
    <dgm:cxn modelId="{EAE1DC22-8851-4D83-B70C-F9A9D0EBACE3}" type="presOf" srcId="{A4B8E9AF-6679-474F-A51A-B8E2623DE676}" destId="{FE72D9B9-2AFF-416B-ABF8-FD6A02A7CB5D}" srcOrd="0" destOrd="0" presId="urn:microsoft.com/office/officeart/2005/8/layout/radial1"/>
    <dgm:cxn modelId="{8734852D-59F3-4567-867C-58238B67A472}" type="presOf" srcId="{ADB3368B-AE39-45B3-8B8A-24F015A2100B}" destId="{036A3E86-A5E3-4B53-B4CB-813FB7D1308C}" srcOrd="0" destOrd="0" presId="urn:microsoft.com/office/officeart/2005/8/layout/radial1"/>
    <dgm:cxn modelId="{44A49533-E239-47E3-81ED-06BE7D69189F}" type="presOf" srcId="{9A1DE709-FAE5-4257-8A46-95EA483944ED}" destId="{99DF30F3-ABBA-48FC-B3C9-1BEF55286BA8}" srcOrd="1" destOrd="0" presId="urn:microsoft.com/office/officeart/2005/8/layout/radial1"/>
    <dgm:cxn modelId="{EF1C7E66-F282-4C3F-975B-807ABF47A471}" type="presOf" srcId="{F2BB7479-A1E2-4892-B5E9-9EAFA9805E5E}" destId="{EBAD81B7-C449-460B-A874-175DE00814D9}" srcOrd="0" destOrd="0" presId="urn:microsoft.com/office/officeart/2005/8/layout/radial1"/>
    <dgm:cxn modelId="{3EE91869-7C33-4E27-A947-78630A83CB03}" srcId="{BAF2598D-352B-41B6-B05A-7EE20AFA12E9}" destId="{19162A39-F69B-4A26-9D3F-FBA9C65C4672}" srcOrd="0" destOrd="0" parTransId="{CB535A66-1F88-4C50-99D2-ED231C95C988}" sibTransId="{517E1C24-F36D-4FE6-83E4-D824932A5F0A}"/>
    <dgm:cxn modelId="{218FDE49-D01C-4AAC-86F6-CB1EBAE57917}" type="presOf" srcId="{F2BB7479-A1E2-4892-B5E9-9EAFA9805E5E}" destId="{65294AE8-7765-4500-BBE9-E84443C909E3}" srcOrd="1" destOrd="0" presId="urn:microsoft.com/office/officeart/2005/8/layout/radial1"/>
    <dgm:cxn modelId="{69E51B7F-64C3-48E1-9557-4B6E747C5A96}" srcId="{19162A39-F69B-4A26-9D3F-FBA9C65C4672}" destId="{ADB3368B-AE39-45B3-8B8A-24F015A2100B}" srcOrd="0" destOrd="0" parTransId="{14C5FE38-FC39-4DF1-ADA4-49236B1960BF}" sibTransId="{D212A2E5-9BED-4F45-9F72-724F3E4F5297}"/>
    <dgm:cxn modelId="{B9CFDD96-897F-479D-951F-726096536D67}" type="presOf" srcId="{14C5FE38-FC39-4DF1-ADA4-49236B1960BF}" destId="{59BE011A-F4F6-4AA5-8F29-FA9469EC5A1E}" srcOrd="1" destOrd="0" presId="urn:microsoft.com/office/officeart/2005/8/layout/radial1"/>
    <dgm:cxn modelId="{FDFAE19F-9F1E-4FB4-B86B-8FFCFA92A848}" type="presOf" srcId="{14C5FE38-FC39-4DF1-ADA4-49236B1960BF}" destId="{1FF66A14-C27E-4047-BAFB-48F879A9C0E2}" srcOrd="0" destOrd="0" presId="urn:microsoft.com/office/officeart/2005/8/layout/radial1"/>
    <dgm:cxn modelId="{9783C2AE-4610-4ABA-8B24-F38AF4C95AA1}" type="presOf" srcId="{F2E3DB6E-37C3-4B3A-BA55-A840C9843E7F}" destId="{08D18231-F984-4AB9-A945-AA97F6123F9D}" srcOrd="0" destOrd="0" presId="urn:microsoft.com/office/officeart/2005/8/layout/radial1"/>
    <dgm:cxn modelId="{FC2C91F6-D0A2-414D-BF42-620F7A65048F}" srcId="{19162A39-F69B-4A26-9D3F-FBA9C65C4672}" destId="{A4B8E9AF-6679-474F-A51A-B8E2623DE676}" srcOrd="1" destOrd="0" parTransId="{F2BB7479-A1E2-4892-B5E9-9EAFA9805E5E}" sibTransId="{7F2C2E87-3533-4EC5-A88A-595EEC1BFB5A}"/>
    <dgm:cxn modelId="{E34251F7-58D4-456D-9767-1FB445AE2AF0}" srcId="{19162A39-F69B-4A26-9D3F-FBA9C65C4672}" destId="{F2E3DB6E-37C3-4B3A-BA55-A840C9843E7F}" srcOrd="2" destOrd="0" parTransId="{9A1DE709-FAE5-4257-8A46-95EA483944ED}" sibTransId="{F707F111-2AAC-470E-9DB1-95043F4DC0BB}"/>
    <dgm:cxn modelId="{B92105FD-729F-41D2-B789-BAB367BB7935}" type="presOf" srcId="{19162A39-F69B-4A26-9D3F-FBA9C65C4672}" destId="{53AAEC94-A66E-465B-93B0-8E4F4CFBEA85}" srcOrd="0" destOrd="0" presId="urn:microsoft.com/office/officeart/2005/8/layout/radial1"/>
    <dgm:cxn modelId="{156B8B6F-0D2E-41AC-B407-B8F1D7BC0AFB}" type="presParOf" srcId="{62A22009-BC51-4A6F-A527-AAB54CD71EBC}" destId="{53AAEC94-A66E-465B-93B0-8E4F4CFBEA85}" srcOrd="0" destOrd="0" presId="urn:microsoft.com/office/officeart/2005/8/layout/radial1"/>
    <dgm:cxn modelId="{BC76E0ED-8978-4FBE-AD6C-5D8243672181}" type="presParOf" srcId="{62A22009-BC51-4A6F-A527-AAB54CD71EBC}" destId="{1FF66A14-C27E-4047-BAFB-48F879A9C0E2}" srcOrd="1" destOrd="0" presId="urn:microsoft.com/office/officeart/2005/8/layout/radial1"/>
    <dgm:cxn modelId="{2F200E67-E3E9-413F-87A5-8B6C2C9324AE}" type="presParOf" srcId="{1FF66A14-C27E-4047-BAFB-48F879A9C0E2}" destId="{59BE011A-F4F6-4AA5-8F29-FA9469EC5A1E}" srcOrd="0" destOrd="0" presId="urn:microsoft.com/office/officeart/2005/8/layout/radial1"/>
    <dgm:cxn modelId="{7034CDF8-5E70-451D-8269-A510449E15A3}" type="presParOf" srcId="{62A22009-BC51-4A6F-A527-AAB54CD71EBC}" destId="{036A3E86-A5E3-4B53-B4CB-813FB7D1308C}" srcOrd="2" destOrd="0" presId="urn:microsoft.com/office/officeart/2005/8/layout/radial1"/>
    <dgm:cxn modelId="{49E371D2-FB71-4118-B688-FE00B82B94F4}" type="presParOf" srcId="{62A22009-BC51-4A6F-A527-AAB54CD71EBC}" destId="{EBAD81B7-C449-460B-A874-175DE00814D9}" srcOrd="3" destOrd="0" presId="urn:microsoft.com/office/officeart/2005/8/layout/radial1"/>
    <dgm:cxn modelId="{2E03A5EC-0DEF-46FC-9388-198E7255BC6E}" type="presParOf" srcId="{EBAD81B7-C449-460B-A874-175DE00814D9}" destId="{65294AE8-7765-4500-BBE9-E84443C909E3}" srcOrd="0" destOrd="0" presId="urn:microsoft.com/office/officeart/2005/8/layout/radial1"/>
    <dgm:cxn modelId="{9E8DAA59-582C-4D7F-8EDF-97660C1D644E}" type="presParOf" srcId="{62A22009-BC51-4A6F-A527-AAB54CD71EBC}" destId="{FE72D9B9-2AFF-416B-ABF8-FD6A02A7CB5D}" srcOrd="4" destOrd="0" presId="urn:microsoft.com/office/officeart/2005/8/layout/radial1"/>
    <dgm:cxn modelId="{2EEC5E28-BF7A-4790-AE07-640CE84E3ECD}" type="presParOf" srcId="{62A22009-BC51-4A6F-A527-AAB54CD71EBC}" destId="{2EE7FDDA-E998-4FC1-8C61-BBE0FCC70095}" srcOrd="5" destOrd="0" presId="urn:microsoft.com/office/officeart/2005/8/layout/radial1"/>
    <dgm:cxn modelId="{A5A0ABBF-E0A4-4B46-A18A-D2F391FC2736}" type="presParOf" srcId="{2EE7FDDA-E998-4FC1-8C61-BBE0FCC70095}" destId="{99DF30F3-ABBA-48FC-B3C9-1BEF55286BA8}" srcOrd="0" destOrd="0" presId="urn:microsoft.com/office/officeart/2005/8/layout/radial1"/>
    <dgm:cxn modelId="{97F5F7B2-1B21-4798-96AE-5A582616BAC7}" type="presParOf" srcId="{62A22009-BC51-4A6F-A527-AAB54CD71EBC}" destId="{08D18231-F984-4AB9-A945-AA97F6123F9D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AAEC94-A66E-465B-93B0-8E4F4CFBEA85}">
      <dsp:nvSpPr>
        <dsp:cNvPr id="0" name=""/>
        <dsp:cNvSpPr/>
      </dsp:nvSpPr>
      <dsp:spPr>
        <a:xfrm>
          <a:off x="1371884" y="1587288"/>
          <a:ext cx="1216230" cy="1216230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305" tIns="27305" rIns="27305" bIns="27305" numCol="1" spcCol="1270" anchor="ctr" anchorCtr="0">
          <a:noAutofit/>
        </a:bodyPr>
        <a:lstStyle/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4300" b="0" kern="1200" dirty="0">
              <a:latin typeface="Arial Black" panose="020B0A04020102020204" pitchFamily="34" charset="0"/>
            </a:rPr>
            <a:t>3R</a:t>
          </a:r>
          <a:endParaRPr kumimoji="1" lang="ja-JP" altLang="en-US" sz="4300" b="0" kern="1200" dirty="0">
            <a:latin typeface="Arial Black" panose="020B0A04020102020204" pitchFamily="34" charset="0"/>
          </a:endParaRPr>
        </a:p>
      </dsp:txBody>
      <dsp:txXfrm>
        <a:off x="1549997" y="1765401"/>
        <a:ext cx="860004" cy="860004"/>
      </dsp:txXfrm>
    </dsp:sp>
    <dsp:sp modelId="{1FF66A14-C27E-4047-BAFB-48F879A9C0E2}">
      <dsp:nvSpPr>
        <dsp:cNvPr id="0" name=""/>
        <dsp:cNvSpPr/>
      </dsp:nvSpPr>
      <dsp:spPr>
        <a:xfrm rot="16200000">
          <a:off x="1797308" y="1376954"/>
          <a:ext cx="365383" cy="55283"/>
        </a:xfrm>
        <a:custGeom>
          <a:avLst/>
          <a:gdLst/>
          <a:ahLst/>
          <a:cxnLst/>
          <a:rect l="0" t="0" r="0" b="0"/>
          <a:pathLst>
            <a:path>
              <a:moveTo>
                <a:pt x="0" y="27641"/>
              </a:moveTo>
              <a:lnTo>
                <a:pt x="365383" y="27641"/>
              </a:lnTo>
            </a:path>
          </a:pathLst>
        </a:custGeom>
        <a:noFill/>
        <a:ln w="9525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b="0" kern="1200">
            <a:latin typeface="Arial Black" panose="020B0A04020102020204" pitchFamily="34" charset="0"/>
          </a:endParaRPr>
        </a:p>
      </dsp:txBody>
      <dsp:txXfrm>
        <a:off x="1970865" y="1395461"/>
        <a:ext cx="18269" cy="18269"/>
      </dsp:txXfrm>
    </dsp:sp>
    <dsp:sp modelId="{036A3E86-A5E3-4B53-B4CB-813FB7D1308C}">
      <dsp:nvSpPr>
        <dsp:cNvPr id="0" name=""/>
        <dsp:cNvSpPr/>
      </dsp:nvSpPr>
      <dsp:spPr>
        <a:xfrm>
          <a:off x="1371884" y="5673"/>
          <a:ext cx="1216230" cy="1216230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500" b="0" kern="1200" dirty="0">
              <a:latin typeface="Arial Black" panose="020B0A04020102020204" pitchFamily="34" charset="0"/>
            </a:rPr>
            <a:t>Reduce</a:t>
          </a:r>
          <a:endParaRPr kumimoji="1" lang="ja-JP" altLang="en-US" sz="1500" b="0" kern="1200" dirty="0">
            <a:latin typeface="Arial Black" panose="020B0A04020102020204" pitchFamily="34" charset="0"/>
          </a:endParaRPr>
        </a:p>
      </dsp:txBody>
      <dsp:txXfrm>
        <a:off x="1549997" y="183786"/>
        <a:ext cx="860004" cy="860004"/>
      </dsp:txXfrm>
    </dsp:sp>
    <dsp:sp modelId="{EBAD81B7-C449-460B-A874-175DE00814D9}">
      <dsp:nvSpPr>
        <dsp:cNvPr id="0" name=""/>
        <dsp:cNvSpPr/>
      </dsp:nvSpPr>
      <dsp:spPr>
        <a:xfrm rot="1800000">
          <a:off x="2482167" y="2563165"/>
          <a:ext cx="365383" cy="55283"/>
        </a:xfrm>
        <a:custGeom>
          <a:avLst/>
          <a:gdLst/>
          <a:ahLst/>
          <a:cxnLst/>
          <a:rect l="0" t="0" r="0" b="0"/>
          <a:pathLst>
            <a:path>
              <a:moveTo>
                <a:pt x="0" y="27641"/>
              </a:moveTo>
              <a:lnTo>
                <a:pt x="365383" y="27641"/>
              </a:lnTo>
            </a:path>
          </a:pathLst>
        </a:custGeom>
        <a:noFill/>
        <a:ln w="9525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b="0" kern="1200">
            <a:latin typeface="Arial Black" panose="020B0A04020102020204" pitchFamily="34" charset="0"/>
          </a:endParaRPr>
        </a:p>
      </dsp:txBody>
      <dsp:txXfrm>
        <a:off x="2655724" y="2581672"/>
        <a:ext cx="18269" cy="18269"/>
      </dsp:txXfrm>
    </dsp:sp>
    <dsp:sp modelId="{FE72D9B9-2AFF-416B-ABF8-FD6A02A7CB5D}">
      <dsp:nvSpPr>
        <dsp:cNvPr id="0" name=""/>
        <dsp:cNvSpPr/>
      </dsp:nvSpPr>
      <dsp:spPr>
        <a:xfrm>
          <a:off x="2741603" y="2378095"/>
          <a:ext cx="1216230" cy="1216230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500" b="0" kern="1200" dirty="0">
              <a:latin typeface="Arial Black" panose="020B0A04020102020204" pitchFamily="34" charset="0"/>
            </a:rPr>
            <a:t>Reuse</a:t>
          </a:r>
          <a:endParaRPr kumimoji="1" lang="ja-JP" altLang="en-US" sz="1500" b="0" kern="1200" dirty="0">
            <a:latin typeface="Arial Black" panose="020B0A04020102020204" pitchFamily="34" charset="0"/>
          </a:endParaRPr>
        </a:p>
      </dsp:txBody>
      <dsp:txXfrm>
        <a:off x="2919716" y="2556208"/>
        <a:ext cx="860004" cy="860004"/>
      </dsp:txXfrm>
    </dsp:sp>
    <dsp:sp modelId="{2EE7FDDA-E998-4FC1-8C61-BBE0FCC70095}">
      <dsp:nvSpPr>
        <dsp:cNvPr id="0" name=""/>
        <dsp:cNvSpPr/>
      </dsp:nvSpPr>
      <dsp:spPr>
        <a:xfrm rot="9000000">
          <a:off x="1112448" y="2563165"/>
          <a:ext cx="365383" cy="55283"/>
        </a:xfrm>
        <a:custGeom>
          <a:avLst/>
          <a:gdLst/>
          <a:ahLst/>
          <a:cxnLst/>
          <a:rect l="0" t="0" r="0" b="0"/>
          <a:pathLst>
            <a:path>
              <a:moveTo>
                <a:pt x="0" y="27641"/>
              </a:moveTo>
              <a:lnTo>
                <a:pt x="365383" y="27641"/>
              </a:lnTo>
            </a:path>
          </a:pathLst>
        </a:custGeom>
        <a:noFill/>
        <a:ln w="9525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b="0" kern="1200">
            <a:latin typeface="Arial Black" panose="020B0A04020102020204" pitchFamily="34" charset="0"/>
          </a:endParaRPr>
        </a:p>
      </dsp:txBody>
      <dsp:txXfrm rot="10800000">
        <a:off x="1286006" y="2581672"/>
        <a:ext cx="18269" cy="18269"/>
      </dsp:txXfrm>
    </dsp:sp>
    <dsp:sp modelId="{08D18231-F984-4AB9-A945-AA97F6123F9D}">
      <dsp:nvSpPr>
        <dsp:cNvPr id="0" name=""/>
        <dsp:cNvSpPr/>
      </dsp:nvSpPr>
      <dsp:spPr>
        <a:xfrm>
          <a:off x="2166" y="2378095"/>
          <a:ext cx="1216230" cy="1216230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500" b="0" kern="1200" dirty="0">
              <a:latin typeface="Arial Black" panose="020B0A04020102020204" pitchFamily="34" charset="0"/>
            </a:rPr>
            <a:t>Recycle</a:t>
          </a:r>
          <a:endParaRPr kumimoji="1" lang="ja-JP" altLang="en-US" sz="1500" b="0" kern="1200" dirty="0">
            <a:latin typeface="Arial Black" panose="020B0A04020102020204" pitchFamily="34" charset="0"/>
          </a:endParaRPr>
        </a:p>
      </dsp:txBody>
      <dsp:txXfrm>
        <a:off x="180279" y="2556208"/>
        <a:ext cx="860004" cy="8600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93ACB-09ED-4B15-8750-094E88480D5A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24CFBE36-3383-4D94-89BF-14F9E1DF46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9313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93ACB-09ED-4B15-8750-094E88480D5A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24CFBE36-3383-4D94-89BF-14F9E1DF46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4119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93ACB-09ED-4B15-8750-094E88480D5A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24CFBE36-3383-4D94-89BF-14F9E1DF46D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237447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93ACB-09ED-4B15-8750-094E88480D5A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24CFBE36-3383-4D94-89BF-14F9E1DF46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81506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93ACB-09ED-4B15-8750-094E88480D5A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24CFBE36-3383-4D94-89BF-14F9E1DF46D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809199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93ACB-09ED-4B15-8750-094E88480D5A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24CFBE36-3383-4D94-89BF-14F9E1DF46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99084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93ACB-09ED-4B15-8750-094E88480D5A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FBE36-3383-4D94-89BF-14F9E1DF46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8974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93ACB-09ED-4B15-8750-094E88480D5A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FBE36-3383-4D94-89BF-14F9E1DF46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2283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93ACB-09ED-4B15-8750-094E88480D5A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FBE36-3383-4D94-89BF-14F9E1DF46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8007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93ACB-09ED-4B15-8750-094E88480D5A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24CFBE36-3383-4D94-89BF-14F9E1DF46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7378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93ACB-09ED-4B15-8750-094E88480D5A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24CFBE36-3383-4D94-89BF-14F9E1DF46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0709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93ACB-09ED-4B15-8750-094E88480D5A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24CFBE36-3383-4D94-89BF-14F9E1DF46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4196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93ACB-09ED-4B15-8750-094E88480D5A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FBE36-3383-4D94-89BF-14F9E1DF46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620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93ACB-09ED-4B15-8750-094E88480D5A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FBE36-3383-4D94-89BF-14F9E1DF46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6757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93ACB-09ED-4B15-8750-094E88480D5A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FBE36-3383-4D94-89BF-14F9E1DF46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5636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93ACB-09ED-4B15-8750-094E88480D5A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24CFBE36-3383-4D94-89BF-14F9E1DF46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9454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393ACB-09ED-4B15-8750-094E88480D5A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4CFBE36-3383-4D94-89BF-14F9E1DF46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94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942416" y="1227600"/>
            <a:ext cx="5796000" cy="1879200"/>
          </a:xfrm>
        </p:spPr>
        <p:txBody>
          <a:bodyPr/>
          <a:lstStyle/>
          <a:p>
            <a:r>
              <a:rPr kumimoji="1" lang="ja-JP" altLang="en-US" dirty="0"/>
              <a:t>オフィスにおける</a:t>
            </a:r>
            <a:br>
              <a:rPr kumimoji="1" lang="en-US" altLang="ja-JP" dirty="0"/>
            </a:br>
            <a:r>
              <a:rPr lang="ja-JP" altLang="en-US" dirty="0"/>
              <a:t>環境活動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FOM</a:t>
            </a:r>
            <a:r>
              <a:rPr lang="ja-JP" altLang="en-US" dirty="0"/>
              <a:t> </a:t>
            </a:r>
            <a:r>
              <a:rPr lang="en-US" altLang="ja-JP" dirty="0"/>
              <a:t>Group</a:t>
            </a:r>
          </a:p>
          <a:p>
            <a:r>
              <a:rPr kumimoji="1" lang="ja-JP" altLang="en-US" dirty="0"/>
              <a:t>環境活動ワーキング</a:t>
            </a:r>
          </a:p>
        </p:txBody>
      </p:sp>
    </p:spTree>
    <p:extLst>
      <p:ext uri="{BB962C8B-B14F-4D97-AF65-F5344CB8AC3E}">
        <p14:creationId xmlns:p14="http://schemas.microsoft.com/office/powerpoint/2010/main" val="2819469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環境方針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42415" y="2133600"/>
            <a:ext cx="7110146" cy="3777622"/>
          </a:xfrm>
        </p:spPr>
        <p:txBody>
          <a:bodyPr>
            <a:normAutofit/>
          </a:bodyPr>
          <a:lstStyle/>
          <a:p>
            <a:r>
              <a:rPr kumimoji="1" lang="en-US" altLang="ja-JP" sz="2400" dirty="0"/>
              <a:t>CO</a:t>
            </a:r>
            <a:r>
              <a:rPr kumimoji="1" lang="en-US" altLang="ja-JP" sz="2400" baseline="-4000" dirty="0"/>
              <a:t>2</a:t>
            </a:r>
            <a:r>
              <a:rPr kumimoji="1" lang="ja-JP" altLang="en-US" sz="2400" dirty="0"/>
              <a:t>排出量の削減</a:t>
            </a:r>
            <a:endParaRPr kumimoji="1" lang="en-US" altLang="ja-JP" sz="2400" dirty="0"/>
          </a:p>
          <a:p>
            <a:pPr lvl="1"/>
            <a:r>
              <a:rPr lang="ja-JP" altLang="en-US" sz="2000" dirty="0"/>
              <a:t>年間で約</a:t>
            </a:r>
            <a:r>
              <a:rPr lang="en-US" altLang="ja-JP" sz="2000" dirty="0"/>
              <a:t>30%</a:t>
            </a:r>
            <a:r>
              <a:rPr lang="ja-JP" altLang="en-US" sz="2000" dirty="0"/>
              <a:t>の削減を目指す</a:t>
            </a:r>
            <a:endParaRPr lang="en-US" altLang="ja-JP" sz="2000" dirty="0"/>
          </a:p>
          <a:p>
            <a:pPr lvl="1"/>
            <a:r>
              <a:rPr kumimoji="1" lang="ja-JP" altLang="en-US" sz="2000" dirty="0"/>
              <a:t>現状</a:t>
            </a:r>
            <a:r>
              <a:rPr kumimoji="1" lang="en-US" altLang="ja-JP" sz="2000" dirty="0"/>
              <a:t>800</a:t>
            </a:r>
            <a:r>
              <a:rPr kumimoji="1" lang="ja-JP" altLang="en-US" sz="2000" dirty="0"/>
              <a:t>万トン→目標</a:t>
            </a:r>
            <a:r>
              <a:rPr kumimoji="1" lang="en-US" altLang="ja-JP" sz="2800" dirty="0">
                <a:solidFill>
                  <a:srgbClr val="FF0000"/>
                </a:solidFill>
                <a:latin typeface="Arial Black" panose="020B0A04020102020204" pitchFamily="34" charset="0"/>
              </a:rPr>
              <a:t>560</a:t>
            </a:r>
            <a:r>
              <a:rPr kumimoji="1" lang="ja-JP" altLang="en-US" sz="2000" dirty="0"/>
              <a:t>万トン</a:t>
            </a:r>
            <a:endParaRPr kumimoji="1" lang="en-US" altLang="ja-JP" sz="2000" dirty="0"/>
          </a:p>
          <a:p>
            <a:r>
              <a:rPr lang="ja-JP" altLang="en-US" sz="2400" dirty="0"/>
              <a:t>資源再利用率の向上</a:t>
            </a:r>
            <a:endParaRPr lang="en-US" altLang="ja-JP" sz="2400" dirty="0"/>
          </a:p>
          <a:p>
            <a:pPr lvl="1">
              <a:buClr>
                <a:srgbClr val="99CB38"/>
              </a:buClr>
            </a:pPr>
            <a:r>
              <a:rPr lang="ja-JP" altLang="en-US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年間で約</a:t>
            </a:r>
            <a:r>
              <a:rPr lang="en-US" altLang="ja-JP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80%</a:t>
            </a:r>
            <a:r>
              <a:rPr lang="ja-JP" altLang="en-US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の再利用を目指す</a:t>
            </a:r>
            <a:endParaRPr lang="en-US" altLang="ja-JP" sz="20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1">
              <a:buClr>
                <a:srgbClr val="99CB38"/>
              </a:buClr>
            </a:pPr>
            <a:r>
              <a:rPr lang="ja-JP" altLang="en-US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現状</a:t>
            </a:r>
            <a:r>
              <a:rPr lang="en-US" altLang="ja-JP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4,120/6,380</a:t>
            </a:r>
            <a:r>
              <a:rPr lang="ja-JP" altLang="en-US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万トン→目標</a:t>
            </a:r>
            <a:r>
              <a:rPr lang="en-US" altLang="ja-JP" sz="2800" dirty="0">
                <a:solidFill>
                  <a:srgbClr val="FF0000"/>
                </a:solidFill>
                <a:latin typeface="Arial Black" panose="020B0A04020102020204" pitchFamily="34" charset="0"/>
              </a:rPr>
              <a:t>5,104</a:t>
            </a:r>
            <a:r>
              <a:rPr lang="en-US" altLang="ja-JP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/6,380</a:t>
            </a:r>
            <a:r>
              <a:rPr lang="ja-JP" altLang="en-US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万トン</a:t>
            </a:r>
          </a:p>
          <a:p>
            <a:endParaRPr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2850905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行動目標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40000" y="2133600"/>
            <a:ext cx="4860000" cy="3777622"/>
          </a:xfrm>
        </p:spPr>
        <p:txBody>
          <a:bodyPr>
            <a:normAutofit/>
          </a:bodyPr>
          <a:lstStyle/>
          <a:p>
            <a:r>
              <a:rPr kumimoji="1" lang="en-US" altLang="ja-JP" sz="2400" dirty="0"/>
              <a:t>3R</a:t>
            </a:r>
            <a:r>
              <a:rPr kumimoji="1" lang="ja-JP" altLang="en-US" sz="2400" dirty="0"/>
              <a:t>の推進</a:t>
            </a:r>
            <a:endParaRPr kumimoji="1" lang="en-US" altLang="ja-JP" sz="2400" dirty="0"/>
          </a:p>
          <a:p>
            <a:pPr marL="800100" lvl="1" indent="-342900">
              <a:buFont typeface="+mj-lt"/>
              <a:buAutoNum type="arabicPeriod"/>
            </a:pPr>
            <a:r>
              <a:rPr lang="en-US" altLang="ja-JP" sz="2000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Reduce</a:t>
            </a:r>
          </a:p>
          <a:p>
            <a:pPr lvl="2"/>
            <a:r>
              <a:rPr kumimoji="1" lang="ja-JP" altLang="en-US" sz="1800" dirty="0"/>
              <a:t>廃棄物の発生を抑制する</a:t>
            </a:r>
            <a:endParaRPr kumimoji="1" lang="en-US" altLang="ja-JP" sz="1800" dirty="0"/>
          </a:p>
          <a:p>
            <a:pPr marL="800100" lvl="1" indent="-342900">
              <a:buFont typeface="+mj-lt"/>
              <a:buAutoNum type="arabicPeriod"/>
            </a:pPr>
            <a:r>
              <a:rPr lang="en-US" altLang="ja-JP" sz="2000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Reuse</a:t>
            </a:r>
          </a:p>
          <a:p>
            <a:pPr lvl="2"/>
            <a:r>
              <a:rPr kumimoji="1" lang="ja-JP" altLang="en-US" sz="1800" dirty="0"/>
              <a:t>使えるものは捨てずに再使用する</a:t>
            </a:r>
            <a:endParaRPr kumimoji="1" lang="en-US" altLang="ja-JP" sz="1800" dirty="0"/>
          </a:p>
          <a:p>
            <a:pPr marL="800100" lvl="1" indent="-342900">
              <a:buFont typeface="+mj-lt"/>
              <a:buAutoNum type="arabicPeriod"/>
            </a:pPr>
            <a:r>
              <a:rPr lang="en-US" altLang="ja-JP" sz="2000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Recycle</a:t>
            </a:r>
          </a:p>
          <a:p>
            <a:pPr lvl="2"/>
            <a:r>
              <a:rPr kumimoji="1" lang="ja-JP" altLang="en-US" sz="1800" dirty="0"/>
              <a:t>使用済みのものを再資源化する</a:t>
            </a:r>
            <a:endParaRPr kumimoji="1" lang="en-US" altLang="ja-JP" sz="1800" dirty="0"/>
          </a:p>
          <a:p>
            <a:pPr lvl="2"/>
            <a:r>
              <a:rPr lang="ja-JP" altLang="en-US" sz="1800" dirty="0"/>
              <a:t>新たなものとして再生する</a:t>
            </a:r>
            <a:endParaRPr kumimoji="1" lang="ja-JP" altLang="en-US" sz="1800" dirty="0"/>
          </a:p>
        </p:txBody>
      </p:sp>
      <p:graphicFrame>
        <p:nvGraphicFramePr>
          <p:cNvPr id="4" name="図表 3"/>
          <p:cNvGraphicFramePr/>
          <p:nvPr>
            <p:extLst/>
          </p:nvPr>
        </p:nvGraphicFramePr>
        <p:xfrm>
          <a:off x="540000" y="2133600"/>
          <a:ext cx="3960000" cy="360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659938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具体的施策（</a:t>
            </a:r>
            <a:r>
              <a:rPr lang="en-US" altLang="ja-JP" dirty="0"/>
              <a:t>1</a:t>
            </a:r>
            <a:r>
              <a:rPr lang="ja-JP" altLang="en-US" dirty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用紙の使用量削減</a:t>
            </a:r>
            <a:endParaRPr kumimoji="1" lang="en-US" altLang="ja-JP" sz="24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社内資料・</a:t>
            </a:r>
            <a:r>
              <a:rPr lang="en-US" altLang="ja-JP" sz="2000" dirty="0"/>
              <a:t>FAX</a:t>
            </a:r>
            <a:r>
              <a:rPr lang="ja-JP" altLang="en-US" sz="2000" dirty="0"/>
              <a:t>受信紙の裏紙利用</a:t>
            </a:r>
            <a:endParaRPr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印刷結果のプレビュー確認</a:t>
            </a:r>
            <a:endParaRPr kumimoji="1"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両面・縮小印刷の励行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84528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具体的施策（</a:t>
            </a:r>
            <a:r>
              <a:rPr lang="en-US" altLang="ja-JP" dirty="0"/>
              <a:t>2</a:t>
            </a:r>
            <a:r>
              <a:rPr lang="ja-JP" altLang="en-US" dirty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省エネの推進</a:t>
            </a:r>
            <a:endParaRPr kumimoji="1" lang="en-US" altLang="ja-JP" sz="24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離席時におけるディスプレイの電源オフ</a:t>
            </a:r>
            <a:endParaRPr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昼休み・残業時間における不要照明の消灯</a:t>
            </a:r>
            <a:endParaRPr kumimoji="1"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最終退出時の完全消灯</a:t>
            </a:r>
            <a:endParaRPr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クールビズ・ウォームビズの導入</a:t>
            </a:r>
          </a:p>
        </p:txBody>
      </p:sp>
    </p:spTree>
    <p:extLst>
      <p:ext uri="{BB962C8B-B14F-4D97-AF65-F5344CB8AC3E}">
        <p14:creationId xmlns:p14="http://schemas.microsoft.com/office/powerpoint/2010/main" val="4211703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具体的施策（</a:t>
            </a:r>
            <a:r>
              <a:rPr lang="en-US" altLang="ja-JP" dirty="0"/>
              <a:t>3</a:t>
            </a:r>
            <a:r>
              <a:rPr lang="ja-JP" altLang="en-US" dirty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資源の再利用</a:t>
            </a:r>
            <a:endParaRPr kumimoji="1" lang="en-US" altLang="ja-JP" sz="24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空容器（ペットボトル・カン・ビン）の分別</a:t>
            </a:r>
            <a:endParaRPr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ペットボトルキャップの回収</a:t>
            </a:r>
            <a:endParaRPr kumimoji="1"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使用済みトナーのリサイクル</a:t>
            </a:r>
            <a:endParaRPr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グリーン製品の使用</a:t>
            </a:r>
          </a:p>
        </p:txBody>
      </p:sp>
    </p:spTree>
    <p:extLst>
      <p:ext uri="{BB962C8B-B14F-4D97-AF65-F5344CB8AC3E}">
        <p14:creationId xmlns:p14="http://schemas.microsoft.com/office/powerpoint/2010/main" val="25407333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環境活動</a:t>
            </a:r>
            <a:r>
              <a:rPr lang="ja-JP" altLang="en-US" dirty="0"/>
              <a:t>ワーキング</a:t>
            </a:r>
            <a:r>
              <a:rPr kumimoji="1" lang="ja-JP" altLang="en-US" dirty="0"/>
              <a:t>メンバー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p"/>
            </a:pPr>
            <a:r>
              <a:rPr kumimoji="1" lang="ja-JP" altLang="en-US" dirty="0"/>
              <a:t>総務部</a:t>
            </a:r>
            <a:endParaRPr kumimoji="1" lang="en-US" altLang="ja-JP" dirty="0"/>
          </a:p>
          <a:p>
            <a:pPr lvl="1"/>
            <a:r>
              <a:rPr lang="ja-JP" altLang="en-US" dirty="0"/>
              <a:t>田中課長（内線</a:t>
            </a:r>
            <a:r>
              <a:rPr lang="en-US" altLang="ja-JP" dirty="0"/>
              <a:t>715-631</a:t>
            </a:r>
            <a:r>
              <a:rPr lang="ja-JP" altLang="en-US" dirty="0"/>
              <a:t>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dirty="0"/>
              <a:t>企画部</a:t>
            </a:r>
            <a:endParaRPr lang="en-US" altLang="ja-JP" dirty="0"/>
          </a:p>
          <a:p>
            <a:pPr lvl="1"/>
            <a:r>
              <a:rPr lang="ja-JP" altLang="en-US" dirty="0"/>
              <a:t>山田課長（内線</a:t>
            </a:r>
            <a:r>
              <a:rPr lang="en-US" altLang="ja-JP" dirty="0"/>
              <a:t>716-832</a:t>
            </a:r>
            <a:r>
              <a:rPr lang="ja-JP" altLang="en-US" dirty="0"/>
              <a:t>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dirty="0"/>
              <a:t>営業部</a:t>
            </a:r>
            <a:endParaRPr lang="en-US" altLang="ja-JP" dirty="0"/>
          </a:p>
          <a:p>
            <a:pPr lvl="1"/>
            <a:r>
              <a:rPr lang="ja-JP" altLang="en-US" dirty="0"/>
              <a:t>富永課長（内線</a:t>
            </a:r>
            <a:r>
              <a:rPr lang="en-US" altLang="ja-JP" dirty="0"/>
              <a:t>717-463</a:t>
            </a:r>
            <a:r>
              <a:rPr lang="ja-JP" altLang="en-US" dirty="0"/>
              <a:t>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dirty="0"/>
              <a:t>情報システム部</a:t>
            </a:r>
            <a:endParaRPr lang="en-US" altLang="ja-JP" dirty="0"/>
          </a:p>
          <a:p>
            <a:pPr lvl="1"/>
            <a:r>
              <a:rPr lang="ja-JP" altLang="en-US" dirty="0"/>
              <a:t>森田課長（内線</a:t>
            </a:r>
            <a:r>
              <a:rPr lang="en-US" altLang="ja-JP" dirty="0"/>
              <a:t>718-241</a:t>
            </a:r>
            <a:r>
              <a:rPr lang="ja-JP" altLang="en-US" dirty="0"/>
              <a:t>）</a:t>
            </a:r>
            <a:endParaRPr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57974738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黄緑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</TotalTime>
  <Words>220</Words>
  <Application>Microsoft Office PowerPoint</Application>
  <PresentationFormat>画面に合わせる (4:3)</PresentationFormat>
  <Paragraphs>49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3" baseType="lpstr">
      <vt:lpstr>ＭＳ Ｐゴシック</vt:lpstr>
      <vt:lpstr>Arial</vt:lpstr>
      <vt:lpstr>Arial Black</vt:lpstr>
      <vt:lpstr>Wingdings</vt:lpstr>
      <vt:lpstr>Wingdings 3</vt:lpstr>
      <vt:lpstr>ウィスプ</vt:lpstr>
      <vt:lpstr>オフィスにおける 環境活動</vt:lpstr>
      <vt:lpstr>環境方針</vt:lpstr>
      <vt:lpstr>行動目標</vt:lpstr>
      <vt:lpstr>具体的施策（1）</vt:lpstr>
      <vt:lpstr>具体的施策（2）</vt:lpstr>
      <vt:lpstr>具体的施策（3）</vt:lpstr>
      <vt:lpstr>環境活動ワーキングメンバー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オフィスにおける 環境活動</dc:title>
  <dc:creator>富士 太郎</dc:creator>
  <cp:lastModifiedBy>富士 太郎</cp:lastModifiedBy>
  <cp:revision>2</cp:revision>
  <dcterms:created xsi:type="dcterms:W3CDTF">2018-11-22T08:00:17Z</dcterms:created>
  <dcterms:modified xsi:type="dcterms:W3CDTF">2019-01-18T09:58:43Z</dcterms:modified>
</cp:coreProperties>
</file>