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01" r:id="rId1"/>
  </p:sldMasterIdLst>
  <p:sldIdLst>
    <p:sldId id="256" r:id="rId2"/>
    <p:sldId id="257" r:id="rId3"/>
    <p:sldId id="261" r:id="rId4"/>
    <p:sldId id="258" r:id="rId5"/>
    <p:sldId id="259" r:id="rId6"/>
    <p:sldId id="260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72" d="100"/>
          <a:sy n="72" d="100"/>
        </p:scale>
        <p:origin x="35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D2B4E6F-A441-4DE2-8DCA-C9E7ABB0CE3F}" type="doc">
      <dgm:prSet loTypeId="urn:microsoft.com/office/officeart/2005/8/layout/radial1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E956AD5E-FBE8-4A3C-A433-D96893B2C05A}">
      <dgm:prSet phldrT="[テキスト]"/>
      <dgm:spPr/>
      <dgm:t>
        <a:bodyPr/>
        <a:lstStyle/>
        <a:p>
          <a:r>
            <a:rPr kumimoji="1" lang="en-US" altLang="ja-JP" dirty="0"/>
            <a:t>3R</a:t>
          </a:r>
          <a:endParaRPr kumimoji="1" lang="ja-JP" altLang="en-US" dirty="0"/>
        </a:p>
      </dgm:t>
    </dgm:pt>
    <dgm:pt modelId="{06F966D8-0E5B-4707-8BAB-6D0A56930B7B}" type="parTrans" cxnId="{F8204467-FF36-451F-A1C0-01598FFEF88F}">
      <dgm:prSet/>
      <dgm:spPr/>
      <dgm:t>
        <a:bodyPr/>
        <a:lstStyle/>
        <a:p>
          <a:endParaRPr kumimoji="1" lang="ja-JP" altLang="en-US"/>
        </a:p>
      </dgm:t>
    </dgm:pt>
    <dgm:pt modelId="{736E1773-872C-40AF-8E4B-98A8A0985D08}" type="sibTrans" cxnId="{F8204467-FF36-451F-A1C0-01598FFEF88F}">
      <dgm:prSet/>
      <dgm:spPr/>
      <dgm:t>
        <a:bodyPr/>
        <a:lstStyle/>
        <a:p>
          <a:endParaRPr kumimoji="1" lang="ja-JP" altLang="en-US"/>
        </a:p>
      </dgm:t>
    </dgm:pt>
    <dgm:pt modelId="{6D045EB9-D89E-4E29-9D55-E52FED88434F}">
      <dgm:prSet phldrT="[テキスト]"/>
      <dgm:spPr/>
      <dgm:t>
        <a:bodyPr/>
        <a:lstStyle/>
        <a:p>
          <a:r>
            <a:rPr kumimoji="1" lang="en-US" altLang="ja-JP" dirty="0"/>
            <a:t>Reduce</a:t>
          </a:r>
          <a:endParaRPr kumimoji="1" lang="ja-JP" altLang="en-US" dirty="0"/>
        </a:p>
      </dgm:t>
    </dgm:pt>
    <dgm:pt modelId="{73E3DA56-DD48-497B-A288-4E60EFB90D2A}" type="parTrans" cxnId="{F889FE4B-944F-4E46-BDD4-72898351767D}">
      <dgm:prSet/>
      <dgm:spPr/>
      <dgm:t>
        <a:bodyPr/>
        <a:lstStyle/>
        <a:p>
          <a:endParaRPr kumimoji="1" lang="ja-JP" altLang="en-US"/>
        </a:p>
      </dgm:t>
    </dgm:pt>
    <dgm:pt modelId="{C5A5153B-BD17-4FE0-8866-CA47E447499D}" type="sibTrans" cxnId="{F889FE4B-944F-4E46-BDD4-72898351767D}">
      <dgm:prSet/>
      <dgm:spPr/>
      <dgm:t>
        <a:bodyPr/>
        <a:lstStyle/>
        <a:p>
          <a:endParaRPr kumimoji="1" lang="ja-JP" altLang="en-US"/>
        </a:p>
      </dgm:t>
    </dgm:pt>
    <dgm:pt modelId="{1F4D2C54-8F82-466C-9989-8D021F0FE6B4}">
      <dgm:prSet phldrT="[テキスト]"/>
      <dgm:spPr/>
      <dgm:t>
        <a:bodyPr/>
        <a:lstStyle/>
        <a:p>
          <a:r>
            <a:rPr kumimoji="1" lang="en-US" altLang="ja-JP" dirty="0"/>
            <a:t>Reuse</a:t>
          </a:r>
          <a:endParaRPr kumimoji="1" lang="ja-JP" altLang="en-US" dirty="0"/>
        </a:p>
      </dgm:t>
    </dgm:pt>
    <dgm:pt modelId="{1C7D35E2-2BB1-4301-BD7F-C4B83F07E954}" type="parTrans" cxnId="{7518349C-21E5-41AE-A2A6-7A0705B37B9D}">
      <dgm:prSet/>
      <dgm:spPr/>
      <dgm:t>
        <a:bodyPr/>
        <a:lstStyle/>
        <a:p>
          <a:endParaRPr kumimoji="1" lang="ja-JP" altLang="en-US"/>
        </a:p>
      </dgm:t>
    </dgm:pt>
    <dgm:pt modelId="{E45B8D8A-61A5-4002-B8B2-4BB5CC9A7E49}" type="sibTrans" cxnId="{7518349C-21E5-41AE-A2A6-7A0705B37B9D}">
      <dgm:prSet/>
      <dgm:spPr/>
      <dgm:t>
        <a:bodyPr/>
        <a:lstStyle/>
        <a:p>
          <a:endParaRPr kumimoji="1" lang="ja-JP" altLang="en-US"/>
        </a:p>
      </dgm:t>
    </dgm:pt>
    <dgm:pt modelId="{5582FD37-524E-487D-ACA0-24E5D35FD393}">
      <dgm:prSet phldrT="[テキスト]"/>
      <dgm:spPr/>
      <dgm:t>
        <a:bodyPr/>
        <a:lstStyle/>
        <a:p>
          <a:r>
            <a:rPr kumimoji="1" lang="en-US" altLang="ja-JP" dirty="0"/>
            <a:t>Recycle</a:t>
          </a:r>
          <a:endParaRPr kumimoji="1" lang="ja-JP" altLang="en-US" dirty="0"/>
        </a:p>
      </dgm:t>
    </dgm:pt>
    <dgm:pt modelId="{A36DBCF6-4DCE-416E-8B13-A0569BD443F3}" type="parTrans" cxnId="{A801EF6D-5385-4782-8E6D-E200B18918B3}">
      <dgm:prSet/>
      <dgm:spPr/>
      <dgm:t>
        <a:bodyPr/>
        <a:lstStyle/>
        <a:p>
          <a:endParaRPr kumimoji="1" lang="ja-JP" altLang="en-US"/>
        </a:p>
      </dgm:t>
    </dgm:pt>
    <dgm:pt modelId="{54506439-46C3-470E-9CFE-F614B13309A8}" type="sibTrans" cxnId="{A801EF6D-5385-4782-8E6D-E200B18918B3}">
      <dgm:prSet/>
      <dgm:spPr/>
      <dgm:t>
        <a:bodyPr/>
        <a:lstStyle/>
        <a:p>
          <a:endParaRPr kumimoji="1" lang="ja-JP" altLang="en-US"/>
        </a:p>
      </dgm:t>
    </dgm:pt>
    <dgm:pt modelId="{F616B25A-71B5-4AB5-AE8E-EB75AC9AC699}" type="pres">
      <dgm:prSet presAssocID="{0D2B4E6F-A441-4DE2-8DCA-C9E7ABB0CE3F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141C60DD-DB93-48D5-AB5A-5D464AD04BA6}" type="pres">
      <dgm:prSet presAssocID="{E956AD5E-FBE8-4A3C-A433-D96893B2C05A}" presName="centerShape" presStyleLbl="node0" presStyleIdx="0" presStyleCnt="1"/>
      <dgm:spPr/>
    </dgm:pt>
    <dgm:pt modelId="{399B5E4D-9A89-4691-8F65-E9AF5D5EF1FC}" type="pres">
      <dgm:prSet presAssocID="{73E3DA56-DD48-497B-A288-4E60EFB90D2A}" presName="Name9" presStyleLbl="parChTrans1D2" presStyleIdx="0" presStyleCnt="3"/>
      <dgm:spPr/>
    </dgm:pt>
    <dgm:pt modelId="{10C162E7-64AC-4DE9-B064-282D92B8BEF8}" type="pres">
      <dgm:prSet presAssocID="{73E3DA56-DD48-497B-A288-4E60EFB90D2A}" presName="connTx" presStyleLbl="parChTrans1D2" presStyleIdx="0" presStyleCnt="3"/>
      <dgm:spPr/>
    </dgm:pt>
    <dgm:pt modelId="{7DE5401C-7A0D-4AEF-B957-53A36EB51E65}" type="pres">
      <dgm:prSet presAssocID="{6D045EB9-D89E-4E29-9D55-E52FED88434F}" presName="node" presStyleLbl="node1" presStyleIdx="0" presStyleCnt="3">
        <dgm:presLayoutVars>
          <dgm:bulletEnabled val="1"/>
        </dgm:presLayoutVars>
      </dgm:prSet>
      <dgm:spPr/>
    </dgm:pt>
    <dgm:pt modelId="{76D86520-2498-4D5A-9E6B-8CBA876E4431}" type="pres">
      <dgm:prSet presAssocID="{1C7D35E2-2BB1-4301-BD7F-C4B83F07E954}" presName="Name9" presStyleLbl="parChTrans1D2" presStyleIdx="1" presStyleCnt="3"/>
      <dgm:spPr/>
    </dgm:pt>
    <dgm:pt modelId="{C7B4AA69-EE4C-435B-89D4-A9FBA6224601}" type="pres">
      <dgm:prSet presAssocID="{1C7D35E2-2BB1-4301-BD7F-C4B83F07E954}" presName="connTx" presStyleLbl="parChTrans1D2" presStyleIdx="1" presStyleCnt="3"/>
      <dgm:spPr/>
    </dgm:pt>
    <dgm:pt modelId="{BBDCB8ED-501C-4D9E-A9E3-CD3E8780D0CB}" type="pres">
      <dgm:prSet presAssocID="{1F4D2C54-8F82-466C-9989-8D021F0FE6B4}" presName="node" presStyleLbl="node1" presStyleIdx="1" presStyleCnt="3">
        <dgm:presLayoutVars>
          <dgm:bulletEnabled val="1"/>
        </dgm:presLayoutVars>
      </dgm:prSet>
      <dgm:spPr/>
    </dgm:pt>
    <dgm:pt modelId="{D58F6BDB-874F-4C3D-81C7-F72A2E546FE4}" type="pres">
      <dgm:prSet presAssocID="{A36DBCF6-4DCE-416E-8B13-A0569BD443F3}" presName="Name9" presStyleLbl="parChTrans1D2" presStyleIdx="2" presStyleCnt="3"/>
      <dgm:spPr/>
    </dgm:pt>
    <dgm:pt modelId="{0F4A8A68-CBEE-4259-BA72-245223E1B704}" type="pres">
      <dgm:prSet presAssocID="{A36DBCF6-4DCE-416E-8B13-A0569BD443F3}" presName="connTx" presStyleLbl="parChTrans1D2" presStyleIdx="2" presStyleCnt="3"/>
      <dgm:spPr/>
    </dgm:pt>
    <dgm:pt modelId="{B52C57E0-FCA6-4B79-B04F-6FEB4E5CE227}" type="pres">
      <dgm:prSet presAssocID="{5582FD37-524E-487D-ACA0-24E5D35FD393}" presName="node" presStyleLbl="node1" presStyleIdx="2" presStyleCnt="3">
        <dgm:presLayoutVars>
          <dgm:bulletEnabled val="1"/>
        </dgm:presLayoutVars>
      </dgm:prSet>
      <dgm:spPr/>
    </dgm:pt>
  </dgm:ptLst>
  <dgm:cxnLst>
    <dgm:cxn modelId="{4A8B5E09-115B-4681-814B-D49DBD1E9C55}" type="presOf" srcId="{5582FD37-524E-487D-ACA0-24E5D35FD393}" destId="{B52C57E0-FCA6-4B79-B04F-6FEB4E5CE227}" srcOrd="0" destOrd="0" presId="urn:microsoft.com/office/officeart/2005/8/layout/radial1"/>
    <dgm:cxn modelId="{97E64A11-FB9E-4A25-A42F-C3FD9EC38248}" type="presOf" srcId="{1C7D35E2-2BB1-4301-BD7F-C4B83F07E954}" destId="{76D86520-2498-4D5A-9E6B-8CBA876E4431}" srcOrd="0" destOrd="0" presId="urn:microsoft.com/office/officeart/2005/8/layout/radial1"/>
    <dgm:cxn modelId="{80D21931-471C-4299-8950-956A6D2A2B9D}" type="presOf" srcId="{A36DBCF6-4DCE-416E-8B13-A0569BD443F3}" destId="{0F4A8A68-CBEE-4259-BA72-245223E1B704}" srcOrd="1" destOrd="0" presId="urn:microsoft.com/office/officeart/2005/8/layout/radial1"/>
    <dgm:cxn modelId="{FEF45065-ADC0-40FC-B74E-A900148776EE}" type="presOf" srcId="{1F4D2C54-8F82-466C-9989-8D021F0FE6B4}" destId="{BBDCB8ED-501C-4D9E-A9E3-CD3E8780D0CB}" srcOrd="0" destOrd="0" presId="urn:microsoft.com/office/officeart/2005/8/layout/radial1"/>
    <dgm:cxn modelId="{F8204467-FF36-451F-A1C0-01598FFEF88F}" srcId="{0D2B4E6F-A441-4DE2-8DCA-C9E7ABB0CE3F}" destId="{E956AD5E-FBE8-4A3C-A433-D96893B2C05A}" srcOrd="0" destOrd="0" parTransId="{06F966D8-0E5B-4707-8BAB-6D0A56930B7B}" sibTransId="{736E1773-872C-40AF-8E4B-98A8A0985D08}"/>
    <dgm:cxn modelId="{F889FE4B-944F-4E46-BDD4-72898351767D}" srcId="{E956AD5E-FBE8-4A3C-A433-D96893B2C05A}" destId="{6D045EB9-D89E-4E29-9D55-E52FED88434F}" srcOrd="0" destOrd="0" parTransId="{73E3DA56-DD48-497B-A288-4E60EFB90D2A}" sibTransId="{C5A5153B-BD17-4FE0-8866-CA47E447499D}"/>
    <dgm:cxn modelId="{A801EF6D-5385-4782-8E6D-E200B18918B3}" srcId="{E956AD5E-FBE8-4A3C-A433-D96893B2C05A}" destId="{5582FD37-524E-487D-ACA0-24E5D35FD393}" srcOrd="2" destOrd="0" parTransId="{A36DBCF6-4DCE-416E-8B13-A0569BD443F3}" sibTransId="{54506439-46C3-470E-9CFE-F614B13309A8}"/>
    <dgm:cxn modelId="{C102AB55-A3C8-40A5-BA7B-FD35BF4F2397}" type="presOf" srcId="{73E3DA56-DD48-497B-A288-4E60EFB90D2A}" destId="{10C162E7-64AC-4DE9-B064-282D92B8BEF8}" srcOrd="1" destOrd="0" presId="urn:microsoft.com/office/officeart/2005/8/layout/radial1"/>
    <dgm:cxn modelId="{8BE99D79-2143-498D-BA08-2B9CB9B81DBF}" type="presOf" srcId="{0D2B4E6F-A441-4DE2-8DCA-C9E7ABB0CE3F}" destId="{F616B25A-71B5-4AB5-AE8E-EB75AC9AC699}" srcOrd="0" destOrd="0" presId="urn:microsoft.com/office/officeart/2005/8/layout/radial1"/>
    <dgm:cxn modelId="{13066490-4BE3-4A90-B8CA-4A349F9D14DE}" type="presOf" srcId="{1C7D35E2-2BB1-4301-BD7F-C4B83F07E954}" destId="{C7B4AA69-EE4C-435B-89D4-A9FBA6224601}" srcOrd="1" destOrd="0" presId="urn:microsoft.com/office/officeart/2005/8/layout/radial1"/>
    <dgm:cxn modelId="{7518349C-21E5-41AE-A2A6-7A0705B37B9D}" srcId="{E956AD5E-FBE8-4A3C-A433-D96893B2C05A}" destId="{1F4D2C54-8F82-466C-9989-8D021F0FE6B4}" srcOrd="1" destOrd="0" parTransId="{1C7D35E2-2BB1-4301-BD7F-C4B83F07E954}" sibTransId="{E45B8D8A-61A5-4002-B8B2-4BB5CC9A7E49}"/>
    <dgm:cxn modelId="{5E2B52A5-9CF8-4765-A0DD-ACFF4C2BFAFD}" type="presOf" srcId="{6D045EB9-D89E-4E29-9D55-E52FED88434F}" destId="{7DE5401C-7A0D-4AEF-B957-53A36EB51E65}" srcOrd="0" destOrd="0" presId="urn:microsoft.com/office/officeart/2005/8/layout/radial1"/>
    <dgm:cxn modelId="{55160BAC-118C-48AB-B7DC-BB5D63C2EC24}" type="presOf" srcId="{E956AD5E-FBE8-4A3C-A433-D96893B2C05A}" destId="{141C60DD-DB93-48D5-AB5A-5D464AD04BA6}" srcOrd="0" destOrd="0" presId="urn:microsoft.com/office/officeart/2005/8/layout/radial1"/>
    <dgm:cxn modelId="{8C97D3BD-D3FE-4AED-8367-EE71A0E0AE74}" type="presOf" srcId="{73E3DA56-DD48-497B-A288-4E60EFB90D2A}" destId="{399B5E4D-9A89-4691-8F65-E9AF5D5EF1FC}" srcOrd="0" destOrd="0" presId="urn:microsoft.com/office/officeart/2005/8/layout/radial1"/>
    <dgm:cxn modelId="{574B53C0-87CC-4975-9320-6BF5745C0625}" type="presOf" srcId="{A36DBCF6-4DCE-416E-8B13-A0569BD443F3}" destId="{D58F6BDB-874F-4C3D-81C7-F72A2E546FE4}" srcOrd="0" destOrd="0" presId="urn:microsoft.com/office/officeart/2005/8/layout/radial1"/>
    <dgm:cxn modelId="{3726F491-2247-4A8D-988E-870FAD20C943}" type="presParOf" srcId="{F616B25A-71B5-4AB5-AE8E-EB75AC9AC699}" destId="{141C60DD-DB93-48D5-AB5A-5D464AD04BA6}" srcOrd="0" destOrd="0" presId="urn:microsoft.com/office/officeart/2005/8/layout/radial1"/>
    <dgm:cxn modelId="{66FD25C1-CB4C-48A6-97E2-B97AF40F55AD}" type="presParOf" srcId="{F616B25A-71B5-4AB5-AE8E-EB75AC9AC699}" destId="{399B5E4D-9A89-4691-8F65-E9AF5D5EF1FC}" srcOrd="1" destOrd="0" presId="urn:microsoft.com/office/officeart/2005/8/layout/radial1"/>
    <dgm:cxn modelId="{90241540-9F1A-4793-8498-7C036D8D9250}" type="presParOf" srcId="{399B5E4D-9A89-4691-8F65-E9AF5D5EF1FC}" destId="{10C162E7-64AC-4DE9-B064-282D92B8BEF8}" srcOrd="0" destOrd="0" presId="urn:microsoft.com/office/officeart/2005/8/layout/radial1"/>
    <dgm:cxn modelId="{4CF4F69C-C7B6-4A10-B3AE-2ED5469C4E38}" type="presParOf" srcId="{F616B25A-71B5-4AB5-AE8E-EB75AC9AC699}" destId="{7DE5401C-7A0D-4AEF-B957-53A36EB51E65}" srcOrd="2" destOrd="0" presId="urn:microsoft.com/office/officeart/2005/8/layout/radial1"/>
    <dgm:cxn modelId="{37E0A835-C7AC-4A29-AD39-F5BFAB7A27AC}" type="presParOf" srcId="{F616B25A-71B5-4AB5-AE8E-EB75AC9AC699}" destId="{76D86520-2498-4D5A-9E6B-8CBA876E4431}" srcOrd="3" destOrd="0" presId="urn:microsoft.com/office/officeart/2005/8/layout/radial1"/>
    <dgm:cxn modelId="{723DCEA7-7725-41BA-AB97-F35075B79B5C}" type="presParOf" srcId="{76D86520-2498-4D5A-9E6B-8CBA876E4431}" destId="{C7B4AA69-EE4C-435B-89D4-A9FBA6224601}" srcOrd="0" destOrd="0" presId="urn:microsoft.com/office/officeart/2005/8/layout/radial1"/>
    <dgm:cxn modelId="{9CE6066A-B566-4E54-B898-4998E6B7F600}" type="presParOf" srcId="{F616B25A-71B5-4AB5-AE8E-EB75AC9AC699}" destId="{BBDCB8ED-501C-4D9E-A9E3-CD3E8780D0CB}" srcOrd="4" destOrd="0" presId="urn:microsoft.com/office/officeart/2005/8/layout/radial1"/>
    <dgm:cxn modelId="{098E9C22-BC66-4F7F-9407-2E8B3FC6496E}" type="presParOf" srcId="{F616B25A-71B5-4AB5-AE8E-EB75AC9AC699}" destId="{D58F6BDB-874F-4C3D-81C7-F72A2E546FE4}" srcOrd="5" destOrd="0" presId="urn:microsoft.com/office/officeart/2005/8/layout/radial1"/>
    <dgm:cxn modelId="{A940F4C7-C069-479F-B51B-464DC61E1771}" type="presParOf" srcId="{D58F6BDB-874F-4C3D-81C7-F72A2E546FE4}" destId="{0F4A8A68-CBEE-4259-BA72-245223E1B704}" srcOrd="0" destOrd="0" presId="urn:microsoft.com/office/officeart/2005/8/layout/radial1"/>
    <dgm:cxn modelId="{685A01DD-A03B-41A9-9AB5-AA2E1641E35D}" type="presParOf" srcId="{F616B25A-71B5-4AB5-AE8E-EB75AC9AC699}" destId="{B52C57E0-FCA6-4B79-B04F-6FEB4E5CE227}" srcOrd="6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41C60DD-DB93-48D5-AB5A-5D464AD04BA6}">
      <dsp:nvSpPr>
        <dsp:cNvPr id="0" name=""/>
        <dsp:cNvSpPr/>
      </dsp:nvSpPr>
      <dsp:spPr>
        <a:xfrm>
          <a:off x="2754224" y="2159672"/>
          <a:ext cx="1658833" cy="16588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275" tIns="41275" rIns="41275" bIns="41275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6500" kern="1200" dirty="0"/>
            <a:t>3R</a:t>
          </a:r>
          <a:endParaRPr kumimoji="1" lang="ja-JP" altLang="en-US" sz="6500" kern="1200" dirty="0"/>
        </a:p>
      </dsp:txBody>
      <dsp:txXfrm>
        <a:off x="2997154" y="2402602"/>
        <a:ext cx="1172973" cy="1172973"/>
      </dsp:txXfrm>
    </dsp:sp>
    <dsp:sp modelId="{399B5E4D-9A89-4691-8F65-E9AF5D5EF1FC}">
      <dsp:nvSpPr>
        <dsp:cNvPr id="0" name=""/>
        <dsp:cNvSpPr/>
      </dsp:nvSpPr>
      <dsp:spPr>
        <a:xfrm rot="16200000">
          <a:off x="3334089" y="1889290"/>
          <a:ext cx="499103" cy="41660"/>
        </a:xfrm>
        <a:custGeom>
          <a:avLst/>
          <a:gdLst/>
          <a:ahLst/>
          <a:cxnLst/>
          <a:rect l="0" t="0" r="0" b="0"/>
          <a:pathLst>
            <a:path>
              <a:moveTo>
                <a:pt x="0" y="20830"/>
              </a:moveTo>
              <a:lnTo>
                <a:pt x="499103" y="20830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500" kern="1200"/>
        </a:p>
      </dsp:txBody>
      <dsp:txXfrm>
        <a:off x="3571163" y="1897642"/>
        <a:ext cx="24955" cy="24955"/>
      </dsp:txXfrm>
    </dsp:sp>
    <dsp:sp modelId="{7DE5401C-7A0D-4AEF-B957-53A36EB51E65}">
      <dsp:nvSpPr>
        <dsp:cNvPr id="0" name=""/>
        <dsp:cNvSpPr/>
      </dsp:nvSpPr>
      <dsp:spPr>
        <a:xfrm>
          <a:off x="2754224" y="1734"/>
          <a:ext cx="1658833" cy="16588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" tIns="17145" rIns="17145" bIns="17145" numCol="1" spcCol="1270" anchor="ctr" anchorCtr="0">
          <a:noAutofit/>
        </a:bodyPr>
        <a:lstStyle/>
        <a:p>
          <a:pPr marL="0" lvl="0" indent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700" kern="1200" dirty="0"/>
            <a:t>Reduce</a:t>
          </a:r>
          <a:endParaRPr kumimoji="1" lang="ja-JP" altLang="en-US" sz="2700" kern="1200" dirty="0"/>
        </a:p>
      </dsp:txBody>
      <dsp:txXfrm>
        <a:off x="2997154" y="244664"/>
        <a:ext cx="1172973" cy="1172973"/>
      </dsp:txXfrm>
    </dsp:sp>
    <dsp:sp modelId="{76D86520-2498-4D5A-9E6B-8CBA876E4431}">
      <dsp:nvSpPr>
        <dsp:cNvPr id="0" name=""/>
        <dsp:cNvSpPr/>
      </dsp:nvSpPr>
      <dsp:spPr>
        <a:xfrm rot="1800000">
          <a:off x="4268503" y="3507743"/>
          <a:ext cx="499103" cy="41660"/>
        </a:xfrm>
        <a:custGeom>
          <a:avLst/>
          <a:gdLst/>
          <a:ahLst/>
          <a:cxnLst/>
          <a:rect l="0" t="0" r="0" b="0"/>
          <a:pathLst>
            <a:path>
              <a:moveTo>
                <a:pt x="0" y="20830"/>
              </a:moveTo>
              <a:lnTo>
                <a:pt x="499103" y="20830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500" kern="1200"/>
        </a:p>
      </dsp:txBody>
      <dsp:txXfrm>
        <a:off x="4505577" y="3516096"/>
        <a:ext cx="24955" cy="24955"/>
      </dsp:txXfrm>
    </dsp:sp>
    <dsp:sp modelId="{BBDCB8ED-501C-4D9E-A9E3-CD3E8780D0CB}">
      <dsp:nvSpPr>
        <dsp:cNvPr id="0" name=""/>
        <dsp:cNvSpPr/>
      </dsp:nvSpPr>
      <dsp:spPr>
        <a:xfrm>
          <a:off x="4623053" y="3238641"/>
          <a:ext cx="1658833" cy="16588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" tIns="17145" rIns="17145" bIns="17145" numCol="1" spcCol="1270" anchor="ctr" anchorCtr="0">
          <a:noAutofit/>
        </a:bodyPr>
        <a:lstStyle/>
        <a:p>
          <a:pPr marL="0" lvl="0" indent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700" kern="1200" dirty="0"/>
            <a:t>Reuse</a:t>
          </a:r>
          <a:endParaRPr kumimoji="1" lang="ja-JP" altLang="en-US" sz="2700" kern="1200" dirty="0"/>
        </a:p>
      </dsp:txBody>
      <dsp:txXfrm>
        <a:off x="4865983" y="3481571"/>
        <a:ext cx="1172973" cy="1172973"/>
      </dsp:txXfrm>
    </dsp:sp>
    <dsp:sp modelId="{D58F6BDB-874F-4C3D-81C7-F72A2E546FE4}">
      <dsp:nvSpPr>
        <dsp:cNvPr id="0" name=""/>
        <dsp:cNvSpPr/>
      </dsp:nvSpPr>
      <dsp:spPr>
        <a:xfrm rot="9000000">
          <a:off x="2399674" y="3507743"/>
          <a:ext cx="499103" cy="41660"/>
        </a:xfrm>
        <a:custGeom>
          <a:avLst/>
          <a:gdLst/>
          <a:ahLst/>
          <a:cxnLst/>
          <a:rect l="0" t="0" r="0" b="0"/>
          <a:pathLst>
            <a:path>
              <a:moveTo>
                <a:pt x="0" y="20830"/>
              </a:moveTo>
              <a:lnTo>
                <a:pt x="499103" y="20830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500" kern="1200"/>
        </a:p>
      </dsp:txBody>
      <dsp:txXfrm rot="10800000">
        <a:off x="2636748" y="3516096"/>
        <a:ext cx="24955" cy="24955"/>
      </dsp:txXfrm>
    </dsp:sp>
    <dsp:sp modelId="{B52C57E0-FCA6-4B79-B04F-6FEB4E5CE227}">
      <dsp:nvSpPr>
        <dsp:cNvPr id="0" name=""/>
        <dsp:cNvSpPr/>
      </dsp:nvSpPr>
      <dsp:spPr>
        <a:xfrm>
          <a:off x="885395" y="3238641"/>
          <a:ext cx="1658833" cy="16588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" tIns="17145" rIns="17145" bIns="17145" numCol="1" spcCol="1270" anchor="ctr" anchorCtr="0">
          <a:noAutofit/>
        </a:bodyPr>
        <a:lstStyle/>
        <a:p>
          <a:pPr marL="0" lvl="0" indent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700" kern="1200" dirty="0"/>
            <a:t>Recycle</a:t>
          </a:r>
          <a:endParaRPr kumimoji="1" lang="ja-JP" altLang="en-US" sz="2700" kern="1200" dirty="0"/>
        </a:p>
      </dsp:txBody>
      <dsp:txXfrm>
        <a:off x="1128325" y="3481571"/>
        <a:ext cx="1172973" cy="117297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42416" y="2514601"/>
            <a:ext cx="6600451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2416" y="4777380"/>
            <a:ext cx="6600451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8"/>
          <p:cNvSpPr/>
          <p:nvPr/>
        </p:nvSpPr>
        <p:spPr bwMode="auto">
          <a:xfrm>
            <a:off x="-31719" y="4321158"/>
            <a:ext cx="1395473" cy="781781"/>
          </a:xfrm>
          <a:custGeom>
            <a:avLst/>
            <a:gdLst/>
            <a:ahLst/>
            <a:cxnLst/>
            <a:rect l="l" t="t" r="r" b="b"/>
            <a:pathLst>
              <a:path w="8042" h="10000">
                <a:moveTo>
                  <a:pt x="5799" y="10000"/>
                </a:moveTo>
                <a:cubicBezTo>
                  <a:pt x="5880" y="10000"/>
                  <a:pt x="5934" y="9940"/>
                  <a:pt x="5961" y="9880"/>
                </a:cubicBezTo>
                <a:cubicBezTo>
                  <a:pt x="5961" y="9820"/>
                  <a:pt x="5988" y="9820"/>
                  <a:pt x="5988" y="9820"/>
                </a:cubicBezTo>
                <a:lnTo>
                  <a:pt x="8042" y="5260"/>
                </a:lnTo>
                <a:cubicBezTo>
                  <a:pt x="8096" y="5140"/>
                  <a:pt x="8096" y="4901"/>
                  <a:pt x="8042" y="4721"/>
                </a:cubicBezTo>
                <a:lnTo>
                  <a:pt x="5988" y="221"/>
                </a:lnTo>
                <a:cubicBezTo>
                  <a:pt x="5988" y="160"/>
                  <a:pt x="5961" y="160"/>
                  <a:pt x="5961" y="160"/>
                </a:cubicBezTo>
                <a:cubicBezTo>
                  <a:pt x="5934" y="101"/>
                  <a:pt x="5880" y="41"/>
                  <a:pt x="5799" y="41"/>
                </a:cubicBezTo>
                <a:lnTo>
                  <a:pt x="18" y="0"/>
                </a:lnTo>
                <a:cubicBezTo>
                  <a:pt x="12" y="3330"/>
                  <a:pt x="6" y="6661"/>
                  <a:pt x="0" y="9991"/>
                </a:cubicBezTo>
                <a:lnTo>
                  <a:pt x="5799" y="100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3334" y="4529541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164166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609600"/>
            <a:ext cx="6591985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2804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15972" y="3505200"/>
            <a:ext cx="5653888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9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5506189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438401"/>
            <a:ext cx="6591985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95100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688292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688292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2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16629416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627407"/>
            <a:ext cx="6591984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591985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188969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453068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8535" y="627406"/>
            <a:ext cx="1656132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42416" y="627406"/>
            <a:ext cx="4716348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32843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1" y="624110"/>
            <a:ext cx="6589199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42415" y="2133600"/>
            <a:ext cx="6591985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21445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074562"/>
            <a:ext cx="6591985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3581400"/>
            <a:ext cx="659198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425405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42416" y="2136706"/>
            <a:ext cx="3197531" cy="376739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7307" y="2136706"/>
            <a:ext cx="3197093" cy="376739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611872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65352" y="2226626"/>
            <a:ext cx="287459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42415" y="2802888"/>
            <a:ext cx="3197532" cy="3105703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56154" y="2223398"/>
            <a:ext cx="28732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333715" y="2799660"/>
            <a:ext cx="3195680" cy="3105703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53173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80730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15003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46088"/>
            <a:ext cx="2629584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3494" y="446089"/>
            <a:ext cx="3790906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1598613"/>
            <a:ext cx="2629584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98243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800600"/>
            <a:ext cx="6591985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942415" y="634965"/>
            <a:ext cx="6591985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367338"/>
            <a:ext cx="6591985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395072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5"/>
          <p:cNvGrpSpPr/>
          <p:nvPr/>
        </p:nvGrpSpPr>
        <p:grpSpPr>
          <a:xfrm>
            <a:off x="1" y="228600"/>
            <a:ext cx="1981200" cy="6638628"/>
            <a:chOff x="2487613" y="285750"/>
            <a:chExt cx="2428875" cy="5654676"/>
          </a:xfrm>
        </p:grpSpPr>
        <p:sp>
          <p:nvSpPr>
            <p:cNvPr id="37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8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9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0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1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2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3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4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5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6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7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8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49" name="Group 48"/>
          <p:cNvGrpSpPr/>
          <p:nvPr/>
        </p:nvGrpSpPr>
        <p:grpSpPr>
          <a:xfrm>
            <a:off x="20421" y="285"/>
            <a:ext cx="1952272" cy="6852968"/>
            <a:chOff x="6627813" y="195717"/>
            <a:chExt cx="1952625" cy="5678034"/>
          </a:xfrm>
        </p:grpSpPr>
        <p:sp>
          <p:nvSpPr>
            <p:cNvPr id="50" name="Freeform 27"/>
            <p:cNvSpPr/>
            <p:nvPr/>
          </p:nvSpPr>
          <p:spPr bwMode="auto">
            <a:xfrm>
              <a:off x="6627813" y="195717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1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2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3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4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5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6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7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8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9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0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1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62" name="Rectangle 61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2133600"/>
            <a:ext cx="6591985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72400" y="6135089"/>
            <a:ext cx="766380" cy="3701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89D9E4-24A1-4CD5-B138-9C837F76ABF7}" type="datetimeFigureOut">
              <a:rPr kumimoji="1" lang="ja-JP" altLang="en-US" smtClean="0"/>
              <a:t>2017/5/19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42415" y="6135809"/>
            <a:ext cx="571648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11228" y="787783"/>
            <a:ext cx="58497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09884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2" r:id="rId1"/>
    <p:sldLayoutId id="2147483703" r:id="rId2"/>
    <p:sldLayoutId id="2147483704" r:id="rId3"/>
    <p:sldLayoutId id="2147483705" r:id="rId4"/>
    <p:sldLayoutId id="2147483706" r:id="rId5"/>
    <p:sldLayoutId id="2147483707" r:id="rId6"/>
    <p:sldLayoutId id="2147483708" r:id="rId7"/>
    <p:sldLayoutId id="2147483709" r:id="rId8"/>
    <p:sldLayoutId id="2147483710" r:id="rId9"/>
    <p:sldLayoutId id="2147483711" r:id="rId10"/>
    <p:sldLayoutId id="2147483712" r:id="rId11"/>
    <p:sldLayoutId id="2147483713" r:id="rId12"/>
    <p:sldLayoutId id="2147483714" r:id="rId13"/>
    <p:sldLayoutId id="2147483715" r:id="rId14"/>
    <p:sldLayoutId id="2147483716" r:id="rId15"/>
    <p:sldLayoutId id="2147483717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942416" y="1554481"/>
            <a:ext cx="5790794" cy="1759862"/>
          </a:xfrm>
        </p:spPr>
        <p:txBody>
          <a:bodyPr/>
          <a:lstStyle/>
          <a:p>
            <a:r>
              <a:rPr kumimoji="1" lang="ja-JP" altLang="en-US" dirty="0"/>
              <a:t>オフィスにおける</a:t>
            </a:r>
            <a:br>
              <a:rPr kumimoji="1" lang="en-US" altLang="ja-JP" dirty="0"/>
            </a:br>
            <a:r>
              <a:rPr lang="ja-JP" altLang="en-US" dirty="0"/>
              <a:t>環境活動</a:t>
            </a:r>
            <a:endParaRPr kumimoji="1" lang="ja-JP" altLang="en-US" dirty="0"/>
          </a:p>
        </p:txBody>
      </p:sp>
      <p:sp>
        <p:nvSpPr>
          <p:cNvPr id="4" name="サブタイトル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94740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環境方針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942415" y="2133600"/>
            <a:ext cx="7110146" cy="3777622"/>
          </a:xfrm>
        </p:spPr>
        <p:txBody>
          <a:bodyPr>
            <a:normAutofit/>
          </a:bodyPr>
          <a:lstStyle/>
          <a:p>
            <a:r>
              <a:rPr kumimoji="1" lang="en-US" altLang="ja-JP" sz="2400" dirty="0"/>
              <a:t>CO2</a:t>
            </a:r>
            <a:r>
              <a:rPr kumimoji="1" lang="ja-JP" altLang="en-US" sz="2400" dirty="0"/>
              <a:t>排出量の削減</a:t>
            </a:r>
            <a:endParaRPr kumimoji="1" lang="en-US" altLang="ja-JP" sz="2400" dirty="0"/>
          </a:p>
          <a:p>
            <a:pPr lvl="1"/>
            <a:r>
              <a:rPr lang="ja-JP" altLang="en-US" sz="2000" dirty="0"/>
              <a:t>年間で約</a:t>
            </a:r>
            <a:r>
              <a:rPr lang="en-US" altLang="ja-JP" sz="2000" dirty="0"/>
              <a:t>30%</a:t>
            </a:r>
            <a:r>
              <a:rPr lang="ja-JP" altLang="en-US" sz="2000" dirty="0"/>
              <a:t>の削減を目指す</a:t>
            </a:r>
            <a:endParaRPr lang="en-US" altLang="ja-JP" sz="2000" dirty="0"/>
          </a:p>
          <a:p>
            <a:pPr lvl="1"/>
            <a:r>
              <a:rPr kumimoji="1" lang="ja-JP" altLang="en-US" sz="2000" dirty="0"/>
              <a:t>現状</a:t>
            </a:r>
            <a:r>
              <a:rPr kumimoji="1" lang="en-US" altLang="ja-JP" sz="2000" dirty="0"/>
              <a:t>800</a:t>
            </a:r>
            <a:r>
              <a:rPr kumimoji="1" lang="ja-JP" altLang="en-US" sz="2000" dirty="0"/>
              <a:t>万トン→目標</a:t>
            </a:r>
            <a:r>
              <a:rPr kumimoji="1" lang="en-US" altLang="ja-JP" sz="2800" dirty="0">
                <a:solidFill>
                  <a:srgbClr val="FF0000"/>
                </a:solidFill>
                <a:latin typeface="Arial Black" panose="020B0A04020102020204" pitchFamily="34" charset="0"/>
              </a:rPr>
              <a:t>560</a:t>
            </a:r>
            <a:r>
              <a:rPr kumimoji="1" lang="ja-JP" altLang="en-US" sz="2000" dirty="0"/>
              <a:t>万トン</a:t>
            </a:r>
            <a:endParaRPr kumimoji="1" lang="en-US" altLang="ja-JP" sz="2000" dirty="0"/>
          </a:p>
          <a:p>
            <a:r>
              <a:rPr lang="ja-JP" altLang="en-US" sz="2400" dirty="0"/>
              <a:t>資源再利用率の向上</a:t>
            </a:r>
            <a:endParaRPr lang="en-US" altLang="ja-JP" sz="2400" dirty="0"/>
          </a:p>
          <a:p>
            <a:pPr lvl="1"/>
            <a:r>
              <a:rPr lang="ja-JP" altLang="en-US" sz="2000" dirty="0"/>
              <a:t>年間で約</a:t>
            </a:r>
            <a:r>
              <a:rPr lang="en-US" altLang="ja-JP" sz="2000" dirty="0">
                <a:solidFill>
                  <a:prstClr val="black">
                    <a:lumMod val="75000"/>
                    <a:lumOff val="25000"/>
                  </a:prstClr>
                </a:solidFill>
              </a:rPr>
              <a:t>80%</a:t>
            </a:r>
            <a:r>
              <a:rPr lang="ja-JP" altLang="en-US" sz="2000" dirty="0">
                <a:solidFill>
                  <a:prstClr val="black">
                    <a:lumMod val="75000"/>
                    <a:lumOff val="25000"/>
                  </a:prstClr>
                </a:solidFill>
              </a:rPr>
              <a:t>の再利用を目指す</a:t>
            </a:r>
            <a:endParaRPr lang="en-US" altLang="ja-JP" sz="2000" dirty="0"/>
          </a:p>
          <a:p>
            <a:pPr lvl="1"/>
            <a:r>
              <a:rPr lang="ja-JP" altLang="en-US" sz="2000" dirty="0"/>
              <a:t>現状</a:t>
            </a:r>
            <a:r>
              <a:rPr lang="en-US" altLang="ja-JP" sz="2000" dirty="0">
                <a:solidFill>
                  <a:prstClr val="black">
                    <a:lumMod val="75000"/>
                    <a:lumOff val="25000"/>
                  </a:prstClr>
                </a:solidFill>
              </a:rPr>
              <a:t>4,120/6,380</a:t>
            </a:r>
            <a:r>
              <a:rPr lang="ja-JP" altLang="en-US" sz="2000" dirty="0"/>
              <a:t>万トン→目標</a:t>
            </a:r>
            <a:r>
              <a:rPr lang="en-US" altLang="ja-JP" sz="2800" dirty="0">
                <a:solidFill>
                  <a:srgbClr val="FF0000"/>
                </a:solidFill>
                <a:latin typeface="Arial Black" panose="020B0A04020102020204" pitchFamily="34" charset="0"/>
              </a:rPr>
              <a:t>5,104</a:t>
            </a:r>
            <a:r>
              <a:rPr lang="en-US" altLang="ja-JP" sz="2000" dirty="0">
                <a:solidFill>
                  <a:prstClr val="black">
                    <a:lumMod val="75000"/>
                    <a:lumOff val="25000"/>
                  </a:prstClr>
                </a:solidFill>
              </a:rPr>
              <a:t>/6,380</a:t>
            </a:r>
            <a:r>
              <a:rPr lang="ja-JP" altLang="en-US" sz="2000" dirty="0"/>
              <a:t>万トン</a:t>
            </a:r>
            <a:endParaRPr lang="ja-JP" altLang="en-US" sz="2000" dirty="0">
              <a:solidFill>
                <a:prstClr val="black">
                  <a:lumMod val="75000"/>
                  <a:lumOff val="2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563778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行動目標</a:t>
            </a:r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14131893"/>
              </p:ext>
            </p:extLst>
          </p:nvPr>
        </p:nvGraphicFramePr>
        <p:xfrm>
          <a:off x="1367118" y="1609166"/>
          <a:ext cx="7167282" cy="489921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534496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具体的施策（</a:t>
            </a:r>
            <a:r>
              <a:rPr lang="en-US" altLang="ja-JP" dirty="0"/>
              <a:t>1</a:t>
            </a:r>
            <a:r>
              <a:rPr lang="ja-JP" altLang="en-US" dirty="0"/>
              <a:t>）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/>
              <a:t>用紙の使用量削減</a:t>
            </a:r>
            <a:endParaRPr kumimoji="1" lang="en-US" altLang="ja-JP" sz="24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/>
              <a:t>社内資料・</a:t>
            </a:r>
            <a:r>
              <a:rPr lang="en-US" altLang="ja-JP" sz="2000" dirty="0"/>
              <a:t>FAX</a:t>
            </a:r>
            <a:r>
              <a:rPr lang="ja-JP" altLang="en-US" sz="2000" dirty="0"/>
              <a:t>受信紙の裏紙利用</a:t>
            </a:r>
            <a:endParaRPr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/>
              <a:t>印刷結果のプレビュー確認</a:t>
            </a:r>
            <a:endParaRPr kumimoji="1"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/>
              <a:t>両面・縮小印刷の励行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14123718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具体的施策（</a:t>
            </a:r>
            <a:r>
              <a:rPr lang="en-US" altLang="ja-JP" dirty="0"/>
              <a:t>2</a:t>
            </a:r>
            <a:r>
              <a:rPr lang="ja-JP" altLang="en-US" dirty="0"/>
              <a:t>）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/>
              <a:t>省エネの推進</a:t>
            </a:r>
            <a:endParaRPr kumimoji="1" lang="en-US" altLang="ja-JP" sz="24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/>
              <a:t>離席時におけるディスプレイの電源オフ</a:t>
            </a:r>
            <a:endParaRPr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/>
              <a:t>昼休み・残業時間における不要照明の消灯</a:t>
            </a:r>
            <a:endParaRPr kumimoji="1"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/>
              <a:t>最終退出時の完全消灯</a:t>
            </a:r>
            <a:endParaRPr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/>
              <a:t>クールビズ・ウォームビズの導入</a:t>
            </a:r>
          </a:p>
        </p:txBody>
      </p:sp>
    </p:spTree>
    <p:extLst>
      <p:ext uri="{BB962C8B-B14F-4D97-AF65-F5344CB8AC3E}">
        <p14:creationId xmlns:p14="http://schemas.microsoft.com/office/powerpoint/2010/main" val="39723761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具体的施策（</a:t>
            </a:r>
            <a:r>
              <a:rPr lang="en-US" altLang="ja-JP" dirty="0"/>
              <a:t>3</a:t>
            </a:r>
            <a:r>
              <a:rPr lang="ja-JP" altLang="en-US" dirty="0"/>
              <a:t>）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/>
              <a:t>資源の再利用</a:t>
            </a:r>
            <a:endParaRPr kumimoji="1" lang="en-US" altLang="ja-JP" sz="24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/>
              <a:t>空容器（ペットボトル・カン・ビン）の分別</a:t>
            </a:r>
            <a:endParaRPr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/>
              <a:t>ペットボトルキャップの回収</a:t>
            </a:r>
            <a:endParaRPr kumimoji="1"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/>
              <a:t>使用済みトナーのリサイクル</a:t>
            </a:r>
            <a:endParaRPr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/>
              <a:t>グリーン製品の使用</a:t>
            </a:r>
          </a:p>
        </p:txBody>
      </p:sp>
    </p:spTree>
    <p:extLst>
      <p:ext uri="{BB962C8B-B14F-4D97-AF65-F5344CB8AC3E}">
        <p14:creationId xmlns:p14="http://schemas.microsoft.com/office/powerpoint/2010/main" val="27932283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環境活動</a:t>
            </a:r>
            <a:r>
              <a:rPr lang="ja-JP" altLang="en-US" dirty="0"/>
              <a:t>ワーキング</a:t>
            </a:r>
            <a:r>
              <a:rPr kumimoji="1" lang="ja-JP" altLang="en-US" dirty="0"/>
              <a:t>メンバー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p"/>
            </a:pPr>
            <a:r>
              <a:rPr kumimoji="1" lang="ja-JP" altLang="en-US" dirty="0"/>
              <a:t>総務部</a:t>
            </a:r>
            <a:endParaRPr kumimoji="1" lang="en-US" altLang="ja-JP" dirty="0"/>
          </a:p>
          <a:p>
            <a:pPr lvl="1"/>
            <a:r>
              <a:rPr lang="ja-JP" altLang="en-US" dirty="0"/>
              <a:t>田中課長（内線</a:t>
            </a:r>
            <a:r>
              <a:rPr lang="en-US" altLang="ja-JP" dirty="0"/>
              <a:t>715-631</a:t>
            </a:r>
            <a:r>
              <a:rPr lang="ja-JP" altLang="en-US" dirty="0"/>
              <a:t>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p"/>
            </a:pPr>
            <a:r>
              <a:rPr lang="ja-JP" altLang="en-US" dirty="0"/>
              <a:t>企画部</a:t>
            </a:r>
            <a:endParaRPr lang="en-US" altLang="ja-JP" dirty="0"/>
          </a:p>
          <a:p>
            <a:pPr lvl="1"/>
            <a:r>
              <a:rPr lang="ja-JP" altLang="en-US" dirty="0"/>
              <a:t>山田課長（内線</a:t>
            </a:r>
            <a:r>
              <a:rPr lang="en-US" altLang="ja-JP" dirty="0"/>
              <a:t>716-832</a:t>
            </a:r>
            <a:r>
              <a:rPr lang="ja-JP" altLang="en-US" dirty="0"/>
              <a:t>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p"/>
            </a:pPr>
            <a:r>
              <a:rPr lang="ja-JP" altLang="en-US" dirty="0"/>
              <a:t>営業部</a:t>
            </a:r>
            <a:endParaRPr lang="en-US" altLang="ja-JP" dirty="0"/>
          </a:p>
          <a:p>
            <a:pPr lvl="1"/>
            <a:r>
              <a:rPr lang="ja-JP" altLang="en-US" dirty="0"/>
              <a:t>富永課長（内線</a:t>
            </a:r>
            <a:r>
              <a:rPr lang="en-US" altLang="ja-JP" dirty="0"/>
              <a:t>717-463</a:t>
            </a:r>
            <a:r>
              <a:rPr lang="ja-JP" altLang="en-US" dirty="0"/>
              <a:t>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p"/>
            </a:pPr>
            <a:r>
              <a:rPr lang="ja-JP" altLang="en-US" dirty="0"/>
              <a:t>情報システム部</a:t>
            </a:r>
            <a:endParaRPr lang="en-US" altLang="ja-JP" dirty="0"/>
          </a:p>
          <a:p>
            <a:pPr lvl="1"/>
            <a:r>
              <a:rPr lang="ja-JP" altLang="en-US" dirty="0"/>
              <a:t>森田課長（内線</a:t>
            </a:r>
            <a:r>
              <a:rPr lang="en-US" altLang="ja-JP" dirty="0"/>
              <a:t>718-241</a:t>
            </a:r>
            <a:r>
              <a:rPr lang="ja-JP" altLang="en-US" dirty="0"/>
              <a:t>）</a:t>
            </a:r>
            <a:endParaRPr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46660927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Franklin Gothic">
      <a:majorFont>
        <a:latin typeface="Franklin Gothic Medium" panose="020B0603020102020204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0</TotalTime>
  <Words>183</Words>
  <Application>Microsoft Office PowerPoint</Application>
  <PresentationFormat>画面に合わせる (4:3)</PresentationFormat>
  <Paragraphs>39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6" baseType="lpstr">
      <vt:lpstr>HGｺﾞｼｯｸE</vt:lpstr>
      <vt:lpstr>HG創英角ｺﾞｼｯｸUB</vt:lpstr>
      <vt:lpstr>Arial</vt:lpstr>
      <vt:lpstr>Arial Black</vt:lpstr>
      <vt:lpstr>Franklin Gothic Book</vt:lpstr>
      <vt:lpstr>Franklin Gothic Medium</vt:lpstr>
      <vt:lpstr>Wingdings</vt:lpstr>
      <vt:lpstr>Wingdings 3</vt:lpstr>
      <vt:lpstr>ウィスプ</vt:lpstr>
      <vt:lpstr>オフィスにおける 環境活動</vt:lpstr>
      <vt:lpstr>環境方針</vt:lpstr>
      <vt:lpstr>行動目標</vt:lpstr>
      <vt:lpstr>具体的施策（1）</vt:lpstr>
      <vt:lpstr>具体的施策（2）</vt:lpstr>
      <vt:lpstr>具体的施策（3）</vt:lpstr>
      <vt:lpstr>環境活動ワーキングメンバー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2017-05-19T05:59:49Z</dcterms:created>
  <dcterms:modified xsi:type="dcterms:W3CDTF">2017-05-19T05:59:55Z</dcterms:modified>
</cp:coreProperties>
</file>

<file path=docProps/thumbnail.jpeg>
</file>