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富田涼子" initials="富士太郎" lastIdx="2" clrIdx="0"/>
  <p:cmAuthor id="2" name="富士太郎" initials="富士太郎" lastIdx="1" clrIdx="1">
    <p:extLst>
      <p:ext uri="{19B8F6BF-5375-455C-9EA6-DF929625EA0E}">
        <p15:presenceInfo xmlns:p15="http://schemas.microsoft.com/office/powerpoint/2012/main" userId="富士太郎" providerId="None"/>
      </p:ext>
    </p:extLst>
  </p:cmAuthor>
  <p:cmAuthor id="3" name="富田涼子" initials="富田涼子" lastIdx="1" clrIdx="2">
    <p:extLst>
      <p:ext uri="{19B8F6BF-5375-455C-9EA6-DF929625EA0E}">
        <p15:presenceInfo xmlns:p15="http://schemas.microsoft.com/office/powerpoint/2012/main" userId="富田涼子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185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売上実績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8A5-49CB-8B9B-11AC75BCA44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8A5-49CB-8B9B-11AC75BCA44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8A5-49CB-8B9B-11AC75BCA44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8A5-49CB-8B9B-11AC75BCA444}"/>
              </c:ext>
            </c:extLst>
          </c:dPt>
          <c:cat>
            <c:strRef>
              <c:f>Sheet1!$A$2:$A$5</c:f>
              <c:strCache>
                <c:ptCount val="4"/>
                <c:pt idx="0">
                  <c:v>家電</c:v>
                </c:pt>
                <c:pt idx="1">
                  <c:v>パソコン</c:v>
                </c:pt>
                <c:pt idx="2">
                  <c:v>ＡＶ機器</c:v>
                </c:pt>
                <c:pt idx="3">
                  <c:v>カメラ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14044</c:v>
                </c:pt>
                <c:pt idx="1">
                  <c:v>15654</c:v>
                </c:pt>
                <c:pt idx="2">
                  <c:v>18233</c:v>
                </c:pt>
                <c:pt idx="3">
                  <c:v>14914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2C-4077-B118-78652D8BDD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目標達成率!$B$3</c:f>
              <c:strCache>
                <c:ptCount val="1"/>
                <c:pt idx="0">
                  <c:v>売上実績（千円）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目標達成率!$A$4:$A$8</c:f>
              <c:strCache>
                <c:ptCount val="5"/>
                <c:pt idx="0">
                  <c:v>新宿店</c:v>
                </c:pt>
                <c:pt idx="1">
                  <c:v>秋葉原店</c:v>
                </c:pt>
                <c:pt idx="2">
                  <c:v>横浜店</c:v>
                </c:pt>
                <c:pt idx="3">
                  <c:v>大宮店</c:v>
                </c:pt>
                <c:pt idx="4">
                  <c:v>千葉店</c:v>
                </c:pt>
              </c:strCache>
            </c:strRef>
          </c:cat>
          <c:val>
            <c:numRef>
              <c:f>目標達成率!$B$4:$B$8</c:f>
              <c:numCache>
                <c:formatCode>#,##0,</c:formatCode>
                <c:ptCount val="5"/>
                <c:pt idx="0">
                  <c:v>16983000</c:v>
                </c:pt>
                <c:pt idx="1">
                  <c:v>12778000</c:v>
                </c:pt>
                <c:pt idx="2">
                  <c:v>18455000</c:v>
                </c:pt>
                <c:pt idx="3">
                  <c:v>11250000</c:v>
                </c:pt>
                <c:pt idx="4">
                  <c:v>14900000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2D-4814-B95B-49521BD826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13789519"/>
        <c:axId val="913798255"/>
      </c:barChart>
      <c:lineChart>
        <c:grouping val="standard"/>
        <c:varyColors val="0"/>
        <c:ser>
          <c:idx val="1"/>
          <c:order val="1"/>
          <c:tx>
            <c:strRef>
              <c:f>目標達成率!$D$3</c:f>
              <c:strCache>
                <c:ptCount val="1"/>
                <c:pt idx="0">
                  <c:v>売上達成率（％）</c:v>
                </c:pt>
              </c:strCache>
            </c:strRef>
          </c:tx>
          <c:spPr>
            <a:ln w="53975" cap="rnd">
              <a:solidFill>
                <a:schemeClr val="accent2"/>
              </a:solidFill>
              <a:round/>
              <a:headEnd type="none"/>
              <a:tailEnd type="none"/>
            </a:ln>
            <a:effectLst/>
          </c:spPr>
          <c:marker>
            <c:symbol val="none"/>
          </c:marker>
          <c:cat>
            <c:strRef>
              <c:f>目標達成率!$A$4:$A$8</c:f>
              <c:strCache>
                <c:ptCount val="5"/>
                <c:pt idx="0">
                  <c:v>新宿店</c:v>
                </c:pt>
                <c:pt idx="1">
                  <c:v>秋葉原店</c:v>
                </c:pt>
                <c:pt idx="2">
                  <c:v>横浜店</c:v>
                </c:pt>
                <c:pt idx="3">
                  <c:v>大宮店</c:v>
                </c:pt>
                <c:pt idx="4">
                  <c:v>千葉店</c:v>
                </c:pt>
              </c:strCache>
            </c:strRef>
          </c:cat>
          <c:val>
            <c:numRef>
              <c:f>目標達成率!$D$4:$D$8</c:f>
              <c:numCache>
                <c:formatCode>0.0%</c:formatCode>
                <c:ptCount val="5"/>
                <c:pt idx="0">
                  <c:v>0.999</c:v>
                </c:pt>
                <c:pt idx="1">
                  <c:v>0.9127142857142857</c:v>
                </c:pt>
                <c:pt idx="2">
                  <c:v>1.1534374999999999</c:v>
                </c:pt>
                <c:pt idx="3">
                  <c:v>0.9375</c:v>
                </c:pt>
                <c:pt idx="4">
                  <c:v>1.49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82D-4814-B95B-49521BD826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13786191"/>
        <c:axId val="913791183"/>
      </c:lineChart>
      <c:catAx>
        <c:axId val="9137895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13798255"/>
        <c:crosses val="autoZero"/>
        <c:auto val="1"/>
        <c:lblAlgn val="ctr"/>
        <c:lblOffset val="100"/>
        <c:noMultiLvlLbl val="0"/>
      </c:catAx>
      <c:valAx>
        <c:axId val="9137982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600"/>
                  <a:t>売上実績（千円）</a:t>
                </a:r>
              </a:p>
            </c:rich>
          </c:tx>
          <c:layout>
            <c:manualLayout>
              <c:xMode val="edge"/>
              <c:yMode val="edge"/>
              <c:x val="1.3675213675213675E-3"/>
              <c:y val="0.3401293471363777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,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13789519"/>
        <c:crosses val="autoZero"/>
        <c:crossBetween val="between"/>
      </c:valAx>
      <c:valAx>
        <c:axId val="913791183"/>
        <c:scaling>
          <c:orientation val="minMax"/>
        </c:scaling>
        <c:delete val="0"/>
        <c:axPos val="r"/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600"/>
                  <a:t>売上達成率（％）</a:t>
                </a:r>
              </a:p>
            </c:rich>
          </c:tx>
          <c:layout>
            <c:manualLayout>
              <c:xMode val="edge"/>
              <c:yMode val="edge"/>
              <c:x val="0.95928199744262732"/>
              <c:y val="0.3359463402559901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13786191"/>
        <c:crosses val="max"/>
        <c:crossBetween val="between"/>
      </c:valAx>
      <c:catAx>
        <c:axId val="91378619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1379118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17-04-17T11:16:13.798" idx="1">
    <p:pos x="10" y="10"/>
    <p:text>売上実績に変更のあった千葉店は修正済みでしょうか。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C7819F-3206-49BD-8C6E-FE7B41B25708}" type="datetimeFigureOut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1702FB-D91E-4682-A913-F3C4BFB962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32097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3618C7-6587-4B5B-AB2B-0FEC8B3C7B3F}" type="datetimeFigureOut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4A4B5D-1324-4AE0-9FFD-186C55957C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208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AFD5BE6E-F64F-4C8C-B838-C7C11F1C8FCF}" type="datetime1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EA0982DA-DA08-45F4-9D5A-3C3032F913D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270932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60A5E-B691-4040-99BA-C906E8EA3592}" type="datetime1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82DA-DA08-45F4-9D5A-3C3032F913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2070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CB3F-4794-4B83-9F09-0F024507C4F6}" type="datetime1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82DA-DA08-45F4-9D5A-3C3032F913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416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FBF4-BA78-4EAE-81CC-10D312290223}" type="datetime1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82DA-DA08-45F4-9D5A-3C3032F913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210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C6EEA-452F-4CE7-933C-5B7EF3036B58}" type="datetime1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82DA-DA08-45F4-9D5A-3C3032F913D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76102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5749E-11F5-45F7-A68A-CD0347AB57F9}" type="datetime1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82DA-DA08-45F4-9D5A-3C3032F913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98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13DAC-D34C-4652-9273-B34D87509B7C}" type="datetime1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82DA-DA08-45F4-9D5A-3C3032F913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087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08BF-763A-429B-8210-C2C958919437}" type="datetime1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82DA-DA08-45F4-9D5A-3C3032F913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843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9D73-FD63-4CB6-9F7F-69F1BA1445C7}" type="datetime1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82DA-DA08-45F4-9D5A-3C3032F913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906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079C-8319-4708-BC2A-D9EAA393F7AC}" type="datetime1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82DA-DA08-45F4-9D5A-3C3032F913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5832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2375-5F3E-4302-8A08-3CDABD8FFE11}" type="datetime1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982DA-DA08-45F4-9D5A-3C3032F913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946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3850" y="365760"/>
            <a:ext cx="10024354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3850" y="1828800"/>
            <a:ext cx="10024354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B64BA18C-6D02-4AD2-9124-1B6AA681C1E7}" type="datetime1">
              <a:rPr kumimoji="1" lang="ja-JP" altLang="en-US" smtClean="0"/>
              <a:t>2016/10/18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EA0982DA-DA08-45F4-9D5A-3C3032F913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177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8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kumimoji="1"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ja-JP" altLang="en-US" sz="6000" dirty="0"/>
              <a:t>新生活応援キャンペーン</a:t>
            </a:r>
            <a:br>
              <a:rPr lang="en-US" altLang="ja-JP" sz="6000" dirty="0"/>
            </a:br>
            <a:r>
              <a:rPr lang="en-US" altLang="ja-JP" sz="6000" dirty="0"/>
              <a:t>2016</a:t>
            </a:r>
            <a:r>
              <a:rPr lang="ja-JP" altLang="en-US" sz="6000" dirty="0"/>
              <a:t>年度売上実績</a:t>
            </a:r>
          </a:p>
        </p:txBody>
      </p:sp>
      <p:sp>
        <p:nvSpPr>
          <p:cNvPr id="5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>
                <a:solidFill>
                  <a:schemeClr val="tx1"/>
                </a:solidFill>
              </a:rPr>
              <a:t>富士山電気株式会社</a:t>
            </a:r>
          </a:p>
        </p:txBody>
      </p:sp>
    </p:spTree>
    <p:extLst>
      <p:ext uri="{BB962C8B-B14F-4D97-AF65-F5344CB8AC3E}">
        <p14:creationId xmlns:p14="http://schemas.microsoft.com/office/powerpoint/2010/main" val="4288367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売上集計表</a:t>
            </a:r>
            <a:endParaRPr lang="ja-JP" altLang="en-US" dirty="0"/>
          </a:p>
        </p:txBody>
      </p:sp>
      <p:graphicFrame>
        <p:nvGraphicFramePr>
          <p:cNvPr id="8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4518204"/>
              </p:ext>
            </p:extLst>
          </p:nvPr>
        </p:nvGraphicFramePr>
        <p:xfrm>
          <a:off x="898523" y="2238708"/>
          <a:ext cx="10119680" cy="37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4960">
                  <a:extLst>
                    <a:ext uri="{9D8B030D-6E8A-4147-A177-3AD203B41FA5}">
                      <a16:colId xmlns:a16="http://schemas.microsoft.com/office/drawing/2014/main" val="1172268325"/>
                    </a:ext>
                  </a:extLst>
                </a:gridCol>
                <a:gridCol w="1264960">
                  <a:extLst>
                    <a:ext uri="{9D8B030D-6E8A-4147-A177-3AD203B41FA5}">
                      <a16:colId xmlns:a16="http://schemas.microsoft.com/office/drawing/2014/main" val="1940254675"/>
                    </a:ext>
                  </a:extLst>
                </a:gridCol>
                <a:gridCol w="1264960">
                  <a:extLst>
                    <a:ext uri="{9D8B030D-6E8A-4147-A177-3AD203B41FA5}">
                      <a16:colId xmlns:a16="http://schemas.microsoft.com/office/drawing/2014/main" val="1777291076"/>
                    </a:ext>
                  </a:extLst>
                </a:gridCol>
                <a:gridCol w="1264960">
                  <a:extLst>
                    <a:ext uri="{9D8B030D-6E8A-4147-A177-3AD203B41FA5}">
                      <a16:colId xmlns:a16="http://schemas.microsoft.com/office/drawing/2014/main" val="1107113867"/>
                    </a:ext>
                  </a:extLst>
                </a:gridCol>
                <a:gridCol w="1264960">
                  <a:extLst>
                    <a:ext uri="{9D8B030D-6E8A-4147-A177-3AD203B41FA5}">
                      <a16:colId xmlns:a16="http://schemas.microsoft.com/office/drawing/2014/main" val="3760288735"/>
                    </a:ext>
                  </a:extLst>
                </a:gridCol>
                <a:gridCol w="1264960">
                  <a:extLst>
                    <a:ext uri="{9D8B030D-6E8A-4147-A177-3AD203B41FA5}">
                      <a16:colId xmlns:a16="http://schemas.microsoft.com/office/drawing/2014/main" val="2657706198"/>
                    </a:ext>
                  </a:extLst>
                </a:gridCol>
                <a:gridCol w="1264960">
                  <a:extLst>
                    <a:ext uri="{9D8B030D-6E8A-4147-A177-3AD203B41FA5}">
                      <a16:colId xmlns:a16="http://schemas.microsoft.com/office/drawing/2014/main" val="4273014769"/>
                    </a:ext>
                  </a:extLst>
                </a:gridCol>
                <a:gridCol w="1264960">
                  <a:extLst>
                    <a:ext uri="{9D8B030D-6E8A-4147-A177-3AD203B41FA5}">
                      <a16:colId xmlns:a16="http://schemas.microsoft.com/office/drawing/2014/main" val="4047999766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家電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パソコン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AV</a:t>
                      </a:r>
                      <a:r>
                        <a:rPr kumimoji="1" lang="ja-JP" altLang="en-US" dirty="0"/>
                        <a:t>機器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カメラ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その他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売上実績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売上目標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6755649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新宿店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3,222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3,985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3,326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3,689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2,761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16,983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17,000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6345687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秋葉原店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2,250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2,630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3,126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2,849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1,923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12,778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14,000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867948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横浜店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3,620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3,525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4,969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3,337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3,004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18,455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16,000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063834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大宮店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2,102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2,763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2,687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2,050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1,648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11,250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12,000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525006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千葉店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2,850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2,751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4,125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2,989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2,185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14,900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10,000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806595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dirty="0"/>
                        <a:t>合計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14,044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15,654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18,233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14,914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11,521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74,366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69,000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5117468"/>
                  </a:ext>
                </a:extLst>
              </a:tr>
            </a:tbl>
          </a:graphicData>
        </a:graphic>
      </p:graphicFrame>
      <p:sp>
        <p:nvSpPr>
          <p:cNvPr id="6" name="テキスト ボックス 3"/>
          <p:cNvSpPr txBox="1"/>
          <p:nvPr/>
        </p:nvSpPr>
        <p:spPr>
          <a:xfrm>
            <a:off x="9654532" y="182207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単位：千円</a:t>
            </a:r>
          </a:p>
        </p:txBody>
      </p:sp>
    </p:spTree>
    <p:extLst>
      <p:ext uri="{BB962C8B-B14F-4D97-AF65-F5344CB8AC3E}">
        <p14:creationId xmlns:p14="http://schemas.microsoft.com/office/powerpoint/2010/main" val="2041641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商品カテゴリ別売上構成比</a:t>
            </a:r>
          </a:p>
        </p:txBody>
      </p:sp>
      <p:graphicFrame>
        <p:nvGraphicFramePr>
          <p:cNvPr id="21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5171477"/>
              </p:ext>
            </p:extLst>
          </p:nvPr>
        </p:nvGraphicFramePr>
        <p:xfrm>
          <a:off x="993775" y="1828800"/>
          <a:ext cx="10025063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37764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店舗別売上実績と売上達成率</a:t>
            </a:r>
            <a:endParaRPr kumimoji="1" lang="ja-JP" altLang="en-US" dirty="0"/>
          </a:p>
        </p:txBody>
      </p:sp>
      <p:graphicFrame>
        <p:nvGraphicFramePr>
          <p:cNvPr id="5" name="グラフ 2">
            <a:extLst>
              <a:ext uri="{FF2B5EF4-FFF2-40B4-BE49-F238E27FC236}">
                <a16:creationId xmlns:a16="http://schemas.microsoft.com/office/drawing/2014/main" id="{45CF3A13-F3E4-4790-8E62-4057C11CF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082147"/>
              </p:ext>
            </p:extLst>
          </p:nvPr>
        </p:nvGraphicFramePr>
        <p:xfrm>
          <a:off x="852264" y="1844566"/>
          <a:ext cx="10151316" cy="4620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8310018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ビュー</Template>
  <TotalTime>262190</TotalTime>
  <Words>93</Words>
  <Application>Microsoft Office PowerPoint</Application>
  <PresentationFormat>ワイド画面</PresentationFormat>
  <Paragraphs>63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ＭＳ ゴシック</vt:lpstr>
      <vt:lpstr>游ゴシック</vt:lpstr>
      <vt:lpstr>Arial</vt:lpstr>
      <vt:lpstr>Century Schoolbook</vt:lpstr>
      <vt:lpstr>Wingdings 2</vt:lpstr>
      <vt:lpstr>View</vt:lpstr>
      <vt:lpstr>新生活応援キャンペーン 2016年度売上実績</vt:lpstr>
      <vt:lpstr>売上集計表</vt:lpstr>
      <vt:lpstr>商品カテゴリ別売上構成比</vt:lpstr>
      <vt:lpstr>店舗別売上実績と売上達成率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新生活応援キャンペーン 2016年度売上実績</dc:title>
  <dcterms:created xsi:type="dcterms:W3CDTF">2016-10-04T04:46:49Z</dcterms:created>
  <dcterms:modified xsi:type="dcterms:W3CDTF">2016-10-18T03:12:10Z</dcterms:modified>
</cp:coreProperties>
</file>