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55" d="100"/>
          <a:sy n="55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C5AB2-549A-43F1-BFF6-C91E079EA7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4045319-151C-447A-9D38-AEE474C66221}">
      <dgm:prSet/>
      <dgm:spPr/>
      <dgm:t>
        <a:bodyPr/>
        <a:lstStyle/>
        <a:p>
          <a:r>
            <a:rPr lang="ja-JP" dirty="0"/>
            <a:t>家具の転倒対策</a:t>
          </a:r>
        </a:p>
      </dgm:t>
    </dgm:pt>
    <dgm:pt modelId="{ACB96496-A14E-42F8-9ACD-3ACDF2B496E4}" type="parTrans" cxnId="{5F3588F0-8072-404E-9DFA-EAEB334C9F87}">
      <dgm:prSet/>
      <dgm:spPr/>
      <dgm:t>
        <a:bodyPr/>
        <a:lstStyle/>
        <a:p>
          <a:endParaRPr lang="ja-JP" altLang="en-US"/>
        </a:p>
      </dgm:t>
    </dgm:pt>
    <dgm:pt modelId="{70F96EED-DDA5-4A5C-B75A-1253C4471A5C}" type="sibTrans" cxnId="{5F3588F0-8072-404E-9DFA-EAEB334C9F87}">
      <dgm:prSet/>
      <dgm:spPr/>
      <dgm:t>
        <a:bodyPr/>
        <a:lstStyle/>
        <a:p>
          <a:endParaRPr lang="ja-JP" altLang="en-US"/>
        </a:p>
      </dgm:t>
    </dgm:pt>
    <dgm:pt modelId="{CEEB6A5A-CF59-48CB-B2B1-41B8D510E341}">
      <dgm:prSet/>
      <dgm:spPr/>
      <dgm:t>
        <a:bodyPr/>
        <a:lstStyle/>
        <a:p>
          <a:r>
            <a:rPr lang="ja-JP"/>
            <a:t>食料・生活必需品の備蓄対策</a:t>
          </a:r>
        </a:p>
      </dgm:t>
    </dgm:pt>
    <dgm:pt modelId="{D63E75D2-0D9A-4245-82FF-816DC0968C1D}" type="parTrans" cxnId="{10BB8E4C-AF75-4843-BD51-01436B2FE2B6}">
      <dgm:prSet/>
      <dgm:spPr/>
      <dgm:t>
        <a:bodyPr/>
        <a:lstStyle/>
        <a:p>
          <a:endParaRPr lang="ja-JP" altLang="en-US"/>
        </a:p>
      </dgm:t>
    </dgm:pt>
    <dgm:pt modelId="{3D44C504-52BB-4347-B0BE-7CDB844DC27D}" type="sibTrans" cxnId="{10BB8E4C-AF75-4843-BD51-01436B2FE2B6}">
      <dgm:prSet/>
      <dgm:spPr/>
      <dgm:t>
        <a:bodyPr/>
        <a:lstStyle/>
        <a:p>
          <a:endParaRPr lang="ja-JP" altLang="en-US"/>
        </a:p>
      </dgm:t>
    </dgm:pt>
    <dgm:pt modelId="{4BDA636C-9500-4E6F-988F-978FA6CB702B}">
      <dgm:prSet/>
      <dgm:spPr/>
      <dgm:t>
        <a:bodyPr/>
        <a:lstStyle/>
        <a:p>
          <a:r>
            <a:rPr lang="ja-JP" altLang="en-US" dirty="0"/>
            <a:t>非常用</a:t>
          </a:r>
          <a:r>
            <a:rPr lang="ja-JP" dirty="0"/>
            <a:t>トイレ対策</a:t>
          </a:r>
        </a:p>
      </dgm:t>
    </dgm:pt>
    <dgm:pt modelId="{85719A9C-09AC-4CB5-BC92-D535FBE63C9F}" type="parTrans" cxnId="{AE2DE1D1-FE8B-4E7C-8BB8-99EBCBEDCB46}">
      <dgm:prSet/>
      <dgm:spPr/>
      <dgm:t>
        <a:bodyPr/>
        <a:lstStyle/>
        <a:p>
          <a:endParaRPr lang="ja-JP" altLang="en-US"/>
        </a:p>
      </dgm:t>
    </dgm:pt>
    <dgm:pt modelId="{290B33D3-C99D-4326-9454-87637970DE41}" type="sibTrans" cxnId="{AE2DE1D1-FE8B-4E7C-8BB8-99EBCBEDCB46}">
      <dgm:prSet/>
      <dgm:spPr/>
      <dgm:t>
        <a:bodyPr/>
        <a:lstStyle/>
        <a:p>
          <a:endParaRPr lang="ja-JP" altLang="en-US"/>
        </a:p>
      </dgm:t>
    </dgm:pt>
    <dgm:pt modelId="{C52EA5A6-A971-4DB3-989A-7E49B9B69603}" type="pres">
      <dgm:prSet presAssocID="{F4AC5AB2-549A-43F1-BFF6-C91E079EA756}" presName="linear" presStyleCnt="0">
        <dgm:presLayoutVars>
          <dgm:animLvl val="lvl"/>
          <dgm:resizeHandles val="exact"/>
        </dgm:presLayoutVars>
      </dgm:prSet>
      <dgm:spPr/>
    </dgm:pt>
    <dgm:pt modelId="{49FD0AFD-829E-42CD-9286-220F593E114B}" type="pres">
      <dgm:prSet presAssocID="{C4045319-151C-447A-9D38-AEE474C6622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4471202-779A-40FC-87DF-20A668A8015C}" type="pres">
      <dgm:prSet presAssocID="{70F96EED-DDA5-4A5C-B75A-1253C4471A5C}" presName="spacer" presStyleCnt="0"/>
      <dgm:spPr/>
    </dgm:pt>
    <dgm:pt modelId="{5464FC4B-37E4-4021-B44D-CFE8DE11B4FB}" type="pres">
      <dgm:prSet presAssocID="{CEEB6A5A-CF59-48CB-B2B1-41B8D510E34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6C7D73C-6128-404B-9C55-3B370FFBAA56}" type="pres">
      <dgm:prSet presAssocID="{3D44C504-52BB-4347-B0BE-7CDB844DC27D}" presName="spacer" presStyleCnt="0"/>
      <dgm:spPr/>
    </dgm:pt>
    <dgm:pt modelId="{3FD44BDE-E7AC-4FF0-8335-3C624427E1A8}" type="pres">
      <dgm:prSet presAssocID="{4BDA636C-9500-4E6F-988F-978FA6CB702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F3588F0-8072-404E-9DFA-EAEB334C9F87}" srcId="{F4AC5AB2-549A-43F1-BFF6-C91E079EA756}" destId="{C4045319-151C-447A-9D38-AEE474C66221}" srcOrd="0" destOrd="0" parTransId="{ACB96496-A14E-42F8-9ACD-3ACDF2B496E4}" sibTransId="{70F96EED-DDA5-4A5C-B75A-1253C4471A5C}"/>
    <dgm:cxn modelId="{AE2DE1D1-FE8B-4E7C-8BB8-99EBCBEDCB46}" srcId="{F4AC5AB2-549A-43F1-BFF6-C91E079EA756}" destId="{4BDA636C-9500-4E6F-988F-978FA6CB702B}" srcOrd="2" destOrd="0" parTransId="{85719A9C-09AC-4CB5-BC92-D535FBE63C9F}" sibTransId="{290B33D3-C99D-4326-9454-87637970DE41}"/>
    <dgm:cxn modelId="{10BB8E4C-AF75-4843-BD51-01436B2FE2B6}" srcId="{F4AC5AB2-549A-43F1-BFF6-C91E079EA756}" destId="{CEEB6A5A-CF59-48CB-B2B1-41B8D510E341}" srcOrd="1" destOrd="0" parTransId="{D63E75D2-0D9A-4245-82FF-816DC0968C1D}" sibTransId="{3D44C504-52BB-4347-B0BE-7CDB844DC27D}"/>
    <dgm:cxn modelId="{9A5E28F1-A6D3-4E04-915F-1F1D31032BAD}" type="presOf" srcId="{C4045319-151C-447A-9D38-AEE474C66221}" destId="{49FD0AFD-829E-42CD-9286-220F593E114B}" srcOrd="0" destOrd="0" presId="urn:microsoft.com/office/officeart/2005/8/layout/vList2"/>
    <dgm:cxn modelId="{8EEA4622-B1D0-4B8C-9041-C980AEB9F0CD}" type="presOf" srcId="{4BDA636C-9500-4E6F-988F-978FA6CB702B}" destId="{3FD44BDE-E7AC-4FF0-8335-3C624427E1A8}" srcOrd="0" destOrd="0" presId="urn:microsoft.com/office/officeart/2005/8/layout/vList2"/>
    <dgm:cxn modelId="{2883C24F-37B6-4F59-9A72-0DAA2298B427}" type="presOf" srcId="{F4AC5AB2-549A-43F1-BFF6-C91E079EA756}" destId="{C52EA5A6-A971-4DB3-989A-7E49B9B69603}" srcOrd="0" destOrd="0" presId="urn:microsoft.com/office/officeart/2005/8/layout/vList2"/>
    <dgm:cxn modelId="{773C5EB4-FDA1-4004-9070-E1EDD7487A72}" type="presOf" srcId="{CEEB6A5A-CF59-48CB-B2B1-41B8D510E341}" destId="{5464FC4B-37E4-4021-B44D-CFE8DE11B4FB}" srcOrd="0" destOrd="0" presId="urn:microsoft.com/office/officeart/2005/8/layout/vList2"/>
    <dgm:cxn modelId="{C69325D9-C50E-41A5-A695-44F631DAA1C0}" type="presParOf" srcId="{C52EA5A6-A971-4DB3-989A-7E49B9B69603}" destId="{49FD0AFD-829E-42CD-9286-220F593E114B}" srcOrd="0" destOrd="0" presId="urn:microsoft.com/office/officeart/2005/8/layout/vList2"/>
    <dgm:cxn modelId="{0C556406-8382-4E97-8399-1C3AFE33DE86}" type="presParOf" srcId="{C52EA5A6-A971-4DB3-989A-7E49B9B69603}" destId="{04471202-779A-40FC-87DF-20A668A8015C}" srcOrd="1" destOrd="0" presId="urn:microsoft.com/office/officeart/2005/8/layout/vList2"/>
    <dgm:cxn modelId="{C73158A4-DC4F-4242-94DC-B3A019FEFCFC}" type="presParOf" srcId="{C52EA5A6-A971-4DB3-989A-7E49B9B69603}" destId="{5464FC4B-37E4-4021-B44D-CFE8DE11B4FB}" srcOrd="2" destOrd="0" presId="urn:microsoft.com/office/officeart/2005/8/layout/vList2"/>
    <dgm:cxn modelId="{C2D5A212-4995-4C2C-B690-F995689AA60E}" type="presParOf" srcId="{C52EA5A6-A971-4DB3-989A-7E49B9B69603}" destId="{96C7D73C-6128-404B-9C55-3B370FFBAA56}" srcOrd="3" destOrd="0" presId="urn:microsoft.com/office/officeart/2005/8/layout/vList2"/>
    <dgm:cxn modelId="{34B8E39F-F22C-4CD4-A0E7-88D8E1910D26}" type="presParOf" srcId="{C52EA5A6-A971-4DB3-989A-7E49B9B69603}" destId="{3FD44BDE-E7AC-4FF0-8335-3C624427E1A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D0AFD-829E-42CD-9286-220F593E114B}">
      <dsp:nvSpPr>
        <dsp:cNvPr id="0" name=""/>
        <dsp:cNvSpPr/>
      </dsp:nvSpPr>
      <dsp:spPr>
        <a:xfrm>
          <a:off x="0" y="22144"/>
          <a:ext cx="9720000" cy="12325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4900" kern="1200" dirty="0"/>
            <a:t>家具の転倒対策</a:t>
          </a:r>
        </a:p>
      </dsp:txBody>
      <dsp:txXfrm>
        <a:off x="60170" y="82314"/>
        <a:ext cx="9599660" cy="1112254"/>
      </dsp:txXfrm>
    </dsp:sp>
    <dsp:sp modelId="{5464FC4B-37E4-4021-B44D-CFE8DE11B4FB}">
      <dsp:nvSpPr>
        <dsp:cNvPr id="0" name=""/>
        <dsp:cNvSpPr/>
      </dsp:nvSpPr>
      <dsp:spPr>
        <a:xfrm>
          <a:off x="0" y="1395859"/>
          <a:ext cx="9720000" cy="12325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4900" kern="1200"/>
            <a:t>食料・生活必需品の備蓄対策</a:t>
          </a:r>
        </a:p>
      </dsp:txBody>
      <dsp:txXfrm>
        <a:off x="60170" y="1456029"/>
        <a:ext cx="9599660" cy="1112254"/>
      </dsp:txXfrm>
    </dsp:sp>
    <dsp:sp modelId="{3FD44BDE-E7AC-4FF0-8335-3C624427E1A8}">
      <dsp:nvSpPr>
        <dsp:cNvPr id="0" name=""/>
        <dsp:cNvSpPr/>
      </dsp:nvSpPr>
      <dsp:spPr>
        <a:xfrm>
          <a:off x="0" y="2769573"/>
          <a:ext cx="9720000" cy="12325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4900" kern="1200" dirty="0"/>
            <a:t>非常用</a:t>
          </a:r>
          <a:r>
            <a:rPr lang="ja-JP" sz="4900" kern="1200" dirty="0"/>
            <a:t>トイレ対策</a:t>
          </a:r>
        </a:p>
      </dsp:txBody>
      <dsp:txXfrm>
        <a:off x="60170" y="2829743"/>
        <a:ext cx="9599660" cy="11122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AF03F-C485-44AC-A414-A8B5561B7C10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B636D-FFFF-4612-882E-A479BD97D5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9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8CB53-47AE-49C2-AF94-06703214DE31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D5790-F8B2-467A-939A-13C114B997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45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楓が丘地区　防災担当の富士です。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防災の日をきっかけとして、家庭の防災対策を見直しましょう。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D5790-F8B2-467A-939A-13C114B997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542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防災の日の由来を説明します。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3C452-CB40-41C2-8CF4-76CEB6C3D3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802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家庭でできる防災対策として、３つの対策を紹介します。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3C452-CB40-41C2-8CF4-76CEB6C3D31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295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水や食料などは、賞味期限について定期的に確認しましょう。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D5790-F8B2-467A-939A-13C114B9977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41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99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6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715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2220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26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764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145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4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07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6200" y="2194560"/>
            <a:ext cx="9720000" cy="40241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6200" y="6355845"/>
            <a:ext cx="6671999" cy="36563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6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32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5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562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14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803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1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87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E05B7-80DE-45DD-BBA4-3A34D2F84864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39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見直そう！</a:t>
            </a:r>
            <a:br>
              <a:rPr lang="ja-JP" altLang="en-US" dirty="0"/>
            </a:br>
            <a:r>
              <a:rPr lang="ja-JP" altLang="en-US" dirty="0"/>
              <a:t>家庭の防災対策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62822"/>
            <a:ext cx="9448800" cy="685800"/>
          </a:xfrm>
        </p:spPr>
        <p:txBody>
          <a:bodyPr>
            <a:normAutofit/>
          </a:bodyPr>
          <a:lstStyle/>
          <a:p>
            <a:pPr algn="r"/>
            <a:r>
              <a:rPr lang="ja-JP" altLang="ja-JP" sz="3600" dirty="0"/>
              <a:t>楓が丘地区</a:t>
            </a:r>
            <a:r>
              <a:rPr lang="ja-JP" altLang="en-US" sz="3600" dirty="0"/>
              <a:t>　防災担当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8140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防災の日の由来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防災の日とは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1923</a:t>
            </a:r>
            <a:r>
              <a:rPr lang="ja-JP" altLang="ja-JP" dirty="0"/>
              <a:t>年</a:t>
            </a:r>
            <a:r>
              <a:rPr lang="en-US" altLang="ja-JP" dirty="0"/>
              <a:t>9</a:t>
            </a:r>
            <a:r>
              <a:rPr lang="ja-JP" altLang="ja-JP" dirty="0"/>
              <a:t>月</a:t>
            </a:r>
            <a:r>
              <a:rPr lang="en-US" altLang="ja-JP" dirty="0"/>
              <a:t>1</a:t>
            </a:r>
            <a:r>
              <a:rPr lang="ja-JP" altLang="ja-JP" dirty="0"/>
              <a:t>日に発生した関東大震災にちなみ、</a:t>
            </a:r>
            <a:r>
              <a:rPr lang="ja-JP" altLang="en-US" dirty="0"/>
              <a:t>災害（</a:t>
            </a:r>
            <a:r>
              <a:rPr lang="ja-JP" altLang="ja-JP" dirty="0"/>
              <a:t>台風、高潮、津波、地震</a:t>
            </a:r>
            <a:r>
              <a:rPr lang="ja-JP" altLang="en-US" dirty="0"/>
              <a:t>）</a:t>
            </a:r>
            <a:r>
              <a:rPr lang="ja-JP" altLang="ja-JP" dirty="0"/>
              <a:t>について認識を深め、心構えを</a:t>
            </a:r>
            <a:r>
              <a:rPr lang="ja-JP" altLang="en-US" dirty="0"/>
              <a:t>持つ</a:t>
            </a:r>
            <a:r>
              <a:rPr lang="ja-JP" altLang="ja-JP" dirty="0"/>
              <a:t>ため</a:t>
            </a:r>
            <a:r>
              <a:rPr lang="ja-JP" altLang="en-US" dirty="0"/>
              <a:t>に内閣によって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日が記念日として制定された。</a:t>
            </a:r>
            <a:endParaRPr lang="ja-JP" altLang="ja-JP" dirty="0"/>
          </a:p>
          <a:p>
            <a:pPr>
              <a:spcBef>
                <a:spcPts val="3000"/>
              </a:spcBef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ja-JP" dirty="0"/>
              <a:t>防災週間</a:t>
            </a:r>
            <a:r>
              <a:rPr lang="ja-JP" altLang="en-US" dirty="0"/>
              <a:t>とは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</a:t>
            </a:r>
            <a:r>
              <a:rPr lang="ja-JP" altLang="ja-JP" dirty="0"/>
              <a:t>月</a:t>
            </a:r>
            <a:r>
              <a:rPr lang="en-US" altLang="ja-JP" dirty="0"/>
              <a:t>1</a:t>
            </a:r>
            <a:r>
              <a:rPr lang="ja-JP" altLang="ja-JP" dirty="0"/>
              <a:t>日を含む</a:t>
            </a:r>
            <a:r>
              <a:rPr lang="en-US" altLang="ja-JP" dirty="0"/>
              <a:t>8</a:t>
            </a:r>
            <a:r>
              <a:rPr lang="ja-JP" altLang="ja-JP" dirty="0"/>
              <a:t>月</a:t>
            </a:r>
            <a:r>
              <a:rPr lang="en-US" altLang="ja-JP" dirty="0"/>
              <a:t>30</a:t>
            </a:r>
            <a:r>
              <a:rPr lang="ja-JP" altLang="ja-JP" dirty="0"/>
              <a:t>日～</a:t>
            </a:r>
            <a:r>
              <a:rPr lang="en-US" altLang="ja-JP" dirty="0"/>
              <a:t>9</a:t>
            </a:r>
            <a:r>
              <a:rPr lang="ja-JP" altLang="ja-JP" dirty="0"/>
              <a:t>月</a:t>
            </a:r>
            <a:r>
              <a:rPr lang="en-US" altLang="ja-JP" dirty="0"/>
              <a:t>5</a:t>
            </a:r>
            <a:r>
              <a:rPr lang="ja-JP" altLang="ja-JP" dirty="0"/>
              <a:t>日まで</a:t>
            </a:r>
            <a:r>
              <a:rPr lang="ja-JP" altLang="en-US" dirty="0"/>
              <a:t>の</a:t>
            </a:r>
            <a:r>
              <a:rPr lang="en-US" altLang="ja-JP" dirty="0"/>
              <a:t>1</a:t>
            </a:r>
            <a:r>
              <a:rPr lang="ja-JP" altLang="en-US" dirty="0"/>
              <a:t>週間を防災週間とし、</a:t>
            </a:r>
            <a:r>
              <a:rPr lang="ja-JP" altLang="ja-JP" dirty="0"/>
              <a:t>国や各自治体が防災訓練や啓発行事を行っている。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684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ja-JP" altLang="en-US" dirty="0"/>
              <a:t>家庭でできる防災対策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463800"/>
              </p:ext>
            </p:extLst>
          </p:nvPr>
        </p:nvGraphicFramePr>
        <p:xfrm>
          <a:off x="1786200" y="2193925"/>
          <a:ext cx="97200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795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FD0AFD-829E-42CD-9286-220F593E11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49FD0AFD-829E-42CD-9286-220F593E11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49FD0AFD-829E-42CD-9286-220F593E11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49FD0AFD-829E-42CD-9286-220F593E11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64FC4B-37E4-4021-B44D-CFE8DE11B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5464FC4B-37E4-4021-B44D-CFE8DE11B4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5464FC4B-37E4-4021-B44D-CFE8DE11B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5464FC4B-37E4-4021-B44D-CFE8DE11B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D44BDE-E7AC-4FF0-8335-3C624427E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3FD44BDE-E7AC-4FF0-8335-3C624427E1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3FD44BDE-E7AC-4FF0-8335-3C624427E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3FD44BDE-E7AC-4FF0-8335-3C624427E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家具の転倒対策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つっぱり棒式</a:t>
            </a:r>
          </a:p>
          <a:p>
            <a:pPr lvl="1"/>
            <a:r>
              <a:rPr lang="ja-JP" altLang="en-US" dirty="0"/>
              <a:t>家具と天井の間に設置して、家具の転倒を防止する。</a:t>
            </a:r>
            <a:endParaRPr lang="en-US" altLang="ja-JP" dirty="0"/>
          </a:p>
          <a:p>
            <a:pPr lvl="1"/>
            <a:r>
              <a:rPr lang="ja-JP" altLang="en-US" dirty="0"/>
              <a:t>家具と天井の距離が短く、壁に近い位置に設置する。</a:t>
            </a:r>
            <a:endParaRPr lang="en-US" altLang="ja-JP" dirty="0"/>
          </a:p>
          <a:p>
            <a:pPr lvl="1"/>
            <a:r>
              <a:rPr lang="ja-JP" altLang="en-US" dirty="0"/>
              <a:t>天井の強度を確認して設置する。</a:t>
            </a:r>
            <a:endParaRPr lang="en-US" altLang="ja-JP" dirty="0"/>
          </a:p>
          <a:p>
            <a:pPr>
              <a:spcBef>
                <a:spcPts val="3000"/>
              </a:spcBef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ストッパー式</a:t>
            </a:r>
          </a:p>
          <a:p>
            <a:pPr lvl="1"/>
            <a:r>
              <a:rPr lang="ja-JP" altLang="en-US" dirty="0"/>
              <a:t>家具の下に敷き、振動を防止する。</a:t>
            </a:r>
            <a:endParaRPr lang="en-US" altLang="ja-JP" dirty="0"/>
          </a:p>
          <a:p>
            <a:pPr lvl="1"/>
            <a:r>
              <a:rPr lang="ja-JP" altLang="en-US" dirty="0"/>
              <a:t>家具の端から端まで敷き、家具の上部と壁を密着させる。</a:t>
            </a:r>
          </a:p>
        </p:txBody>
      </p:sp>
    </p:spTree>
    <p:extLst>
      <p:ext uri="{BB962C8B-B14F-4D97-AF65-F5344CB8AC3E}">
        <p14:creationId xmlns:p14="http://schemas.microsoft.com/office/powerpoint/2010/main" val="64720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食料・生活必需品の備蓄対策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786200" y="2194560"/>
            <a:ext cx="7420862" cy="4458488"/>
          </a:xfrm>
        </p:spPr>
        <p:txBody>
          <a:bodyPr numCol="2"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備蓄品の例</a:t>
            </a:r>
          </a:p>
          <a:p>
            <a:pPr lvl="1"/>
            <a:r>
              <a:rPr lang="ja-JP" altLang="en-US" dirty="0"/>
              <a:t>水と食料</a:t>
            </a:r>
          </a:p>
          <a:p>
            <a:pPr lvl="1"/>
            <a:r>
              <a:rPr lang="ja-JP" altLang="en-US" dirty="0"/>
              <a:t>携帯用食器</a:t>
            </a:r>
          </a:p>
          <a:p>
            <a:pPr lvl="1"/>
            <a:r>
              <a:rPr lang="ja-JP" altLang="en-US" dirty="0"/>
              <a:t>懐中電灯</a:t>
            </a:r>
          </a:p>
          <a:p>
            <a:pPr lvl="1"/>
            <a:r>
              <a:rPr lang="ja-JP" altLang="en-US" dirty="0"/>
              <a:t>携帯ラジオ</a:t>
            </a:r>
          </a:p>
          <a:p>
            <a:pPr lvl="1"/>
            <a:r>
              <a:rPr lang="ja-JP" altLang="en-US" dirty="0"/>
              <a:t>予備電池</a:t>
            </a:r>
          </a:p>
          <a:p>
            <a:pPr lvl="1"/>
            <a:r>
              <a:rPr lang="ja-JP" altLang="en-US" dirty="0"/>
              <a:t>身の回り品</a:t>
            </a:r>
            <a:endParaRPr lang="en-US" altLang="ja-JP" dirty="0"/>
          </a:p>
          <a:p>
            <a:pPr lvl="2"/>
            <a:r>
              <a:rPr lang="ja-JP" altLang="en-US" dirty="0"/>
              <a:t>衣類</a:t>
            </a:r>
            <a:endParaRPr lang="en-US" altLang="ja-JP" dirty="0"/>
          </a:p>
          <a:p>
            <a:pPr lvl="2"/>
            <a:r>
              <a:rPr lang="ja-JP" altLang="en-US" dirty="0"/>
              <a:t>洗面用具</a:t>
            </a:r>
            <a:endParaRPr lang="en-US" altLang="ja-JP" dirty="0"/>
          </a:p>
          <a:p>
            <a:pPr lvl="2"/>
            <a:r>
              <a:rPr lang="ja-JP" altLang="en-US" dirty="0"/>
              <a:t>裁縫セット</a:t>
            </a:r>
            <a:endParaRPr lang="en-US" altLang="ja-JP" dirty="0"/>
          </a:p>
          <a:p>
            <a:pPr lvl="2"/>
            <a:r>
              <a:rPr lang="ja-JP" altLang="en-US" dirty="0"/>
              <a:t>筆記用具等</a:t>
            </a:r>
          </a:p>
          <a:p>
            <a:pPr lvl="1"/>
            <a:endParaRPr lang="en-US" altLang="ja-JP" dirty="0"/>
          </a:p>
          <a:p>
            <a:pPr lvl="1"/>
            <a:r>
              <a:rPr lang="ja-JP" altLang="en-US" dirty="0"/>
              <a:t>常備薬</a:t>
            </a:r>
          </a:p>
          <a:p>
            <a:pPr lvl="1"/>
            <a:r>
              <a:rPr lang="ja-JP" altLang="en-US" dirty="0"/>
              <a:t>救急用品</a:t>
            </a:r>
            <a:endParaRPr lang="en-US" altLang="ja-JP" dirty="0"/>
          </a:p>
          <a:p>
            <a:pPr lvl="2"/>
            <a:r>
              <a:rPr lang="ja-JP" altLang="en-US" dirty="0"/>
              <a:t>絆創膏</a:t>
            </a:r>
            <a:endParaRPr lang="en-US" altLang="ja-JP" dirty="0"/>
          </a:p>
          <a:p>
            <a:pPr lvl="2"/>
            <a:r>
              <a:rPr lang="ja-JP" altLang="en-US" dirty="0"/>
              <a:t>消毒液</a:t>
            </a:r>
            <a:endParaRPr lang="en-US" altLang="ja-JP" dirty="0"/>
          </a:p>
          <a:p>
            <a:pPr lvl="2"/>
            <a:r>
              <a:rPr lang="ja-JP" altLang="en-US" dirty="0"/>
              <a:t>ガーゼ</a:t>
            </a:r>
            <a:endParaRPr lang="en-US" altLang="ja-JP" dirty="0"/>
          </a:p>
          <a:p>
            <a:pPr lvl="2"/>
            <a:r>
              <a:rPr lang="ja-JP" altLang="en-US" dirty="0"/>
              <a:t>包帯等</a:t>
            </a:r>
          </a:p>
        </p:txBody>
      </p:sp>
      <p:pic>
        <p:nvPicPr>
          <p:cNvPr id="6" name="図 3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1434">
            <a:off x="9039392" y="1901896"/>
            <a:ext cx="1440000" cy="1195081"/>
          </a:xfrm>
          <a:prstGeom prst="rect">
            <a:avLst/>
          </a:prstGeom>
        </p:spPr>
      </p:pic>
      <p:pic>
        <p:nvPicPr>
          <p:cNvPr id="9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420">
            <a:off x="9504191" y="4316168"/>
            <a:ext cx="203572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60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非常用トイレ対策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非常用トイレの備蓄量</a:t>
            </a:r>
            <a:endParaRPr lang="en-US" altLang="ja-JP" dirty="0"/>
          </a:p>
          <a:p>
            <a:pPr lvl="1"/>
            <a:r>
              <a:rPr lang="ja-JP" altLang="en-US" dirty="0"/>
              <a:t>一人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6</a:t>
            </a:r>
            <a:r>
              <a:rPr lang="ja-JP" altLang="en-US" dirty="0"/>
              <a:t>回の使用を想定して、家族が</a:t>
            </a:r>
            <a:r>
              <a:rPr lang="en-US" altLang="ja-JP" dirty="0"/>
              <a:t>7</a:t>
            </a:r>
            <a:r>
              <a:rPr lang="ja-JP" altLang="en-US" dirty="0"/>
              <a:t>日間使用できる量を備蓄しておくと安心。</a:t>
            </a:r>
          </a:p>
          <a:p>
            <a:pPr>
              <a:spcBef>
                <a:spcPts val="3000"/>
              </a:spcBef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非常用トイレの種類</a:t>
            </a:r>
          </a:p>
          <a:p>
            <a:pPr lvl="1"/>
            <a:r>
              <a:rPr lang="ja-JP" altLang="en-US" dirty="0"/>
              <a:t>ポリマーシートタイプ</a:t>
            </a:r>
          </a:p>
          <a:p>
            <a:pPr lvl="1"/>
            <a:r>
              <a:rPr lang="ja-JP" altLang="en-US" dirty="0"/>
              <a:t>粉末凝固剤タイプ</a:t>
            </a:r>
          </a:p>
          <a:p>
            <a:pPr lvl="1"/>
            <a:r>
              <a:rPr lang="ja-JP" altLang="en-US" dirty="0"/>
              <a:t>タブレットタイプ</a:t>
            </a:r>
          </a:p>
          <a:p>
            <a:pPr lvl="1"/>
            <a:r>
              <a:rPr lang="ja-JP" altLang="en-US" dirty="0"/>
              <a:t>吸水パックタイプ</a:t>
            </a:r>
          </a:p>
        </p:txBody>
      </p:sp>
    </p:spTree>
    <p:extLst>
      <p:ext uri="{BB962C8B-B14F-4D97-AF65-F5344CB8AC3E}">
        <p14:creationId xmlns:p14="http://schemas.microsoft.com/office/powerpoint/2010/main" val="168627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theme/theme1.xml><?xml version="1.0" encoding="utf-8"?>
<a:theme xmlns:a="http://schemas.openxmlformats.org/drawingml/2006/main" name="飛行機雲">
  <a:themeElements>
    <a:clrScheme name="赤味がかったオレンジ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飛行機雲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飛行機雲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TM04033937[[fn=飛行機雲]]</Template>
  <TotalTime>25</TotalTime>
  <Words>337</Words>
  <Application>Microsoft Office PowerPoint</Application>
  <PresentationFormat>ワイド画面</PresentationFormat>
  <Paragraphs>55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游ゴシック</vt:lpstr>
      <vt:lpstr>Arial</vt:lpstr>
      <vt:lpstr>Century Gothic</vt:lpstr>
      <vt:lpstr>Wingdings</vt:lpstr>
      <vt:lpstr>飛行機雲</vt:lpstr>
      <vt:lpstr>見直そう！ 家庭の防災対策</vt:lpstr>
      <vt:lpstr>防災の日の由来</vt:lpstr>
      <vt:lpstr>家庭でできる防災対策</vt:lpstr>
      <vt:lpstr>家具の転倒対策</vt:lpstr>
      <vt:lpstr>食料・生活必需品の備蓄対策</vt:lpstr>
      <vt:lpstr>非常用トイレ対策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見直そう！ 家庭の防災対策</dc:title>
  <dcterms:created xsi:type="dcterms:W3CDTF">2017-05-08T07:20:32Z</dcterms:created>
  <dcterms:modified xsi:type="dcterms:W3CDTF">2017-06-02T04:40:29Z</dcterms:modified>
</cp:coreProperties>
</file>