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Ex1.xml" ContentType="application/vnd.ms-office.chartex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59" r:id="rId9"/>
    <p:sldId id="273" r:id="rId10"/>
    <p:sldId id="27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795E7B9D-1E7A-4818-950F-27206B393931}">
          <p14:sldIdLst>
            <p14:sldId id="256"/>
          </p14:sldIdLst>
        </p14:section>
        <p14:section name="タイトルなしのセクション" id="{8BD4A7FE-557D-48F3-B44E-9A4E6ACC7481}">
          <p14:sldIdLst>
            <p14:sldId id="257"/>
            <p14:sldId id="258"/>
            <p14:sldId id="261"/>
            <p14:sldId id="262"/>
            <p14:sldId id="263"/>
            <p14:sldId id="264"/>
            <p14:sldId id="259"/>
          </p14:sldIdLst>
        </p14:section>
        <p14:section name="タイトルなしのセクション" id="{2B2C8340-DD00-4F98-8A3D-1D0AECD6B1A7}">
          <p14:sldIdLst>
            <p14:sldId id="273"/>
            <p14:sldId id="27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9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ADFF"/>
    <a:srgbClr val="4382FF"/>
    <a:srgbClr val="0099FF"/>
    <a:srgbClr val="33CCFF"/>
    <a:srgbClr val="66CCFF"/>
    <a:srgbClr val="3399FF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>
      <p:cViewPr varScale="1">
        <p:scale>
          <a:sx n="61" d="100"/>
          <a:sy n="61" d="100"/>
        </p:scale>
        <p:origin x="108" y="348"/>
      </p:cViewPr>
      <p:guideLst>
        <p:guide orient="horz" pos="19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Microsoft_Excel_Worksheet.xlsx"/></Relationships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Sheet1!$A$2:$A$8</cx:f>
        <cx:lvl ptCount="7">
          <cx:pt idx="0">パソコン</cx:pt>
          <cx:pt idx="1">携帯電話</cx:pt>
          <cx:pt idx="2">パソコン</cx:pt>
          <cx:pt idx="3">プリンター</cx:pt>
          <cx:pt idx="4">テレビ</cx:pt>
          <cx:pt idx="5">冷蔵庫</cx:pt>
          <cx:pt idx="6">洗濯機</cx:pt>
        </cx:lvl>
      </cx:strDim>
      <cx:numDim type="val">
        <cx:f>Sheet1!$B$2:$B$8</cx:f>
        <cx:lvl ptCount="7" formatCode="G/標準">
          <cx:pt idx="0">120</cx:pt>
          <cx:pt idx="1">60</cx:pt>
          <cx:pt idx="2">32</cx:pt>
          <cx:pt idx="3">28</cx:pt>
          <cx:pt idx="4">22</cx:pt>
          <cx:pt idx="5">20</cx:pt>
          <cx:pt idx="6">18</cx:pt>
        </cx:lvl>
      </cx:numDim>
    </cx:data>
  </cx:chartData>
  <cx:chart>
    <cx:plotArea>
      <cx:plotAreaRegion>
        <cx:series layoutId="clusteredColumn" uniqueId="{153BD969-91F6-43F2-B512-63639C6B397A}">
          <cx:tx>
            <cx:txData>
              <cx:f>Sheet1!$B$1</cx:f>
              <cx:v>販売台数</cx:v>
            </cx:txData>
          </cx:tx>
          <cx:dataLabels pos="inEnd">
            <cx:txPr>
              <a:bodyPr spcFirstLastPara="1" vertOverflow="ellipsis" wrap="square" lIns="0" tIns="0" rIns="0" bIns="0" anchor="ctr" anchorCtr="1"/>
              <a:lstStyle/>
              <a:p>
                <a:pPr>
                  <a:defRPr lang="ja-JP" sz="1400" b="0" i="0" u="none" strike="noStrike" baseline="0">
                    <a:solidFill>
                      <a:schemeClr val="bg1"/>
                    </a:solidFill>
                    <a:latin typeface="Arial" panose="020B0604020202020204"/>
                    <a:ea typeface="ＭＳ Ｐゴシック" panose="020B0600070205080204" pitchFamily="50" charset="-128"/>
                  </a:defRPr>
                </a:pPr>
                <a:endParaRPr lang="ja-JP" sz="1400">
                  <a:solidFill>
                    <a:schemeClr val="bg1"/>
                  </a:solidFill>
                </a:endParaRPr>
              </a:p>
            </cx:txPr>
            <cx:visibility seriesName="0" categoryName="0" value="1"/>
          </cx:dataLabels>
          <cx:dataId val="0"/>
          <cx:layoutPr>
            <cx:aggregation/>
          </cx:layoutPr>
          <cx:axisId val="1"/>
        </cx:series>
        <cx:series layoutId="paretoLine" ownerIdx="0" uniqueId="{D9A92B06-EB9D-44AB-94AC-4A8B36821227}">
          <cx:axisId val="2"/>
        </cx:series>
      </cx:plotAreaRegion>
      <cx:axis id="0">
        <cx:catScaling gapWidth="0"/>
        <cx:tickLabels/>
        <cx:txPr>
          <a:bodyPr spcFirstLastPara="1" vertOverflow="ellipsis" wrap="square" lIns="0" tIns="0" rIns="0" bIns="0" anchor="ctr" anchorCtr="1"/>
          <a:lstStyle/>
          <a:p>
            <a:pPr>
              <a:defRPr/>
            </a:pPr>
            <a:endParaRPr lang="ja-JP" altLang="en-US" sz="1800"/>
          </a:p>
        </cx:txPr>
      </cx:axis>
      <cx:axis id="1">
        <cx:valScaling max="300"/>
        <cx:majorGridlines/>
        <cx:tickLabels/>
        <cx:txPr>
          <a:bodyPr spcFirstLastPara="1" vertOverflow="ellipsis" wrap="square" lIns="0" tIns="0" rIns="0" bIns="0" anchor="ctr" anchorCtr="1"/>
          <a:lstStyle/>
          <a:p>
            <a:pPr>
              <a:defRPr/>
            </a:pPr>
            <a:endParaRPr lang="ja-JP" altLang="en-US" sz="1600"/>
          </a:p>
        </cx:txPr>
      </cx:axis>
      <cx:axis id="2">
        <cx:valScaling max="1" min="0"/>
        <cx:units unit="percentage"/>
        <cx:tickLabels/>
        <cx:txPr>
          <a:bodyPr spcFirstLastPara="1" vertOverflow="ellipsis" wrap="square" lIns="0" tIns="0" rIns="0" bIns="0" anchor="ctr" anchorCtr="1"/>
          <a:lstStyle/>
          <a:p>
            <a:pPr>
              <a:defRPr/>
            </a:pPr>
            <a:endParaRPr lang="ja-JP" altLang="en-US" sz="1600"/>
          </a:p>
        </cx:txPr>
      </cx:axis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6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D4BBD6-2F1D-48A9-945B-891F37E56E5E}" type="doc">
      <dgm:prSet loTypeId="urn:microsoft.com/office/officeart/2005/8/layout/target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BE613FBC-023D-4FB0-95CF-1A0616AC1A11}">
      <dgm:prSet/>
      <dgm:spPr/>
      <dgm:t>
        <a:bodyPr/>
        <a:lstStyle/>
        <a:p>
          <a:r>
            <a:rPr kumimoji="1" lang="ja-JP" altLang="en-US" baseline="0" dirty="0"/>
            <a:t>要素・項目を重要な順（大きい順）に並べて、</a:t>
          </a:r>
          <a:r>
            <a:rPr kumimoji="1" lang="en-US" altLang="en-US" baseline="0" dirty="0"/>
            <a:t>A</a:t>
          </a:r>
          <a:r>
            <a:rPr kumimoji="1" lang="ja-JP" altLang="en-US" baseline="0" dirty="0"/>
            <a:t>・</a:t>
          </a:r>
          <a:r>
            <a:rPr kumimoji="1" lang="en-US" altLang="en-US" baseline="0" dirty="0"/>
            <a:t>B</a:t>
          </a:r>
          <a:r>
            <a:rPr kumimoji="1" lang="ja-JP" altLang="en-US" baseline="0" dirty="0"/>
            <a:t>・</a:t>
          </a:r>
          <a:r>
            <a:rPr kumimoji="1" lang="en-US" altLang="en-US" baseline="0" dirty="0"/>
            <a:t>C</a:t>
          </a:r>
          <a:r>
            <a:rPr kumimoji="1" lang="ja-JP" altLang="en-US" baseline="0" dirty="0"/>
            <a:t>の区分に分類する</a:t>
          </a:r>
          <a:endParaRPr lang="ja-JP" dirty="0"/>
        </a:p>
      </dgm:t>
    </dgm:pt>
    <dgm:pt modelId="{3C97A203-879F-4755-A746-23D927FDE058}" type="parTrans" cxnId="{E724DB82-7E48-4C10-8922-4655766A1C68}">
      <dgm:prSet/>
      <dgm:spPr/>
      <dgm:t>
        <a:bodyPr/>
        <a:lstStyle/>
        <a:p>
          <a:endParaRPr kumimoji="1" lang="ja-JP" altLang="en-US"/>
        </a:p>
      </dgm:t>
    </dgm:pt>
    <dgm:pt modelId="{9686E86E-510A-4B43-857C-2838ED74DD15}" type="sibTrans" cxnId="{E724DB82-7E48-4C10-8922-4655766A1C68}">
      <dgm:prSet/>
      <dgm:spPr/>
      <dgm:t>
        <a:bodyPr/>
        <a:lstStyle/>
        <a:p>
          <a:endParaRPr kumimoji="1" lang="ja-JP" altLang="en-US"/>
        </a:p>
      </dgm:t>
    </dgm:pt>
    <dgm:pt modelId="{CFE18600-19AA-47DE-90CD-B94FBA362940}">
      <dgm:prSet custT="1"/>
      <dgm:spPr/>
      <dgm:t>
        <a:bodyPr/>
        <a:lstStyle/>
        <a:p>
          <a:r>
            <a:rPr kumimoji="1" lang="en-US" sz="2600" dirty="0"/>
            <a:t>A</a:t>
          </a:r>
          <a:r>
            <a:rPr kumimoji="1" lang="ja-JP" sz="2600" dirty="0"/>
            <a:t>クラス</a:t>
          </a:r>
          <a:endParaRPr kumimoji="1" lang="en-US" altLang="ja-JP" sz="2600" dirty="0"/>
        </a:p>
        <a:p>
          <a:r>
            <a:rPr kumimoji="1" lang="ja-JP" sz="2600" dirty="0"/>
            <a:t>（上位</a:t>
          </a:r>
          <a:r>
            <a:rPr kumimoji="1" lang="en-US" sz="2600" dirty="0"/>
            <a:t>70</a:t>
          </a:r>
          <a:r>
            <a:rPr kumimoji="1" lang="ja-JP" sz="2600" dirty="0"/>
            <a:t>～</a:t>
          </a:r>
          <a:r>
            <a:rPr kumimoji="1" lang="en-US" sz="2600" dirty="0"/>
            <a:t>80</a:t>
          </a:r>
          <a:r>
            <a:rPr kumimoji="1" lang="ja-JP" sz="2600" dirty="0"/>
            <a:t>％）</a:t>
          </a:r>
          <a:endParaRPr lang="ja-JP" sz="2600" dirty="0"/>
        </a:p>
      </dgm:t>
    </dgm:pt>
    <dgm:pt modelId="{E1BE9E2C-C99F-443B-865D-C5850147B22C}" type="parTrans" cxnId="{79280C3B-9738-4CA5-86AC-E60D198FE337}">
      <dgm:prSet/>
      <dgm:spPr/>
      <dgm:t>
        <a:bodyPr/>
        <a:lstStyle/>
        <a:p>
          <a:endParaRPr kumimoji="1" lang="ja-JP" altLang="en-US"/>
        </a:p>
      </dgm:t>
    </dgm:pt>
    <dgm:pt modelId="{B29E8F3B-0884-4EEF-B3A3-E8750ABF7E61}" type="sibTrans" cxnId="{79280C3B-9738-4CA5-86AC-E60D198FE337}">
      <dgm:prSet/>
      <dgm:spPr/>
      <dgm:t>
        <a:bodyPr/>
        <a:lstStyle/>
        <a:p>
          <a:endParaRPr kumimoji="1" lang="ja-JP" altLang="en-US"/>
        </a:p>
      </dgm:t>
    </dgm:pt>
    <dgm:pt modelId="{5BF496E2-CC6C-492C-9FA1-CEA1DE7878B6}">
      <dgm:prSet custT="1"/>
      <dgm:spPr/>
      <dgm:t>
        <a:bodyPr/>
        <a:lstStyle/>
        <a:p>
          <a:r>
            <a:rPr kumimoji="1" lang="en-US" sz="2600" dirty="0"/>
            <a:t>B</a:t>
          </a:r>
          <a:r>
            <a:rPr kumimoji="1" lang="ja-JP" sz="2600" dirty="0"/>
            <a:t>クラス</a:t>
          </a:r>
          <a:endParaRPr kumimoji="1" lang="en-US" altLang="ja-JP" sz="2600" dirty="0"/>
        </a:p>
        <a:p>
          <a:r>
            <a:rPr kumimoji="1" lang="ja-JP" sz="2600" dirty="0"/>
            <a:t>（</a:t>
          </a:r>
          <a:r>
            <a:rPr kumimoji="1" lang="en-US" sz="2600" dirty="0"/>
            <a:t>80</a:t>
          </a:r>
          <a:r>
            <a:rPr kumimoji="1" lang="ja-JP" sz="2600" dirty="0"/>
            <a:t>～</a:t>
          </a:r>
          <a:r>
            <a:rPr kumimoji="1" lang="en-US" sz="2600" dirty="0"/>
            <a:t>90%</a:t>
          </a:r>
          <a:r>
            <a:rPr kumimoji="1" lang="ja-JP" sz="2600" dirty="0"/>
            <a:t>）</a:t>
          </a:r>
          <a:endParaRPr lang="ja-JP" sz="2600" dirty="0"/>
        </a:p>
      </dgm:t>
    </dgm:pt>
    <dgm:pt modelId="{AB30D90D-93CD-4C61-881B-4193A7C91409}" type="parTrans" cxnId="{92B582C4-13D3-44BF-B92C-EA46890AF813}">
      <dgm:prSet/>
      <dgm:spPr/>
      <dgm:t>
        <a:bodyPr/>
        <a:lstStyle/>
        <a:p>
          <a:endParaRPr kumimoji="1" lang="ja-JP" altLang="en-US"/>
        </a:p>
      </dgm:t>
    </dgm:pt>
    <dgm:pt modelId="{3392FAEC-1052-40A4-8629-E3F76204622E}" type="sibTrans" cxnId="{92B582C4-13D3-44BF-B92C-EA46890AF813}">
      <dgm:prSet/>
      <dgm:spPr/>
      <dgm:t>
        <a:bodyPr/>
        <a:lstStyle/>
        <a:p>
          <a:endParaRPr kumimoji="1" lang="ja-JP" altLang="en-US"/>
        </a:p>
      </dgm:t>
    </dgm:pt>
    <dgm:pt modelId="{952CE6B2-7939-4F55-9C39-FE46080DB74C}">
      <dgm:prSet custT="1"/>
      <dgm:spPr/>
      <dgm:t>
        <a:bodyPr/>
        <a:lstStyle/>
        <a:p>
          <a:r>
            <a:rPr kumimoji="1" lang="en-US" sz="2600" dirty="0"/>
            <a:t>C</a:t>
          </a:r>
          <a:r>
            <a:rPr kumimoji="1" lang="ja-JP" sz="2600" dirty="0"/>
            <a:t>クラス</a:t>
          </a:r>
          <a:endParaRPr kumimoji="1" lang="en-US" altLang="ja-JP" sz="2600" dirty="0"/>
        </a:p>
        <a:p>
          <a:r>
            <a:rPr kumimoji="1" lang="ja-JP" sz="2600" dirty="0"/>
            <a:t>（</a:t>
          </a:r>
          <a:r>
            <a:rPr kumimoji="1" lang="en-US" sz="2600" dirty="0"/>
            <a:t>90</a:t>
          </a:r>
          <a:r>
            <a:rPr kumimoji="1" lang="ja-JP" sz="2600" dirty="0"/>
            <a:t>～</a:t>
          </a:r>
          <a:r>
            <a:rPr kumimoji="1" lang="en-US" sz="2600" dirty="0"/>
            <a:t>100%</a:t>
          </a:r>
          <a:r>
            <a:rPr kumimoji="1" lang="ja-JP" sz="2600" dirty="0"/>
            <a:t>）</a:t>
          </a:r>
          <a:endParaRPr lang="ja-JP" sz="2600" dirty="0"/>
        </a:p>
      </dgm:t>
    </dgm:pt>
    <dgm:pt modelId="{F467E705-FEC6-40EB-AFF9-35C82F3B4E6D}" type="parTrans" cxnId="{E1F092AE-AD34-4BB0-A25A-69F98742CFAA}">
      <dgm:prSet/>
      <dgm:spPr/>
      <dgm:t>
        <a:bodyPr/>
        <a:lstStyle/>
        <a:p>
          <a:endParaRPr kumimoji="1" lang="ja-JP" altLang="en-US"/>
        </a:p>
      </dgm:t>
    </dgm:pt>
    <dgm:pt modelId="{32E79BB0-FAA4-4E69-BCA0-8A6C12D3F65B}" type="sibTrans" cxnId="{E1F092AE-AD34-4BB0-A25A-69F98742CFAA}">
      <dgm:prSet/>
      <dgm:spPr/>
      <dgm:t>
        <a:bodyPr/>
        <a:lstStyle/>
        <a:p>
          <a:endParaRPr kumimoji="1" lang="ja-JP" altLang="en-US"/>
        </a:p>
      </dgm:t>
    </dgm:pt>
    <dgm:pt modelId="{E03EAAED-8093-406D-B484-4566BE19770F}" type="pres">
      <dgm:prSet presAssocID="{A3D4BBD6-2F1D-48A9-945B-891F37E56E5E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</dgm:pt>
    <dgm:pt modelId="{6472B2B2-D088-45A3-9077-270EBA944F6A}" type="pres">
      <dgm:prSet presAssocID="{A3D4BBD6-2F1D-48A9-945B-891F37E56E5E}" presName="outerBox" presStyleCnt="0"/>
      <dgm:spPr/>
    </dgm:pt>
    <dgm:pt modelId="{59735BDF-E58A-4DCE-82E6-1345CEA22CF2}" type="pres">
      <dgm:prSet presAssocID="{A3D4BBD6-2F1D-48A9-945B-891F37E56E5E}" presName="outerBoxParent" presStyleLbl="node1" presStyleIdx="0" presStyleCnt="1"/>
      <dgm:spPr/>
    </dgm:pt>
    <dgm:pt modelId="{8AF1538E-196F-4AB7-8B7C-CE42E13D901F}" type="pres">
      <dgm:prSet presAssocID="{A3D4BBD6-2F1D-48A9-945B-891F37E56E5E}" presName="outerBoxChildren" presStyleCnt="0"/>
      <dgm:spPr/>
    </dgm:pt>
    <dgm:pt modelId="{135B50E4-F114-4A2F-AC89-49BA581C021B}" type="pres">
      <dgm:prSet presAssocID="{CFE18600-19AA-47DE-90CD-B94FBA362940}" presName="oChild" presStyleLbl="fgAcc1" presStyleIdx="0" presStyleCnt="3">
        <dgm:presLayoutVars>
          <dgm:bulletEnabled val="1"/>
        </dgm:presLayoutVars>
      </dgm:prSet>
      <dgm:spPr/>
    </dgm:pt>
    <dgm:pt modelId="{7AF09D63-54DF-47FF-9E07-516F9A98DABC}" type="pres">
      <dgm:prSet presAssocID="{B29E8F3B-0884-4EEF-B3A3-E8750ABF7E61}" presName="outerSibTrans" presStyleCnt="0"/>
      <dgm:spPr/>
    </dgm:pt>
    <dgm:pt modelId="{58A55C39-0DA9-4965-83EE-BCF26E7D07C9}" type="pres">
      <dgm:prSet presAssocID="{5BF496E2-CC6C-492C-9FA1-CEA1DE7878B6}" presName="oChild" presStyleLbl="fgAcc1" presStyleIdx="1" presStyleCnt="3">
        <dgm:presLayoutVars>
          <dgm:bulletEnabled val="1"/>
        </dgm:presLayoutVars>
      </dgm:prSet>
      <dgm:spPr/>
    </dgm:pt>
    <dgm:pt modelId="{8C98DB34-9AA8-46F7-A4DD-2392D54A8B50}" type="pres">
      <dgm:prSet presAssocID="{3392FAEC-1052-40A4-8629-E3F76204622E}" presName="outerSibTrans" presStyleCnt="0"/>
      <dgm:spPr/>
    </dgm:pt>
    <dgm:pt modelId="{7E87A955-D90F-4DF0-A99B-50DB7525B284}" type="pres">
      <dgm:prSet presAssocID="{952CE6B2-7939-4F55-9C39-FE46080DB74C}" presName="oChild" presStyleLbl="fgAcc1" presStyleIdx="2" presStyleCnt="3">
        <dgm:presLayoutVars>
          <dgm:bulletEnabled val="1"/>
        </dgm:presLayoutVars>
      </dgm:prSet>
      <dgm:spPr/>
    </dgm:pt>
  </dgm:ptLst>
  <dgm:cxnLst>
    <dgm:cxn modelId="{BFBC3A7B-C3F7-451C-80C5-9F1ED4032333}" type="presOf" srcId="{BE613FBC-023D-4FB0-95CF-1A0616AC1A11}" destId="{59735BDF-E58A-4DCE-82E6-1345CEA22CF2}" srcOrd="0" destOrd="0" presId="urn:microsoft.com/office/officeart/2005/8/layout/target2"/>
    <dgm:cxn modelId="{E724DB82-7E48-4C10-8922-4655766A1C68}" srcId="{A3D4BBD6-2F1D-48A9-945B-891F37E56E5E}" destId="{BE613FBC-023D-4FB0-95CF-1A0616AC1A11}" srcOrd="0" destOrd="0" parTransId="{3C97A203-879F-4755-A746-23D927FDE058}" sibTransId="{9686E86E-510A-4B43-857C-2838ED74DD15}"/>
    <dgm:cxn modelId="{92B582C4-13D3-44BF-B92C-EA46890AF813}" srcId="{BE613FBC-023D-4FB0-95CF-1A0616AC1A11}" destId="{5BF496E2-CC6C-492C-9FA1-CEA1DE7878B6}" srcOrd="1" destOrd="0" parTransId="{AB30D90D-93CD-4C61-881B-4193A7C91409}" sibTransId="{3392FAEC-1052-40A4-8629-E3F76204622E}"/>
    <dgm:cxn modelId="{6FCEA734-4F70-4A78-A18A-3615B82E4694}" type="presOf" srcId="{CFE18600-19AA-47DE-90CD-B94FBA362940}" destId="{135B50E4-F114-4A2F-AC89-49BA581C021B}" srcOrd="0" destOrd="0" presId="urn:microsoft.com/office/officeart/2005/8/layout/target2"/>
    <dgm:cxn modelId="{E8E6259A-68B5-4D00-95C5-5A835E740EEF}" type="presOf" srcId="{5BF496E2-CC6C-492C-9FA1-CEA1DE7878B6}" destId="{58A55C39-0DA9-4965-83EE-BCF26E7D07C9}" srcOrd="0" destOrd="0" presId="urn:microsoft.com/office/officeart/2005/8/layout/target2"/>
    <dgm:cxn modelId="{14C3C995-2550-4F46-8C66-D29EF6E7CA8C}" type="presOf" srcId="{952CE6B2-7939-4F55-9C39-FE46080DB74C}" destId="{7E87A955-D90F-4DF0-A99B-50DB7525B284}" srcOrd="0" destOrd="0" presId="urn:microsoft.com/office/officeart/2005/8/layout/target2"/>
    <dgm:cxn modelId="{0640143A-DA08-4FE9-841B-18A7329612ED}" type="presOf" srcId="{A3D4BBD6-2F1D-48A9-945B-891F37E56E5E}" destId="{E03EAAED-8093-406D-B484-4566BE19770F}" srcOrd="0" destOrd="0" presId="urn:microsoft.com/office/officeart/2005/8/layout/target2"/>
    <dgm:cxn modelId="{79280C3B-9738-4CA5-86AC-E60D198FE337}" srcId="{BE613FBC-023D-4FB0-95CF-1A0616AC1A11}" destId="{CFE18600-19AA-47DE-90CD-B94FBA362940}" srcOrd="0" destOrd="0" parTransId="{E1BE9E2C-C99F-443B-865D-C5850147B22C}" sibTransId="{B29E8F3B-0884-4EEF-B3A3-E8750ABF7E61}"/>
    <dgm:cxn modelId="{E1F092AE-AD34-4BB0-A25A-69F98742CFAA}" srcId="{BE613FBC-023D-4FB0-95CF-1A0616AC1A11}" destId="{952CE6B2-7939-4F55-9C39-FE46080DB74C}" srcOrd="2" destOrd="0" parTransId="{F467E705-FEC6-40EB-AFF9-35C82F3B4E6D}" sibTransId="{32E79BB0-FAA4-4E69-BCA0-8A6C12D3F65B}"/>
    <dgm:cxn modelId="{750AEE6B-F81C-4B8A-A0F7-04648A689288}" type="presParOf" srcId="{E03EAAED-8093-406D-B484-4566BE19770F}" destId="{6472B2B2-D088-45A3-9077-270EBA944F6A}" srcOrd="0" destOrd="0" presId="urn:microsoft.com/office/officeart/2005/8/layout/target2"/>
    <dgm:cxn modelId="{BD18A7F3-AE96-4CA4-AF35-B3ED93C47CF0}" type="presParOf" srcId="{6472B2B2-D088-45A3-9077-270EBA944F6A}" destId="{59735BDF-E58A-4DCE-82E6-1345CEA22CF2}" srcOrd="0" destOrd="0" presId="urn:microsoft.com/office/officeart/2005/8/layout/target2"/>
    <dgm:cxn modelId="{B9FE9F8B-9FD2-4C5D-A090-3EDA02DCF7FF}" type="presParOf" srcId="{6472B2B2-D088-45A3-9077-270EBA944F6A}" destId="{8AF1538E-196F-4AB7-8B7C-CE42E13D901F}" srcOrd="1" destOrd="0" presId="urn:microsoft.com/office/officeart/2005/8/layout/target2"/>
    <dgm:cxn modelId="{27AB30AD-ADF1-4852-A1CF-0013172505FD}" type="presParOf" srcId="{8AF1538E-196F-4AB7-8B7C-CE42E13D901F}" destId="{135B50E4-F114-4A2F-AC89-49BA581C021B}" srcOrd="0" destOrd="0" presId="urn:microsoft.com/office/officeart/2005/8/layout/target2"/>
    <dgm:cxn modelId="{B29CB4E0-8CB8-4DC9-8C13-C8764DB5556F}" type="presParOf" srcId="{8AF1538E-196F-4AB7-8B7C-CE42E13D901F}" destId="{7AF09D63-54DF-47FF-9E07-516F9A98DABC}" srcOrd="1" destOrd="0" presId="urn:microsoft.com/office/officeart/2005/8/layout/target2"/>
    <dgm:cxn modelId="{1A8966F2-5FAD-40B7-87C8-920A08FDD8B4}" type="presParOf" srcId="{8AF1538E-196F-4AB7-8B7C-CE42E13D901F}" destId="{58A55C39-0DA9-4965-83EE-BCF26E7D07C9}" srcOrd="2" destOrd="0" presId="urn:microsoft.com/office/officeart/2005/8/layout/target2"/>
    <dgm:cxn modelId="{8492615A-F600-4BA9-9F17-202DB82373C4}" type="presParOf" srcId="{8AF1538E-196F-4AB7-8B7C-CE42E13D901F}" destId="{8C98DB34-9AA8-46F7-A4DD-2392D54A8B50}" srcOrd="3" destOrd="0" presId="urn:microsoft.com/office/officeart/2005/8/layout/target2"/>
    <dgm:cxn modelId="{629F0D41-C673-4724-BC99-42EC1464F661}" type="presParOf" srcId="{8AF1538E-196F-4AB7-8B7C-CE42E13D901F}" destId="{7E87A955-D90F-4DF0-A99B-50DB7525B284}" srcOrd="4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735BDF-E58A-4DCE-82E6-1345CEA22CF2}">
      <dsp:nvSpPr>
        <dsp:cNvPr id="0" name=""/>
        <dsp:cNvSpPr/>
      </dsp:nvSpPr>
      <dsp:spPr>
        <a:xfrm>
          <a:off x="0" y="0"/>
          <a:ext cx="8938128" cy="4351337"/>
        </a:xfrm>
        <a:prstGeom prst="roundRect">
          <a:avLst>
            <a:gd name="adj" fmla="val 8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2686346" numCol="1" spcCol="1270" anchor="t" anchorCtr="0">
          <a:noAutofit/>
        </a:bodyPr>
        <a:lstStyle/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4300" kern="1200" baseline="0" dirty="0"/>
            <a:t>要素・項目を重要な順（大きい順）に並べて、</a:t>
          </a:r>
          <a:r>
            <a:rPr kumimoji="1" lang="en-US" altLang="en-US" sz="4300" kern="1200" baseline="0" dirty="0"/>
            <a:t>A</a:t>
          </a:r>
          <a:r>
            <a:rPr kumimoji="1" lang="ja-JP" altLang="en-US" sz="4300" kern="1200" baseline="0" dirty="0"/>
            <a:t>・</a:t>
          </a:r>
          <a:r>
            <a:rPr kumimoji="1" lang="en-US" altLang="en-US" sz="4300" kern="1200" baseline="0" dirty="0"/>
            <a:t>B</a:t>
          </a:r>
          <a:r>
            <a:rPr kumimoji="1" lang="ja-JP" altLang="en-US" sz="4300" kern="1200" baseline="0" dirty="0"/>
            <a:t>・</a:t>
          </a:r>
          <a:r>
            <a:rPr kumimoji="1" lang="en-US" altLang="en-US" sz="4300" kern="1200" baseline="0" dirty="0"/>
            <a:t>C</a:t>
          </a:r>
          <a:r>
            <a:rPr kumimoji="1" lang="ja-JP" altLang="en-US" sz="4300" kern="1200" baseline="0" dirty="0"/>
            <a:t>の区分に分類する</a:t>
          </a:r>
          <a:endParaRPr lang="ja-JP" sz="4300" kern="1200" dirty="0"/>
        </a:p>
      </dsp:txBody>
      <dsp:txXfrm>
        <a:off x="108329" y="108329"/>
        <a:ext cx="8721470" cy="4134679"/>
      </dsp:txXfrm>
    </dsp:sp>
    <dsp:sp modelId="{135B50E4-F114-4A2F-AC89-49BA581C021B}">
      <dsp:nvSpPr>
        <dsp:cNvPr id="0" name=""/>
        <dsp:cNvSpPr/>
      </dsp:nvSpPr>
      <dsp:spPr>
        <a:xfrm>
          <a:off x="223453" y="1958101"/>
          <a:ext cx="2798620" cy="1958101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2600" kern="1200" dirty="0"/>
            <a:t>A</a:t>
          </a:r>
          <a:r>
            <a:rPr kumimoji="1" lang="ja-JP" sz="2600" kern="1200" dirty="0"/>
            <a:t>クラス</a:t>
          </a:r>
          <a:endParaRPr kumimoji="1" lang="en-US" altLang="ja-JP" sz="2600" kern="1200" dirty="0"/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600" kern="1200" dirty="0"/>
            <a:t>（上位</a:t>
          </a:r>
          <a:r>
            <a:rPr kumimoji="1" lang="en-US" sz="2600" kern="1200" dirty="0"/>
            <a:t>70</a:t>
          </a:r>
          <a:r>
            <a:rPr kumimoji="1" lang="ja-JP" sz="2600" kern="1200" dirty="0"/>
            <a:t>～</a:t>
          </a:r>
          <a:r>
            <a:rPr kumimoji="1" lang="en-US" sz="2600" kern="1200" dirty="0"/>
            <a:t>80</a:t>
          </a:r>
          <a:r>
            <a:rPr kumimoji="1" lang="ja-JP" sz="2600" kern="1200" dirty="0"/>
            <a:t>％）</a:t>
          </a:r>
          <a:endParaRPr lang="ja-JP" sz="2600" kern="1200" dirty="0"/>
        </a:p>
      </dsp:txBody>
      <dsp:txXfrm>
        <a:off x="283671" y="2018319"/>
        <a:ext cx="2678184" cy="1837665"/>
      </dsp:txXfrm>
    </dsp:sp>
    <dsp:sp modelId="{58A55C39-0DA9-4965-83EE-BCF26E7D07C9}">
      <dsp:nvSpPr>
        <dsp:cNvPr id="0" name=""/>
        <dsp:cNvSpPr/>
      </dsp:nvSpPr>
      <dsp:spPr>
        <a:xfrm>
          <a:off x="3066262" y="1958101"/>
          <a:ext cx="2798620" cy="1958101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2600" kern="1200" dirty="0"/>
            <a:t>B</a:t>
          </a:r>
          <a:r>
            <a:rPr kumimoji="1" lang="ja-JP" sz="2600" kern="1200" dirty="0"/>
            <a:t>クラス</a:t>
          </a:r>
          <a:endParaRPr kumimoji="1" lang="en-US" altLang="ja-JP" sz="2600" kern="1200" dirty="0"/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600" kern="1200" dirty="0"/>
            <a:t>（</a:t>
          </a:r>
          <a:r>
            <a:rPr kumimoji="1" lang="en-US" sz="2600" kern="1200" dirty="0"/>
            <a:t>80</a:t>
          </a:r>
          <a:r>
            <a:rPr kumimoji="1" lang="ja-JP" sz="2600" kern="1200" dirty="0"/>
            <a:t>～</a:t>
          </a:r>
          <a:r>
            <a:rPr kumimoji="1" lang="en-US" sz="2600" kern="1200" dirty="0"/>
            <a:t>90%</a:t>
          </a:r>
          <a:r>
            <a:rPr kumimoji="1" lang="ja-JP" sz="2600" kern="1200" dirty="0"/>
            <a:t>）</a:t>
          </a:r>
          <a:endParaRPr lang="ja-JP" sz="2600" kern="1200" dirty="0"/>
        </a:p>
      </dsp:txBody>
      <dsp:txXfrm>
        <a:off x="3126480" y="2018319"/>
        <a:ext cx="2678184" cy="1837665"/>
      </dsp:txXfrm>
    </dsp:sp>
    <dsp:sp modelId="{7E87A955-D90F-4DF0-A99B-50DB7525B284}">
      <dsp:nvSpPr>
        <dsp:cNvPr id="0" name=""/>
        <dsp:cNvSpPr/>
      </dsp:nvSpPr>
      <dsp:spPr>
        <a:xfrm>
          <a:off x="5909071" y="1958101"/>
          <a:ext cx="2798620" cy="1958101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2600" kern="1200" dirty="0"/>
            <a:t>C</a:t>
          </a:r>
          <a:r>
            <a:rPr kumimoji="1" lang="ja-JP" sz="2600" kern="1200" dirty="0"/>
            <a:t>クラス</a:t>
          </a:r>
          <a:endParaRPr kumimoji="1" lang="en-US" altLang="ja-JP" sz="2600" kern="1200" dirty="0"/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600" kern="1200" dirty="0"/>
            <a:t>（</a:t>
          </a:r>
          <a:r>
            <a:rPr kumimoji="1" lang="en-US" sz="2600" kern="1200" dirty="0"/>
            <a:t>90</a:t>
          </a:r>
          <a:r>
            <a:rPr kumimoji="1" lang="ja-JP" sz="2600" kern="1200" dirty="0"/>
            <a:t>～</a:t>
          </a:r>
          <a:r>
            <a:rPr kumimoji="1" lang="en-US" sz="2600" kern="1200" dirty="0"/>
            <a:t>100%</a:t>
          </a:r>
          <a:r>
            <a:rPr kumimoji="1" lang="ja-JP" sz="2600" kern="1200" dirty="0"/>
            <a:t>）</a:t>
          </a:r>
          <a:endParaRPr lang="ja-JP" sz="2600" kern="1200" dirty="0"/>
        </a:p>
      </dsp:txBody>
      <dsp:txXfrm>
        <a:off x="5969289" y="2018319"/>
        <a:ext cx="2678184" cy="18376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71E97A-AE92-48C8-BC90-4A09616052E8}" type="datetimeFigureOut">
              <a:rPr kumimoji="1" lang="ja-JP" altLang="en-US" smtClean="0"/>
              <a:t>2017/5/16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72095F-8786-4A13-BD1A-F794ECD2CD8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40733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92A2FEF9-D3A6-4C31-897F-EDB4E0F5E0A3}" type="datetimeFigureOut">
              <a:rPr kumimoji="1" lang="ja-JP" altLang="en-US" smtClean="0"/>
              <a:t>2017/5/16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F35C9DFE-6969-4D81-BC86-9D83DC71236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455713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2FEF9-D3A6-4C31-897F-EDB4E0F5E0A3}" type="datetimeFigureOut">
              <a:rPr kumimoji="1" lang="ja-JP" altLang="en-US" smtClean="0"/>
              <a:t>2017/5/16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C9DFE-6969-4D81-BC86-9D83DC71236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95615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2FEF9-D3A6-4C31-897F-EDB4E0F5E0A3}" type="datetimeFigureOut">
              <a:rPr kumimoji="1" lang="ja-JP" altLang="en-US" smtClean="0"/>
              <a:t>2017/5/16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C9DFE-6969-4D81-BC86-9D83DC71236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9809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2FEF9-D3A6-4C31-897F-EDB4E0F5E0A3}" type="datetimeFigureOut">
              <a:rPr kumimoji="1" lang="ja-JP" altLang="en-US" smtClean="0"/>
              <a:t>2017/5/16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C9DFE-6969-4D81-BC86-9D83DC71236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17588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2FEF9-D3A6-4C31-897F-EDB4E0F5E0A3}" type="datetimeFigureOut">
              <a:rPr kumimoji="1" lang="ja-JP" altLang="en-US" smtClean="0"/>
              <a:t>2017/5/16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C9DFE-6969-4D81-BC86-9D83DC71236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9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4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90406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2FEF9-D3A6-4C31-897F-EDB4E0F5E0A3}" type="datetimeFigureOut">
              <a:rPr kumimoji="1" lang="ja-JP" altLang="en-US" smtClean="0"/>
              <a:t>2017/5/16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C9DFE-6969-4D81-BC86-9D83DC71236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0933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2FEF9-D3A6-4C31-897F-EDB4E0F5E0A3}" type="datetimeFigureOut">
              <a:rPr kumimoji="1" lang="ja-JP" altLang="en-US" smtClean="0"/>
              <a:t>2017/5/16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C9DFE-6969-4D81-BC86-9D83DC71236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84273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2FEF9-D3A6-4C31-897F-EDB4E0F5E0A3}" type="datetimeFigureOut">
              <a:rPr kumimoji="1" lang="ja-JP" altLang="en-US" smtClean="0"/>
              <a:t>2017/5/16</a:t>
            </a:fld>
            <a:endParaRPr kumimoji="1"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C9DFE-6969-4D81-BC86-9D83DC71236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74492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2FEF9-D3A6-4C31-897F-EDB4E0F5E0A3}" type="datetimeFigureOut">
              <a:rPr kumimoji="1" lang="ja-JP" altLang="en-US" smtClean="0"/>
              <a:t>2017/5/16</a:t>
            </a:fld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C9DFE-6969-4D81-BC86-9D83DC71236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2824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2FEF9-D3A6-4C31-897F-EDB4E0F5E0A3}" type="datetimeFigureOut">
              <a:rPr kumimoji="1" lang="ja-JP" altLang="en-US" smtClean="0"/>
              <a:t>2017/5/16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C9DFE-6969-4D81-BC86-9D83DC71236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44496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dirty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2FEF9-D3A6-4C31-897F-EDB4E0F5E0A3}" type="datetimeFigureOut">
              <a:rPr kumimoji="1" lang="ja-JP" altLang="en-US" smtClean="0"/>
              <a:t>2017/5/16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C9DFE-6969-4D81-BC86-9D83DC71236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16767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92A2FEF9-D3A6-4C31-897F-EDB4E0F5E0A3}" type="datetimeFigureOut">
              <a:rPr kumimoji="1" lang="ja-JP" altLang="en-US" smtClean="0"/>
              <a:t>2017/5/16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F35C9DFE-6969-4D81-BC86-9D83DC71236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71575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kumimoji="1"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microsoft.com/office/2014/relationships/chartEx" Target="../charts/chartEx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中堅社員向け</a:t>
            </a:r>
            <a:br>
              <a:rPr lang="en-US" altLang="ja-JP" dirty="0"/>
            </a:br>
            <a:r>
              <a:rPr lang="ja-JP" altLang="en-US" dirty="0"/>
              <a:t>経営戦略セミナー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FOM</a:t>
            </a:r>
            <a:r>
              <a:rPr kumimoji="1" lang="ja-JP" altLang="en-US" dirty="0"/>
              <a:t>社員研修センター</a:t>
            </a:r>
          </a:p>
        </p:txBody>
      </p:sp>
    </p:spTree>
    <p:extLst>
      <p:ext uri="{BB962C8B-B14F-4D97-AF65-F5344CB8AC3E}">
        <p14:creationId xmlns:p14="http://schemas.microsoft.com/office/powerpoint/2010/main" val="14831197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ABC</a:t>
            </a:r>
            <a:r>
              <a:rPr lang="ja-JP" altLang="en-US" dirty="0"/>
              <a:t>分析の例</a:t>
            </a:r>
          </a:p>
        </p:txBody>
      </p:sp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6" name="コンテンツ プレースホルダー 2"/>
              <p:cNvGraphicFramePr>
                <a:graphicFrameLocks noGrp="1"/>
              </p:cNvGraphicFramePr>
              <p:nvPr>
                <p:ph idx="1"/>
                <p:extLst/>
              </p:nvPr>
            </p:nvGraphicFramePr>
            <p:xfrm>
              <a:off x="1261873" y="1701000"/>
              <a:ext cx="8594916" cy="448020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6" name="コンテンツ プレースホルダー 2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61873" y="1701000"/>
                <a:ext cx="8594916" cy="4480200"/>
              </a:xfrm>
              <a:prstGeom prst="rect">
                <a:avLst/>
              </a:prstGeom>
            </p:spPr>
          </p:pic>
        </mc:Fallback>
      </mc:AlternateContent>
      <p:sp>
        <p:nvSpPr>
          <p:cNvPr id="27" name="テキスト ボックス 3"/>
          <p:cNvSpPr txBox="1"/>
          <p:nvPr/>
        </p:nvSpPr>
        <p:spPr>
          <a:xfrm>
            <a:off x="1866000" y="2133000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solidFill>
                  <a:schemeClr val="tx2"/>
                </a:solidFill>
              </a:rPr>
              <a:t>総販売台数＝</a:t>
            </a:r>
            <a:r>
              <a:rPr kumimoji="1" lang="en-US" altLang="ja-JP" dirty="0">
                <a:solidFill>
                  <a:schemeClr val="tx2"/>
                </a:solidFill>
              </a:rPr>
              <a:t>300</a:t>
            </a:r>
            <a:r>
              <a:rPr kumimoji="1" lang="ja-JP" altLang="en-US" dirty="0">
                <a:solidFill>
                  <a:schemeClr val="tx2"/>
                </a:solidFill>
              </a:rPr>
              <a:t>件</a:t>
            </a:r>
          </a:p>
        </p:txBody>
      </p:sp>
      <p:sp>
        <p:nvSpPr>
          <p:cNvPr id="11" name="四角形: 角を丸くする 4"/>
          <p:cNvSpPr/>
          <p:nvPr/>
        </p:nvSpPr>
        <p:spPr>
          <a:xfrm>
            <a:off x="1866000" y="6093000"/>
            <a:ext cx="2382845" cy="648346"/>
          </a:xfrm>
          <a:prstGeom prst="round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A</a:t>
            </a:r>
            <a:r>
              <a:rPr kumimoji="1" lang="ja-JP" altLang="en-US" dirty="0"/>
              <a:t>クラス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（上位</a:t>
            </a:r>
            <a:r>
              <a:rPr kumimoji="1" lang="en-US" altLang="ja-JP" dirty="0"/>
              <a:t>70</a:t>
            </a:r>
            <a:r>
              <a:rPr kumimoji="1" lang="ja-JP" altLang="en-US" dirty="0"/>
              <a:t>～</a:t>
            </a:r>
            <a:r>
              <a:rPr kumimoji="1" lang="en-US" altLang="ja-JP" dirty="0"/>
              <a:t>80</a:t>
            </a:r>
            <a:r>
              <a:rPr kumimoji="1" lang="ja-JP" altLang="en-US" dirty="0"/>
              <a:t>％）</a:t>
            </a:r>
          </a:p>
        </p:txBody>
      </p:sp>
      <p:sp>
        <p:nvSpPr>
          <p:cNvPr id="12" name="四角形: 角を丸くする 5"/>
          <p:cNvSpPr/>
          <p:nvPr/>
        </p:nvSpPr>
        <p:spPr>
          <a:xfrm>
            <a:off x="4349346" y="6093000"/>
            <a:ext cx="2304000" cy="648346"/>
          </a:xfrm>
          <a:prstGeom prst="round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B</a:t>
            </a:r>
            <a:r>
              <a:rPr kumimoji="1" lang="ja-JP" altLang="en-US" dirty="0"/>
              <a:t>クラス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（</a:t>
            </a:r>
            <a:r>
              <a:rPr kumimoji="1" lang="en-US" altLang="ja-JP" dirty="0"/>
              <a:t>80</a:t>
            </a:r>
            <a:r>
              <a:rPr kumimoji="1" lang="ja-JP" altLang="en-US" dirty="0"/>
              <a:t>～</a:t>
            </a:r>
            <a:r>
              <a:rPr kumimoji="1" lang="en-US" altLang="ja-JP" dirty="0"/>
              <a:t>90%</a:t>
            </a:r>
            <a:r>
              <a:rPr kumimoji="1" lang="ja-JP" altLang="en-US" dirty="0"/>
              <a:t>）</a:t>
            </a:r>
          </a:p>
        </p:txBody>
      </p:sp>
      <p:sp>
        <p:nvSpPr>
          <p:cNvPr id="13" name="四角形: 角を丸くする 6"/>
          <p:cNvSpPr/>
          <p:nvPr/>
        </p:nvSpPr>
        <p:spPr>
          <a:xfrm>
            <a:off x="6753847" y="6093000"/>
            <a:ext cx="2340000" cy="648346"/>
          </a:xfrm>
          <a:prstGeom prst="round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C</a:t>
            </a:r>
            <a:r>
              <a:rPr kumimoji="1" lang="ja-JP" altLang="en-US" dirty="0"/>
              <a:t>クラス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（</a:t>
            </a:r>
            <a:r>
              <a:rPr kumimoji="1" lang="en-US" altLang="ja-JP" dirty="0"/>
              <a:t>90</a:t>
            </a:r>
            <a:r>
              <a:rPr kumimoji="1" lang="ja-JP" altLang="en-US" dirty="0"/>
              <a:t>～</a:t>
            </a:r>
            <a:r>
              <a:rPr kumimoji="1" lang="en-US" altLang="ja-JP" dirty="0"/>
              <a:t>100%</a:t>
            </a:r>
            <a:r>
              <a:rPr kumimoji="1" lang="ja-JP" altLang="en-US" dirty="0"/>
              <a:t>）</a:t>
            </a:r>
          </a:p>
        </p:txBody>
      </p:sp>
      <p:sp>
        <p:nvSpPr>
          <p:cNvPr id="33" name="四角形: 角を丸くする 7"/>
          <p:cNvSpPr/>
          <p:nvPr/>
        </p:nvSpPr>
        <p:spPr>
          <a:xfrm>
            <a:off x="5400000" y="504000"/>
            <a:ext cx="5220000" cy="10800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b="1" dirty="0"/>
              <a:t>ABC</a:t>
            </a:r>
            <a:r>
              <a:rPr kumimoji="1" lang="ja-JP" altLang="en-US" b="1" dirty="0"/>
              <a:t>分析では、全体の</a:t>
            </a:r>
            <a:r>
              <a:rPr kumimoji="1" lang="en-US" altLang="ja-JP" b="1" dirty="0"/>
              <a:t>70</a:t>
            </a:r>
            <a:r>
              <a:rPr kumimoji="1" lang="ja-JP" altLang="en-US" b="1" dirty="0"/>
              <a:t>％を占めている「パソコン」「携帯電話」を</a:t>
            </a:r>
            <a:r>
              <a:rPr kumimoji="1" lang="en-US" altLang="ja-JP" b="1" dirty="0"/>
              <a:t>A</a:t>
            </a:r>
            <a:r>
              <a:rPr kumimoji="1" lang="ja-JP" altLang="en-US" b="1" dirty="0"/>
              <a:t>クラスとして重点的に管理した方が良いということが読み取れる。</a:t>
            </a:r>
          </a:p>
        </p:txBody>
      </p:sp>
      <p:cxnSp>
        <p:nvCxnSpPr>
          <p:cNvPr id="30" name="直線コネクタ 8"/>
          <p:cNvCxnSpPr/>
          <p:nvPr/>
        </p:nvCxnSpPr>
        <p:spPr>
          <a:xfrm>
            <a:off x="3648000" y="3141000"/>
            <a:ext cx="5508000" cy="0"/>
          </a:xfrm>
          <a:prstGeom prst="line">
            <a:avLst/>
          </a:prstGeom>
          <a:ln w="2857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2" name="吹き出し: 角を丸めた四角形 9"/>
          <p:cNvSpPr/>
          <p:nvPr/>
        </p:nvSpPr>
        <p:spPr>
          <a:xfrm>
            <a:off x="9856788" y="2951833"/>
            <a:ext cx="1279212" cy="319334"/>
          </a:xfrm>
          <a:prstGeom prst="wedgeRoundRectCallout">
            <a:avLst>
              <a:gd name="adj1" fmla="val -65797"/>
              <a:gd name="adj2" fmla="val 2460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dirty="0"/>
              <a:t>A</a:t>
            </a:r>
            <a:r>
              <a:rPr kumimoji="1" lang="ja-JP" altLang="en-US" sz="1400" dirty="0"/>
              <a:t>（重要）</a:t>
            </a:r>
            <a:r>
              <a:rPr kumimoji="1" lang="en-US" altLang="ja-JP" sz="1400" dirty="0"/>
              <a:t>70%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094786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9600" dirty="0"/>
              <a:t>SWOT</a:t>
            </a:r>
            <a:r>
              <a:rPr lang="ja-JP" altLang="en-US" sz="9600" dirty="0"/>
              <a:t>分析</a:t>
            </a:r>
            <a:endParaRPr kumimoji="1" lang="ja-JP" altLang="en-US" sz="9600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 anchor="ctr">
            <a:noAutofit/>
          </a:bodyPr>
          <a:lstStyle/>
          <a:p>
            <a:r>
              <a:rPr lang="ja-JP" altLang="en-US" sz="4800" dirty="0"/>
              <a:t>中堅社員向け経営戦略セミナー</a:t>
            </a:r>
            <a:endParaRPr kumimoji="1" lang="ja-JP" altLang="en-US" sz="4800" dirty="0"/>
          </a:p>
        </p:txBody>
      </p:sp>
    </p:spTree>
    <p:extLst>
      <p:ext uri="{BB962C8B-B14F-4D97-AF65-F5344CB8AC3E}">
        <p14:creationId xmlns:p14="http://schemas.microsoft.com/office/powerpoint/2010/main" val="2911080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SWOT</a:t>
            </a:r>
            <a:r>
              <a:rPr lang="ja-JP" altLang="en-US" dirty="0"/>
              <a:t>分析は４つの英単語の頭文字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0229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SWOT</a:t>
            </a:r>
            <a:r>
              <a:rPr kumimoji="1" lang="ja-JP" altLang="en-US" dirty="0"/>
              <a:t>の「</a:t>
            </a:r>
            <a:r>
              <a:rPr kumimoji="1" lang="en-US" altLang="ja-JP" dirty="0"/>
              <a:t>S</a:t>
            </a:r>
            <a:r>
              <a:rPr kumimoji="1" lang="ja-JP" altLang="en-US" dirty="0"/>
              <a:t>」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lvl="0" indent="0">
              <a:spcAft>
                <a:spcPts val="2400"/>
              </a:spcAft>
              <a:buNone/>
            </a:pPr>
            <a:r>
              <a:rPr kumimoji="1" lang="en-US" altLang="ja-JP" sz="6000" dirty="0"/>
              <a:t>Strengths</a:t>
            </a:r>
            <a:r>
              <a:rPr kumimoji="1" lang="ja-JP" altLang="en-US" sz="6000" dirty="0"/>
              <a:t>（強み）</a:t>
            </a:r>
          </a:p>
          <a:p>
            <a:pPr marL="274320" lvl="1" indent="0">
              <a:buNone/>
            </a:pPr>
            <a:r>
              <a:rPr kumimoji="1" lang="ja-JP" altLang="en-US" sz="3800" dirty="0"/>
              <a:t>自社の強みをどのように活かすか？</a:t>
            </a:r>
          </a:p>
        </p:txBody>
      </p:sp>
    </p:spTree>
    <p:extLst>
      <p:ext uri="{BB962C8B-B14F-4D97-AF65-F5344CB8AC3E}">
        <p14:creationId xmlns:p14="http://schemas.microsoft.com/office/powerpoint/2010/main" val="495542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SWOT</a:t>
            </a:r>
            <a:r>
              <a:rPr kumimoji="1" lang="ja-JP" altLang="en-US" dirty="0"/>
              <a:t>の「</a:t>
            </a:r>
            <a:r>
              <a:rPr kumimoji="1" lang="en-US" altLang="ja-JP" dirty="0"/>
              <a:t>W</a:t>
            </a:r>
            <a:r>
              <a:rPr kumimoji="1" lang="ja-JP" altLang="en-US" dirty="0"/>
              <a:t>」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lvl="0" indent="0">
              <a:spcAft>
                <a:spcPts val="2400"/>
              </a:spcAft>
              <a:buNone/>
            </a:pPr>
            <a:r>
              <a:rPr kumimoji="1" lang="en-US" altLang="ja-JP" sz="6000" dirty="0"/>
              <a:t>Weaknesses</a:t>
            </a:r>
            <a:r>
              <a:rPr kumimoji="1" lang="ja-JP" altLang="en-US" sz="6000" dirty="0"/>
              <a:t>（弱み）</a:t>
            </a:r>
          </a:p>
          <a:p>
            <a:pPr marL="274320" lvl="1" indent="0">
              <a:buNone/>
            </a:pPr>
            <a:r>
              <a:rPr kumimoji="1" lang="ja-JP" altLang="en-US" sz="3800" dirty="0"/>
              <a:t>自社の弱みをどのように克服するか？</a:t>
            </a:r>
          </a:p>
        </p:txBody>
      </p:sp>
    </p:spTree>
    <p:extLst>
      <p:ext uri="{BB962C8B-B14F-4D97-AF65-F5344CB8AC3E}">
        <p14:creationId xmlns:p14="http://schemas.microsoft.com/office/powerpoint/2010/main" val="10039391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SWOT</a:t>
            </a:r>
            <a:r>
              <a:rPr kumimoji="1" lang="ja-JP" altLang="en-US" dirty="0"/>
              <a:t>の「</a:t>
            </a:r>
            <a:r>
              <a:rPr lang="en-US" altLang="ja-JP" dirty="0"/>
              <a:t>O</a:t>
            </a:r>
            <a:r>
              <a:rPr kumimoji="1" lang="ja-JP" altLang="en-US" dirty="0"/>
              <a:t>」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marL="0" lvl="0" indent="0">
              <a:spcAft>
                <a:spcPts val="2400"/>
              </a:spcAft>
              <a:buNone/>
            </a:pPr>
            <a:r>
              <a:rPr kumimoji="1" lang="en-US" altLang="ja-JP" sz="6000" dirty="0"/>
              <a:t>Opportunities</a:t>
            </a:r>
            <a:r>
              <a:rPr kumimoji="1" lang="ja-JP" altLang="en-US" sz="6000" dirty="0"/>
              <a:t>（機会）</a:t>
            </a:r>
          </a:p>
          <a:p>
            <a:pPr marL="274320" lvl="1" indent="0">
              <a:buNone/>
            </a:pPr>
            <a:r>
              <a:rPr kumimoji="1" lang="ja-JP" altLang="en-US" sz="3800" dirty="0"/>
              <a:t>自社の強みをどのように活かすか？</a:t>
            </a:r>
          </a:p>
        </p:txBody>
      </p:sp>
    </p:spTree>
    <p:extLst>
      <p:ext uri="{BB962C8B-B14F-4D97-AF65-F5344CB8AC3E}">
        <p14:creationId xmlns:p14="http://schemas.microsoft.com/office/powerpoint/2010/main" val="6318196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SWOT</a:t>
            </a:r>
            <a:r>
              <a:rPr kumimoji="1" lang="ja-JP" altLang="en-US" dirty="0"/>
              <a:t>の「</a:t>
            </a:r>
            <a:r>
              <a:rPr kumimoji="1" lang="en-US" altLang="ja-JP" dirty="0"/>
              <a:t>T</a:t>
            </a:r>
            <a:r>
              <a:rPr kumimoji="1" lang="ja-JP" altLang="en-US" dirty="0"/>
              <a:t>」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lvl="0" indent="0">
              <a:spcAft>
                <a:spcPts val="2400"/>
              </a:spcAft>
              <a:buNone/>
            </a:pPr>
            <a:r>
              <a:rPr lang="en-US" altLang="ja-JP" sz="6000" dirty="0" err="1"/>
              <a:t>Threets</a:t>
            </a:r>
            <a:r>
              <a:rPr kumimoji="1" lang="ja-JP" altLang="en-US" sz="6000" dirty="0"/>
              <a:t>（脅威）</a:t>
            </a:r>
          </a:p>
          <a:p>
            <a:pPr marL="274320" lvl="1" indent="0">
              <a:buNone/>
            </a:pPr>
            <a:r>
              <a:rPr kumimoji="1" lang="ja-JP" altLang="en-US" sz="3800" dirty="0"/>
              <a:t>自社を取り巻く脅威からどのように身を守るか？</a:t>
            </a:r>
          </a:p>
        </p:txBody>
      </p:sp>
    </p:spTree>
    <p:extLst>
      <p:ext uri="{BB962C8B-B14F-4D97-AF65-F5344CB8AC3E}">
        <p14:creationId xmlns:p14="http://schemas.microsoft.com/office/powerpoint/2010/main" val="1449238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SWOT</a:t>
            </a:r>
            <a:r>
              <a:rPr lang="ja-JP" altLang="en-US" dirty="0"/>
              <a:t>分析手法</a:t>
            </a:r>
          </a:p>
        </p:txBody>
      </p:sp>
      <p:graphicFrame>
        <p:nvGraphicFramePr>
          <p:cNvPr id="4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3930068"/>
              </p:ext>
            </p:extLst>
          </p:nvPr>
        </p:nvGraphicFramePr>
        <p:xfrm>
          <a:off x="1262063" y="1828800"/>
          <a:ext cx="8568000" cy="438048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633100">
                  <a:extLst>
                    <a:ext uri="{9D8B030D-6E8A-4147-A177-3AD203B41FA5}">
                      <a16:colId xmlns:a16="http://schemas.microsoft.com/office/drawing/2014/main" val="2678051727"/>
                    </a:ext>
                  </a:extLst>
                </a:gridCol>
                <a:gridCol w="3967450">
                  <a:extLst>
                    <a:ext uri="{9D8B030D-6E8A-4147-A177-3AD203B41FA5}">
                      <a16:colId xmlns:a16="http://schemas.microsoft.com/office/drawing/2014/main" val="240318629"/>
                    </a:ext>
                  </a:extLst>
                </a:gridCol>
                <a:gridCol w="3967450">
                  <a:extLst>
                    <a:ext uri="{9D8B030D-6E8A-4147-A177-3AD203B41FA5}">
                      <a16:colId xmlns:a16="http://schemas.microsoft.com/office/drawing/2014/main" val="3274236576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kumimoji="1" lang="ja-JP" altLang="en-US" sz="2800" dirty="0"/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/>
                        <a:t>プラス面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/>
                        <a:t>マイナス面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4638270"/>
                  </a:ext>
                </a:extLst>
              </a:tr>
              <a:tr h="18002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/>
                        <a:t>内部環境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4000" dirty="0">
                          <a:solidFill>
                            <a:schemeClr val="bg1"/>
                          </a:solidFill>
                        </a:rPr>
                        <a:t>強み</a:t>
                      </a:r>
                      <a:endParaRPr kumimoji="1" lang="en-US" altLang="ja-JP" sz="4000" dirty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4000" dirty="0">
                          <a:solidFill>
                            <a:schemeClr val="bg1"/>
                          </a:solidFill>
                        </a:rPr>
                        <a:t>↓</a:t>
                      </a:r>
                      <a:endParaRPr kumimoji="1" lang="en-US" altLang="ja-JP" sz="4000" dirty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4000" dirty="0">
                          <a:solidFill>
                            <a:schemeClr val="bg1"/>
                          </a:solidFill>
                        </a:rPr>
                        <a:t>積極的攻勢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4000" dirty="0">
                          <a:solidFill>
                            <a:schemeClr val="bg1"/>
                          </a:solidFill>
                        </a:rPr>
                        <a:t>弱み</a:t>
                      </a:r>
                      <a:endParaRPr kumimoji="1" lang="en-US" altLang="ja-JP" sz="4000" dirty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4000" dirty="0">
                          <a:solidFill>
                            <a:schemeClr val="bg1"/>
                          </a:solidFill>
                        </a:rPr>
                        <a:t>↓</a:t>
                      </a:r>
                      <a:endParaRPr kumimoji="1" lang="en-US" altLang="ja-JP" sz="4000" dirty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4000" dirty="0">
                          <a:solidFill>
                            <a:schemeClr val="bg1"/>
                          </a:solidFill>
                        </a:rPr>
                        <a:t>段階的改善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2516196"/>
                  </a:ext>
                </a:extLst>
              </a:tr>
              <a:tr h="18002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/>
                        <a:t>外部環境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4000" dirty="0">
                          <a:solidFill>
                            <a:schemeClr val="bg1"/>
                          </a:solidFill>
                        </a:rPr>
                        <a:t>機会</a:t>
                      </a:r>
                      <a:endParaRPr kumimoji="1" lang="en-US" altLang="ja-JP" sz="4000" dirty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4000" dirty="0">
                          <a:solidFill>
                            <a:schemeClr val="bg1"/>
                          </a:solidFill>
                        </a:rPr>
                        <a:t>↓</a:t>
                      </a:r>
                      <a:endParaRPr kumimoji="1" lang="en-US" altLang="ja-JP" sz="4000" dirty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4000" dirty="0">
                          <a:solidFill>
                            <a:schemeClr val="bg1"/>
                          </a:solidFill>
                        </a:rPr>
                        <a:t>差別化戦略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4000" dirty="0">
                          <a:solidFill>
                            <a:schemeClr val="bg1"/>
                          </a:solidFill>
                        </a:rPr>
                        <a:t>脅威</a:t>
                      </a:r>
                      <a:endParaRPr kumimoji="1" lang="en-US" altLang="ja-JP" sz="4000" dirty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4000" dirty="0">
                          <a:solidFill>
                            <a:schemeClr val="bg1"/>
                          </a:solidFill>
                        </a:rPr>
                        <a:t>↓</a:t>
                      </a:r>
                      <a:endParaRPr kumimoji="1" lang="en-US" altLang="ja-JP" sz="4000" dirty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4000" dirty="0">
                          <a:solidFill>
                            <a:schemeClr val="bg1"/>
                          </a:solidFill>
                        </a:rPr>
                        <a:t>防衛、撤退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7939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09282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ABC</a:t>
            </a:r>
            <a:r>
              <a:rPr lang="ja-JP" altLang="en-US" dirty="0"/>
              <a:t>分析は重要度を決める分析手法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6654520"/>
              </p:ext>
            </p:extLst>
          </p:nvPr>
        </p:nvGraphicFramePr>
        <p:xfrm>
          <a:off x="1261872" y="1828800"/>
          <a:ext cx="8938128" cy="43513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36888659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ビュー</Template>
  <TotalTime>505</TotalTime>
  <Words>262</Words>
  <Application>Microsoft Office PowerPoint</Application>
  <PresentationFormat>ワイド画面</PresentationFormat>
  <Paragraphs>52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5" baseType="lpstr">
      <vt:lpstr>ＭＳ Ｐゴシック</vt:lpstr>
      <vt:lpstr>游ゴシック</vt:lpstr>
      <vt:lpstr>Arial</vt:lpstr>
      <vt:lpstr>Wingdings 2</vt:lpstr>
      <vt:lpstr>View</vt:lpstr>
      <vt:lpstr>中堅社員向け 経営戦略セミナー</vt:lpstr>
      <vt:lpstr>SWOT分析</vt:lpstr>
      <vt:lpstr>SWOT分析は４つの英単語の頭文字</vt:lpstr>
      <vt:lpstr>SWOTの「S」</vt:lpstr>
      <vt:lpstr>SWOTの「W」</vt:lpstr>
      <vt:lpstr>SWOTの「O」</vt:lpstr>
      <vt:lpstr>SWOTの「T」</vt:lpstr>
      <vt:lpstr>SWOT分析手法</vt:lpstr>
      <vt:lpstr>ABC分析は重要度を決める分析手法</vt:lpstr>
      <vt:lpstr>ABC分析の例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中堅社員向け 経営戦略セミナー</dc:title>
  <dcterms:created xsi:type="dcterms:W3CDTF">2016-12-01T00:37:41Z</dcterms:created>
  <dcterms:modified xsi:type="dcterms:W3CDTF">2017-05-16T02:52:11Z</dcterms:modified>
</cp:coreProperties>
</file>