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65" r:id="rId2"/>
    <p:sldId id="259" r:id="rId3"/>
    <p:sldId id="258" r:id="rId4"/>
    <p:sldId id="260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6"/>
          <p:cNvSpPr/>
          <p:nvPr userDrawn="1"/>
        </p:nvSpPr>
        <p:spPr>
          <a:xfrm>
            <a:off x="0" y="761999"/>
            <a:ext cx="12192000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293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198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577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8473-1B5E-4145-8E87-D4753CF41C73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7612-BE3A-4F2C-8F91-19232783B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71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0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900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59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64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84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57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677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6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bg2">
              <a:tint val="95000"/>
              <a:satMod val="17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42137A-044D-4E4C-9ABA-452082544CD1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98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2">
                    <a:lumMod val="75000"/>
                  </a:schemeClr>
                </a:solidFill>
              </a:rPr>
              <a:t>森の家　ご案内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tx2">
                    <a:lumMod val="75000"/>
                  </a:schemeClr>
                </a:solidFill>
              </a:rPr>
              <a:t>自然と触れ合う</a:t>
            </a:r>
          </a:p>
        </p:txBody>
      </p:sp>
      <p:pic>
        <p:nvPicPr>
          <p:cNvPr id="12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525" y="639000"/>
            <a:ext cx="7440000" cy="55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6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利用できる人</a:t>
            </a:r>
          </a:p>
          <a:p>
            <a:pPr lvl="1"/>
            <a:r>
              <a:rPr lang="ja-JP" altLang="en-US" sz="2400" dirty="0"/>
              <a:t>県内に在住・在勤・在学する方</a:t>
            </a:r>
          </a:p>
          <a:p>
            <a:pPr>
              <a:lnSpc>
                <a:spcPct val="25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利用申込み</a:t>
            </a:r>
          </a:p>
          <a:p>
            <a:pPr lvl="1"/>
            <a:r>
              <a:rPr lang="ja-JP" altLang="en-US" sz="2400" dirty="0"/>
              <a:t>利用月の</a:t>
            </a:r>
            <a:r>
              <a:rPr lang="en-US" altLang="ja-JP" sz="2400" dirty="0"/>
              <a:t>6</a:t>
            </a:r>
            <a:r>
              <a:rPr lang="ja-JP" altLang="en-US" sz="2400" dirty="0"/>
              <a:t>か月前から</a:t>
            </a:r>
          </a:p>
        </p:txBody>
      </p:sp>
    </p:spTree>
    <p:extLst>
      <p:ext uri="{BB962C8B-B14F-4D97-AF65-F5344CB8AC3E}">
        <p14:creationId xmlns:p14="http://schemas.microsoft.com/office/powerpoint/2010/main" val="2636564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施設概要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宿泊施設</a:t>
            </a:r>
          </a:p>
          <a:p>
            <a:pPr lvl="1"/>
            <a:r>
              <a:rPr lang="ja-JP" altLang="en-US" sz="2400" dirty="0"/>
              <a:t>テント</a:t>
            </a:r>
            <a:r>
              <a:rPr lang="en-US" altLang="ja-JP" sz="2400" dirty="0"/>
              <a:t>50</a:t>
            </a:r>
            <a:r>
              <a:rPr lang="ja-JP" altLang="en-US" sz="2400" dirty="0"/>
              <a:t>張り（</a:t>
            </a:r>
            <a:r>
              <a:rPr lang="en-US" altLang="ja-JP" sz="2400" dirty="0"/>
              <a:t>200</a:t>
            </a:r>
            <a:r>
              <a:rPr lang="ja-JP" altLang="en-US" sz="2400" dirty="0"/>
              <a:t>名収容）</a:t>
            </a:r>
          </a:p>
          <a:p>
            <a:pPr lvl="1"/>
            <a:r>
              <a:rPr lang="ja-JP" altLang="en-US" sz="2400" dirty="0"/>
              <a:t>宿泊棟</a:t>
            </a:r>
            <a:r>
              <a:rPr lang="en-US" altLang="ja-JP" sz="2400" dirty="0"/>
              <a:t>5</a:t>
            </a:r>
            <a:r>
              <a:rPr lang="ja-JP" altLang="en-US" sz="2400" dirty="0"/>
              <a:t>棟（</a:t>
            </a:r>
            <a:r>
              <a:rPr lang="en-US" altLang="ja-JP" sz="2400" dirty="0"/>
              <a:t>400</a:t>
            </a:r>
            <a:r>
              <a:rPr lang="ja-JP" altLang="en-US" sz="2400" dirty="0"/>
              <a:t>名収容）</a:t>
            </a:r>
          </a:p>
          <a:p>
            <a:pPr>
              <a:lnSpc>
                <a:spcPct val="2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その他施設</a:t>
            </a:r>
          </a:p>
          <a:p>
            <a:pPr lvl="1"/>
            <a:r>
              <a:rPr lang="ja-JP" altLang="en-US" sz="2400" dirty="0"/>
              <a:t>炊事場</a:t>
            </a:r>
          </a:p>
          <a:p>
            <a:pPr lvl="1"/>
            <a:r>
              <a:rPr lang="ja-JP" altLang="en-US" sz="2400" dirty="0"/>
              <a:t>食堂</a:t>
            </a:r>
          </a:p>
          <a:p>
            <a:pPr lvl="1"/>
            <a:r>
              <a:rPr lang="ja-JP" altLang="en-US" sz="2400" dirty="0"/>
              <a:t>体育館</a:t>
            </a:r>
          </a:p>
          <a:p>
            <a:pPr lvl="1"/>
            <a:r>
              <a:rPr lang="ja-JP" altLang="en-US" sz="2400" dirty="0"/>
              <a:t>作業棟</a:t>
            </a:r>
          </a:p>
          <a:p>
            <a:pPr lvl="1"/>
            <a:r>
              <a:rPr lang="ja-JP" altLang="en-US" sz="2400" dirty="0"/>
              <a:t>セミナー棟</a:t>
            </a:r>
          </a:p>
        </p:txBody>
      </p:sp>
    </p:spTree>
    <p:extLst>
      <p:ext uri="{BB962C8B-B14F-4D97-AF65-F5344CB8AC3E}">
        <p14:creationId xmlns:p14="http://schemas.microsoft.com/office/powerpoint/2010/main" val="212513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施設で</a:t>
            </a:r>
            <a:br>
              <a:rPr lang="en-US" altLang="ja-JP" dirty="0"/>
            </a:br>
            <a:r>
              <a:rPr lang="ja-JP" altLang="en-US" dirty="0"/>
              <a:t>行われること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zh-TW" altLang="en-US" sz="3600" u="sng" dirty="0"/>
              <a:t>自然体験活動</a:t>
            </a:r>
          </a:p>
          <a:p>
            <a:pPr lvl="1"/>
            <a:r>
              <a:rPr lang="ja-JP" altLang="en-US" sz="2400" dirty="0"/>
              <a:t>ハイキング、キャンプ、体験教室などを開催しています。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社会奉仕活動</a:t>
            </a:r>
          </a:p>
          <a:p>
            <a:pPr lvl="1"/>
            <a:r>
              <a:rPr lang="ja-JP" altLang="en-US" sz="2400" dirty="0"/>
              <a:t>ゴミ拾いや植樹などの奉仕活動を行っています。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その他の活動</a:t>
            </a:r>
          </a:p>
          <a:p>
            <a:pPr lvl="1"/>
            <a:r>
              <a:rPr lang="ja-JP" altLang="en-US" sz="2400" dirty="0"/>
              <a:t>集団活動、勤労活動、学習活動、スポーツ活動、レクリエーション活動などを支援しています。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1297609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4</a:t>
            </a:r>
            <a:r>
              <a:rPr lang="ja-JP" altLang="en-US" dirty="0"/>
              <a:t>月～</a:t>
            </a:r>
            <a:r>
              <a:rPr lang="en-US" altLang="ja-JP" dirty="0"/>
              <a:t>9</a:t>
            </a:r>
            <a:r>
              <a:rPr lang="ja-JP" altLang="en-US" dirty="0"/>
              <a:t>月の</a:t>
            </a:r>
            <a:br>
              <a:rPr lang="en-US" altLang="ja-JP" dirty="0"/>
            </a:br>
            <a:r>
              <a:rPr lang="ja-JP" altLang="en-US" dirty="0"/>
              <a:t>イベント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0092945"/>
              </p:ext>
            </p:extLst>
          </p:nvPr>
        </p:nvGraphicFramePr>
        <p:xfrm>
          <a:off x="3868738" y="863597"/>
          <a:ext cx="7740000" cy="484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8776">
                  <a:extLst>
                    <a:ext uri="{9D8B030D-6E8A-4147-A177-3AD203B41FA5}">
                      <a16:colId xmlns:a16="http://schemas.microsoft.com/office/drawing/2014/main" val="3722404251"/>
                    </a:ext>
                  </a:extLst>
                </a:gridCol>
                <a:gridCol w="3751224">
                  <a:extLst>
                    <a:ext uri="{9D8B030D-6E8A-4147-A177-3AD203B41FA5}">
                      <a16:colId xmlns:a16="http://schemas.microsoft.com/office/drawing/2014/main" val="587754162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095544160"/>
                    </a:ext>
                  </a:extLst>
                </a:gridCol>
              </a:tblGrid>
              <a:tr h="484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日にち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イベント名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定員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877655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4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1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10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さくらまつり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6801629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4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桜川クリーンキャンペーン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521661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5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親子で新緑ハイキング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150</a:t>
                      </a:r>
                      <a:r>
                        <a:rPr lang="ja-JP" altLang="en-US" sz="2000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371958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6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20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7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5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あじさいまつり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7143533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7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22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魚と泳ごう！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9508765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7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29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こども自然体験ツアー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50</a:t>
                      </a:r>
                      <a:r>
                        <a:rPr lang="ja-JP" altLang="en-US" sz="2000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27043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8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4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サバイバルキャンプ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20</a:t>
                      </a:r>
                      <a:r>
                        <a:rPr lang="ja-JP" altLang="en-US" sz="2000" dirty="0"/>
                        <a:t>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078940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8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27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花火大会（緑山市主催）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5696997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9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15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9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栗拾い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20</a:t>
                      </a:r>
                      <a:r>
                        <a:rPr lang="ja-JP" altLang="en-US" sz="2000" dirty="0"/>
                        <a:t>組／日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875671"/>
                  </a:ext>
                </a:extLst>
              </a:tr>
            </a:tbl>
          </a:graphicData>
        </a:graphic>
      </p:graphicFrame>
      <p:sp>
        <p:nvSpPr>
          <p:cNvPr id="10" name="矢印: 五方向 3"/>
          <p:cNvSpPr/>
          <p:nvPr/>
        </p:nvSpPr>
        <p:spPr>
          <a:xfrm>
            <a:off x="7772414" y="6070460"/>
            <a:ext cx="2880000" cy="360000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</a:rPr>
              <a:t>詳しくは、ホームページへ</a:t>
            </a:r>
            <a:endParaRPr lang="en-US" altLang="ja-JP" sz="1600" dirty="0">
              <a:solidFill>
                <a:prstClr val="white"/>
              </a:solidFill>
            </a:endParaRPr>
          </a:p>
        </p:txBody>
      </p:sp>
      <p:sp>
        <p:nvSpPr>
          <p:cNvPr id="18" name="フリーフォーム: 図形 4"/>
          <p:cNvSpPr/>
          <p:nvPr/>
        </p:nvSpPr>
        <p:spPr>
          <a:xfrm>
            <a:off x="10692490" y="5710460"/>
            <a:ext cx="648000" cy="720000"/>
          </a:xfrm>
          <a:custGeom>
            <a:avLst/>
            <a:gdLst>
              <a:gd name="connsiteX0" fmla="*/ 412176 w 1191986"/>
              <a:gd name="connsiteY0" fmla="*/ 865656 h 1038678"/>
              <a:gd name="connsiteX1" fmla="*/ 412176 w 1191986"/>
              <a:gd name="connsiteY1" fmla="*/ 969355 h 1038678"/>
              <a:gd name="connsiteX2" fmla="*/ 555172 w 1191986"/>
              <a:gd name="connsiteY2" fmla="*/ 969355 h 1038678"/>
              <a:gd name="connsiteX3" fmla="*/ 555172 w 1191986"/>
              <a:gd name="connsiteY3" fmla="*/ 865656 h 1038678"/>
              <a:gd name="connsiteX4" fmla="*/ 236765 w 1191986"/>
              <a:gd name="connsiteY4" fmla="*/ 865656 h 1038678"/>
              <a:gd name="connsiteX5" fmla="*/ 236765 w 1191986"/>
              <a:gd name="connsiteY5" fmla="*/ 969355 h 1038678"/>
              <a:gd name="connsiteX6" fmla="*/ 379761 w 1191986"/>
              <a:gd name="connsiteY6" fmla="*/ 969355 h 1038678"/>
              <a:gd name="connsiteX7" fmla="*/ 379761 w 1191986"/>
              <a:gd name="connsiteY7" fmla="*/ 865656 h 1038678"/>
              <a:gd name="connsiteX8" fmla="*/ 412176 w 1191986"/>
              <a:gd name="connsiteY8" fmla="*/ 733672 h 1038678"/>
              <a:gd name="connsiteX9" fmla="*/ 412176 w 1191986"/>
              <a:gd name="connsiteY9" fmla="*/ 837371 h 1038678"/>
              <a:gd name="connsiteX10" fmla="*/ 555172 w 1191986"/>
              <a:gd name="connsiteY10" fmla="*/ 837371 h 1038678"/>
              <a:gd name="connsiteX11" fmla="*/ 555172 w 1191986"/>
              <a:gd name="connsiteY11" fmla="*/ 733672 h 1038678"/>
              <a:gd name="connsiteX12" fmla="*/ 236765 w 1191986"/>
              <a:gd name="connsiteY12" fmla="*/ 733672 h 1038678"/>
              <a:gd name="connsiteX13" fmla="*/ 236765 w 1191986"/>
              <a:gd name="connsiteY13" fmla="*/ 837371 h 1038678"/>
              <a:gd name="connsiteX14" fmla="*/ 379761 w 1191986"/>
              <a:gd name="connsiteY14" fmla="*/ 837371 h 1038678"/>
              <a:gd name="connsiteX15" fmla="*/ 379761 w 1191986"/>
              <a:gd name="connsiteY15" fmla="*/ 733672 h 1038678"/>
              <a:gd name="connsiteX16" fmla="*/ 146958 w 1191986"/>
              <a:gd name="connsiteY16" fmla="*/ 555173 h 1038678"/>
              <a:gd name="connsiteX17" fmla="*/ 1045029 w 1191986"/>
              <a:gd name="connsiteY17" fmla="*/ 555173 h 1038678"/>
              <a:gd name="connsiteX18" fmla="*/ 1045029 w 1191986"/>
              <a:gd name="connsiteY18" fmla="*/ 1038678 h 1038678"/>
              <a:gd name="connsiteX19" fmla="*/ 146958 w 1191986"/>
              <a:gd name="connsiteY19" fmla="*/ 1038678 h 1038678"/>
              <a:gd name="connsiteX20" fmla="*/ 595993 w 1191986"/>
              <a:gd name="connsiteY20" fmla="*/ 0 h 1038678"/>
              <a:gd name="connsiteX21" fmla="*/ 1191986 w 1191986"/>
              <a:gd name="connsiteY21" fmla="*/ 555173 h 1038678"/>
              <a:gd name="connsiteX22" fmla="*/ 1045029 w 1191986"/>
              <a:gd name="connsiteY22" fmla="*/ 555173 h 1038678"/>
              <a:gd name="connsiteX23" fmla="*/ 1045029 w 1191986"/>
              <a:gd name="connsiteY23" fmla="*/ 554264 h 1038678"/>
              <a:gd name="connsiteX24" fmla="*/ 146958 w 1191986"/>
              <a:gd name="connsiteY24" fmla="*/ 554264 h 1038678"/>
              <a:gd name="connsiteX25" fmla="*/ 146958 w 1191986"/>
              <a:gd name="connsiteY25" fmla="*/ 555173 h 1038678"/>
              <a:gd name="connsiteX26" fmla="*/ 0 w 1191986"/>
              <a:gd name="connsiteY26" fmla="*/ 555173 h 1038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91986" h="1038678">
                <a:moveTo>
                  <a:pt x="412176" y="865656"/>
                </a:moveTo>
                <a:lnTo>
                  <a:pt x="412176" y="969355"/>
                </a:lnTo>
                <a:lnTo>
                  <a:pt x="555172" y="969355"/>
                </a:lnTo>
                <a:lnTo>
                  <a:pt x="555172" y="865656"/>
                </a:lnTo>
                <a:close/>
                <a:moveTo>
                  <a:pt x="236765" y="865656"/>
                </a:moveTo>
                <a:lnTo>
                  <a:pt x="236765" y="969355"/>
                </a:lnTo>
                <a:lnTo>
                  <a:pt x="379761" y="969355"/>
                </a:lnTo>
                <a:lnTo>
                  <a:pt x="379761" y="865656"/>
                </a:lnTo>
                <a:close/>
                <a:moveTo>
                  <a:pt x="412176" y="733672"/>
                </a:moveTo>
                <a:lnTo>
                  <a:pt x="412176" y="837371"/>
                </a:lnTo>
                <a:lnTo>
                  <a:pt x="555172" y="837371"/>
                </a:lnTo>
                <a:lnTo>
                  <a:pt x="555172" y="733672"/>
                </a:lnTo>
                <a:close/>
                <a:moveTo>
                  <a:pt x="236765" y="733672"/>
                </a:moveTo>
                <a:lnTo>
                  <a:pt x="236765" y="837371"/>
                </a:lnTo>
                <a:lnTo>
                  <a:pt x="379761" y="837371"/>
                </a:lnTo>
                <a:lnTo>
                  <a:pt x="379761" y="733672"/>
                </a:lnTo>
                <a:close/>
                <a:moveTo>
                  <a:pt x="146958" y="555173"/>
                </a:moveTo>
                <a:lnTo>
                  <a:pt x="1045029" y="555173"/>
                </a:lnTo>
                <a:lnTo>
                  <a:pt x="1045029" y="1038678"/>
                </a:lnTo>
                <a:lnTo>
                  <a:pt x="146958" y="1038678"/>
                </a:lnTo>
                <a:close/>
                <a:moveTo>
                  <a:pt x="595993" y="0"/>
                </a:moveTo>
                <a:lnTo>
                  <a:pt x="1191986" y="555173"/>
                </a:lnTo>
                <a:lnTo>
                  <a:pt x="1045029" y="555173"/>
                </a:lnTo>
                <a:lnTo>
                  <a:pt x="1045029" y="554264"/>
                </a:lnTo>
                <a:lnTo>
                  <a:pt x="146958" y="554264"/>
                </a:lnTo>
                <a:lnTo>
                  <a:pt x="146958" y="555173"/>
                </a:lnTo>
                <a:lnTo>
                  <a:pt x="0" y="555173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041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交通のご案内</a:t>
            </a:r>
          </a:p>
        </p:txBody>
      </p:sp>
      <p:pic>
        <p:nvPicPr>
          <p:cNvPr id="5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720000"/>
            <a:ext cx="4500000" cy="3183078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68713" y="3755566"/>
            <a:ext cx="6480000" cy="24656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2400" u="sng" dirty="0"/>
              <a:t>住所</a:t>
            </a:r>
            <a:endParaRPr lang="en-US" altLang="ja-JP" sz="2400" u="sng" dirty="0"/>
          </a:p>
          <a:p>
            <a:pPr marL="502920" lvl="1" indent="0">
              <a:buSzPct val="100000"/>
              <a:buNone/>
            </a:pPr>
            <a:r>
              <a:rPr lang="ja-JP" altLang="en-US" sz="2000" dirty="0"/>
              <a:t>緑山市さくら町</a:t>
            </a:r>
            <a:r>
              <a:rPr lang="en-US" altLang="ja-JP" sz="2000" dirty="0"/>
              <a:t>XX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2400" u="sng" dirty="0"/>
              <a:t>アクセス</a:t>
            </a:r>
            <a:endParaRPr lang="en-US" altLang="ja-JP" sz="2400" u="sng" dirty="0"/>
          </a:p>
          <a:p>
            <a:pPr lvl="1"/>
            <a:r>
              <a:rPr lang="ja-JP" altLang="en-US" sz="2000" dirty="0"/>
              <a:t>さくら</a:t>
            </a:r>
            <a:r>
              <a:rPr lang="en-US" altLang="ja-JP" sz="2000" dirty="0"/>
              <a:t>IC</a:t>
            </a:r>
            <a:r>
              <a:rPr lang="ja-JP" altLang="en-US" sz="2000" dirty="0"/>
              <a:t>より車で</a:t>
            </a:r>
            <a:r>
              <a:rPr lang="en-US" altLang="ja-JP" sz="2000" dirty="0"/>
              <a:t>20</a:t>
            </a:r>
            <a:r>
              <a:rPr lang="ja-JP" altLang="en-US" sz="2000" dirty="0"/>
              <a:t>分</a:t>
            </a:r>
          </a:p>
          <a:p>
            <a:pPr lvl="1"/>
            <a:r>
              <a:rPr lang="ja-JP" altLang="en-US" sz="2000" dirty="0"/>
              <a:t>山手電鉄「緑山駅」よりバスで</a:t>
            </a:r>
            <a:r>
              <a:rPr lang="en-US" altLang="ja-JP" sz="2000" dirty="0"/>
              <a:t>40</a:t>
            </a:r>
            <a:r>
              <a:rPr lang="ja-JP" altLang="en-US" sz="2000" dirty="0"/>
              <a:t>分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362851628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7">
      <a:majorFont>
        <a:latin typeface="Arial"/>
        <a:ea typeface="HG創英ﾌﾟﾚｾﾞﾝｽEB"/>
        <a:cs typeface=""/>
      </a:majorFont>
      <a:minorFont>
        <a:latin typeface="Arial"/>
        <a:ea typeface="HG創英ﾌﾟﾚｾﾞﾝｽEB"/>
        <a:cs typeface="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237</TotalTime>
  <Words>245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HG創英ﾌﾟﾚｾﾞﾝｽEB</vt:lpstr>
      <vt:lpstr>Arial</vt:lpstr>
      <vt:lpstr>Wingdings 2</vt:lpstr>
      <vt:lpstr>フレーム</vt:lpstr>
      <vt:lpstr>森の家　ご案内</vt:lpstr>
      <vt:lpstr>利用概要</vt:lpstr>
      <vt:lpstr>施設概要</vt:lpstr>
      <vt:lpstr>施設で 行われること</vt:lpstr>
      <vt:lpstr>4月～9月の イベント</vt:lpstr>
      <vt:lpstr>交通のご案内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森の家　ご案内</dc:title>
  <dcterms:created xsi:type="dcterms:W3CDTF">2016-10-06T02:57:32Z</dcterms:created>
  <dcterms:modified xsi:type="dcterms:W3CDTF">2016-12-12T02:16:43Z</dcterms:modified>
</cp:coreProperties>
</file>