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handoutMasterIdLst>
    <p:handoutMasterId r:id="rId11"/>
  </p:handoutMasterIdLst>
  <p:sldIdLst>
    <p:sldId id="256" r:id="rId2"/>
    <p:sldId id="258" r:id="rId3"/>
    <p:sldId id="267" r:id="rId4"/>
    <p:sldId id="266" r:id="rId5"/>
    <p:sldId id="259" r:id="rId6"/>
    <p:sldId id="265" r:id="rId7"/>
    <p:sldId id="264" r:id="rId8"/>
    <p:sldId id="260" r:id="rId9"/>
    <p:sldId id="262"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34" autoAdjust="0"/>
    <p:restoredTop sz="94660"/>
  </p:normalViewPr>
  <p:slideViewPr>
    <p:cSldViewPr snapToGrid="0">
      <p:cViewPr varScale="1">
        <p:scale>
          <a:sx n="61" d="100"/>
          <a:sy n="61" d="100"/>
        </p:scale>
        <p:origin x="102" y="318"/>
      </p:cViewPr>
      <p:guideLst/>
    </p:cSldViewPr>
  </p:slideViewPr>
  <p:notesTextViewPr>
    <p:cViewPr>
      <p:scale>
        <a:sx n="1" d="1"/>
        <a:sy n="1" d="1"/>
      </p:scale>
      <p:origin x="0" y="0"/>
    </p:cViewPr>
  </p:notesTextViewPr>
  <p:notesViewPr>
    <p:cSldViewPr snapToGrid="0">
      <p:cViewPr varScale="1">
        <p:scale>
          <a:sx n="55" d="100"/>
          <a:sy n="55" d="100"/>
        </p:scale>
        <p:origin x="185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81EA4D4-9441-48B1-A6CB-AAE83A5960A9}" type="slidenum">
              <a:rPr kumimoji="1" lang="ja-JP" altLang="en-US" smtClean="0"/>
              <a:t>‹#›</a:t>
            </a:fld>
            <a:endParaRPr kumimoji="1" lang="ja-JP" altLang="en-US"/>
          </a:p>
        </p:txBody>
      </p:sp>
      <p:sp>
        <p:nvSpPr>
          <p:cNvPr id="8" name="日付プレースホルダー 7"/>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94DDBF7-F1B0-4814-AFEB-42892A9159AA}" type="datetimeFigureOut">
              <a:rPr kumimoji="1" lang="ja-JP" altLang="en-US" smtClean="0"/>
              <a:t>2016/11/1</a:t>
            </a:fld>
            <a:endParaRPr kumimoji="1" lang="ja-JP" altLang="en-US"/>
          </a:p>
        </p:txBody>
      </p:sp>
    </p:spTree>
    <p:extLst>
      <p:ext uri="{BB962C8B-B14F-4D97-AF65-F5344CB8AC3E}">
        <p14:creationId xmlns:p14="http://schemas.microsoft.com/office/powerpoint/2010/main" val="41521064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ja-JP" altLang="en-US"/>
              <a:t>マスター タイトルの書式設定</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lgn="l">
              <a:defRPr/>
            </a:lvl1pPr>
          </a:lstStyle>
          <a:p>
            <a:fld id="{6DF48DB7-1B81-4150-BEE4-C5DEB60C662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7982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spTree>
    <p:extLst>
      <p:ext uri="{BB962C8B-B14F-4D97-AF65-F5344CB8AC3E}">
        <p14:creationId xmlns:p14="http://schemas.microsoft.com/office/powerpoint/2010/main" val="3697929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072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spTree>
    <p:extLst>
      <p:ext uri="{BB962C8B-B14F-4D97-AF65-F5344CB8AC3E}">
        <p14:creationId xmlns:p14="http://schemas.microsoft.com/office/powerpoint/2010/main" val="3519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2709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spTree>
    <p:extLst>
      <p:ext uri="{BB962C8B-B14F-4D97-AF65-F5344CB8AC3E}">
        <p14:creationId xmlns:p14="http://schemas.microsoft.com/office/powerpoint/2010/main" val="71128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ja-JP" altLang="en-US"/>
              <a:t>マスター テキストの書式設定</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spTree>
    <p:extLst>
      <p:ext uri="{BB962C8B-B14F-4D97-AF65-F5344CB8AC3E}">
        <p14:creationId xmlns:p14="http://schemas.microsoft.com/office/powerpoint/2010/main" val="2607415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spTree>
    <p:extLst>
      <p:ext uri="{BB962C8B-B14F-4D97-AF65-F5344CB8AC3E}">
        <p14:creationId xmlns:p14="http://schemas.microsoft.com/office/powerpoint/2010/main" val="819925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spTree>
    <p:extLst>
      <p:ext uri="{BB962C8B-B14F-4D97-AF65-F5344CB8AC3E}">
        <p14:creationId xmlns:p14="http://schemas.microsoft.com/office/powerpoint/2010/main" val="3264243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ja-JP" altLang="en-US"/>
              <a:t>マスター タイトルの書式設定</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spTree>
    <p:extLst>
      <p:ext uri="{BB962C8B-B14F-4D97-AF65-F5344CB8AC3E}">
        <p14:creationId xmlns:p14="http://schemas.microsoft.com/office/powerpoint/2010/main" val="2904750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DF48DB7-1B81-4150-BEE4-C5DEB60C662C}" type="datetimeFigureOut">
              <a:rPr kumimoji="1" lang="ja-JP" altLang="en-US" smtClean="0"/>
              <a:t>2016/11/1</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A3EB54-4B61-4F69-832F-6361B9F2E0DB}" type="slidenum">
              <a:rPr kumimoji="1" lang="ja-JP" altLang="en-US" smtClean="0"/>
              <a:t>‹#›</a:t>
            </a:fld>
            <a:endParaRPr kumimoji="1" lang="ja-JP" altLang="en-US"/>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1900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6DF48DB7-1B81-4150-BEE4-C5DEB60C662C}" type="datetimeFigureOut">
              <a:rPr kumimoji="1" lang="ja-JP" altLang="en-US" smtClean="0"/>
              <a:t>2016/11/1</a:t>
            </a:fld>
            <a:endParaRPr kumimoji="1" lang="ja-JP" alt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kumimoji="1" lang="ja-JP" alt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0BA3EB54-4B61-4F69-832F-6361B9F2E0DB}" type="slidenum">
              <a:rPr kumimoji="1" lang="ja-JP" altLang="en-US" smtClean="0"/>
              <a:t>‹#›</a:t>
            </a:fld>
            <a:endParaRPr kumimoji="1" lang="ja-JP" altLang="en-US"/>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0772252"/>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lnSpc>
          <a:spcPct val="80000"/>
        </a:lnSpc>
        <a:spcBef>
          <a:spcPct val="0"/>
        </a:spcBef>
        <a:buNone/>
        <a:defRPr kumimoji="1"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kumimoji="1"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生涯学習講座のご案内</a:t>
            </a:r>
          </a:p>
        </p:txBody>
      </p:sp>
      <p:sp>
        <p:nvSpPr>
          <p:cNvPr id="3" name="サブタイトル 2"/>
          <p:cNvSpPr>
            <a:spLocks noGrp="1"/>
          </p:cNvSpPr>
          <p:nvPr>
            <p:ph type="subTitle" idx="1"/>
          </p:nvPr>
        </p:nvSpPr>
        <p:spPr/>
        <p:txBody>
          <a:bodyPr/>
          <a:lstStyle/>
          <a:p>
            <a:r>
              <a:rPr lang="ja-JP" altLang="en-US"/>
              <a:t>あおい造形大学</a:t>
            </a:r>
            <a:endParaRPr lang="ja-JP" altLang="en-US" dirty="0"/>
          </a:p>
        </p:txBody>
      </p:sp>
    </p:spTree>
    <p:extLst>
      <p:ext uri="{BB962C8B-B14F-4D97-AF65-F5344CB8AC3E}">
        <p14:creationId xmlns:p14="http://schemas.microsoft.com/office/powerpoint/2010/main" val="855089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あおい造形大学の生涯学習講座</a:t>
            </a:r>
            <a:endParaRPr lang="ja-JP" altLang="en-US" dirty="0"/>
          </a:p>
        </p:txBody>
      </p:sp>
      <p:sp>
        <p:nvSpPr>
          <p:cNvPr id="3" name="コンテンツ プレースホルダー 2"/>
          <p:cNvSpPr>
            <a:spLocks noGrp="1"/>
          </p:cNvSpPr>
          <p:nvPr>
            <p:ph idx="1"/>
          </p:nvPr>
        </p:nvSpPr>
        <p:spPr/>
        <p:txBody>
          <a:bodyPr/>
          <a:lstStyle/>
          <a:p>
            <a:pPr marL="0" indent="0">
              <a:spcAft>
                <a:spcPts val="2400"/>
              </a:spcAft>
              <a:buNone/>
            </a:pPr>
            <a:r>
              <a:rPr lang="ja-JP" altLang="en-US" sz="2400" dirty="0"/>
              <a:t>あおい造形大学では、以下の目的のもと、社会人を対象とする生涯学習講座を開催しています。</a:t>
            </a:r>
            <a:endParaRPr lang="en-US" altLang="ja-JP" sz="2400" dirty="0"/>
          </a:p>
          <a:p>
            <a:pPr lvl="1">
              <a:lnSpc>
                <a:spcPct val="200000"/>
              </a:lnSpc>
              <a:buFont typeface="Wingdings" panose="05000000000000000000" pitchFamily="2" charset="2"/>
              <a:buChar char="l"/>
            </a:pPr>
            <a:r>
              <a:rPr lang="ja-JP" altLang="en-US" sz="2000" dirty="0"/>
              <a:t>地域の教育・文化の発展を図る。</a:t>
            </a:r>
            <a:endParaRPr lang="en-US" altLang="ja-JP" sz="2000" dirty="0"/>
          </a:p>
          <a:p>
            <a:pPr lvl="1">
              <a:lnSpc>
                <a:spcPct val="200000"/>
              </a:lnSpc>
              <a:buFont typeface="Wingdings" panose="05000000000000000000" pitchFamily="2" charset="2"/>
              <a:buChar char="l"/>
            </a:pPr>
            <a:r>
              <a:rPr lang="ja-JP" altLang="en-US" sz="2000" dirty="0"/>
              <a:t>学習を通して豊かな教養を身に付け、生活の充実を図る。</a:t>
            </a:r>
            <a:endParaRPr lang="en-US" altLang="ja-JP" sz="2000" dirty="0"/>
          </a:p>
          <a:p>
            <a:pPr lvl="1">
              <a:lnSpc>
                <a:spcPct val="200000"/>
              </a:lnSpc>
              <a:buFont typeface="Wingdings" panose="05000000000000000000" pitchFamily="2" charset="2"/>
              <a:buChar char="l"/>
            </a:pPr>
            <a:r>
              <a:rPr lang="ja-JP" altLang="en-US" sz="2000" dirty="0"/>
              <a:t>様々な人々との触れ合いを通して、住みやすい地域作りに貢献する。</a:t>
            </a:r>
            <a:endParaRPr lang="en-US" altLang="ja-JP" sz="2000" dirty="0"/>
          </a:p>
          <a:p>
            <a:pPr lvl="1"/>
            <a:endParaRPr lang="en-US" altLang="ja-JP" dirty="0"/>
          </a:p>
          <a:p>
            <a:pPr lvl="1"/>
            <a:endParaRPr lang="ja-JP" altLang="en-US" dirty="0"/>
          </a:p>
        </p:txBody>
      </p:sp>
    </p:spTree>
    <p:extLst>
      <p:ext uri="{BB962C8B-B14F-4D97-AF65-F5344CB8AC3E}">
        <p14:creationId xmlns:p14="http://schemas.microsoft.com/office/powerpoint/2010/main" val="3265589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生涯学習とは</a:t>
            </a:r>
            <a:endParaRPr lang="ja-JP" altLang="en-US" dirty="0"/>
          </a:p>
        </p:txBody>
      </p:sp>
      <p:sp>
        <p:nvSpPr>
          <p:cNvPr id="3" name="コンテンツ プレースホルダー 2"/>
          <p:cNvSpPr>
            <a:spLocks noGrp="1"/>
          </p:cNvSpPr>
          <p:nvPr>
            <p:ph idx="1"/>
          </p:nvPr>
        </p:nvSpPr>
        <p:spPr>
          <a:xfrm>
            <a:off x="1235965" y="2084832"/>
            <a:ext cx="9720071" cy="856594"/>
          </a:xfrm>
        </p:spPr>
        <p:txBody>
          <a:bodyPr anchor="ctr">
            <a:noAutofit/>
          </a:bodyPr>
          <a:lstStyle/>
          <a:p>
            <a:pPr algn="ctr"/>
            <a:r>
              <a:rPr lang="ja-JP" altLang="ja-JP" sz="4400" dirty="0"/>
              <a:t>生涯にわたって行う学習活動</a:t>
            </a:r>
            <a:endParaRPr lang="ja-JP" altLang="en-US" sz="4400" dirty="0"/>
          </a:p>
        </p:txBody>
      </p:sp>
      <p:sp>
        <p:nvSpPr>
          <p:cNvPr id="4" name="吹き出し: 上矢印 3"/>
          <p:cNvSpPr/>
          <p:nvPr/>
        </p:nvSpPr>
        <p:spPr>
          <a:xfrm>
            <a:off x="1258614" y="3142594"/>
            <a:ext cx="9674772" cy="3132946"/>
          </a:xfrm>
          <a:prstGeom prst="upArrowCallout">
            <a:avLst>
              <a:gd name="adj1" fmla="val 20568"/>
              <a:gd name="adj2" fmla="val 25000"/>
              <a:gd name="adj3" fmla="val 25000"/>
              <a:gd name="adj4" fmla="val 556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t> 国民一人一人が、自己の人格を磨き、豊かな人生を送ることができるよう、その生涯にわたって、あらゆる機会に、あらゆる場所において学習することができ、その成果を適切に生かすことのできる社会の実現が図られなければならない。</a:t>
            </a:r>
            <a:endParaRPr lang="en-US" altLang="ja-JP" sz="2000" dirty="0"/>
          </a:p>
          <a:p>
            <a:pPr algn="r"/>
            <a:r>
              <a:rPr lang="ja-JP" altLang="en-US" sz="2000" dirty="0"/>
              <a:t>教育基本法　第</a:t>
            </a:r>
            <a:r>
              <a:rPr lang="en-US" altLang="ja-JP" sz="2000" dirty="0"/>
              <a:t>3</a:t>
            </a:r>
            <a:r>
              <a:rPr lang="ja-JP" altLang="en-US" sz="2000" dirty="0"/>
              <a:t>条より</a:t>
            </a:r>
          </a:p>
        </p:txBody>
      </p:sp>
    </p:spTree>
    <p:extLst>
      <p:ext uri="{BB962C8B-B14F-4D97-AF65-F5344CB8AC3E}">
        <p14:creationId xmlns:p14="http://schemas.microsoft.com/office/powerpoint/2010/main" val="3443657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工芸・絵画講座</a:t>
            </a:r>
          </a:p>
        </p:txBody>
      </p:sp>
      <p:graphicFrame>
        <p:nvGraphicFramePr>
          <p:cNvPr id="5" name="コンテンツ プレースホルダー 2"/>
          <p:cNvGraphicFramePr>
            <a:graphicFrameLocks noGrp="1"/>
          </p:cNvGraphicFramePr>
          <p:nvPr>
            <p:ph idx="1"/>
            <p:extLst>
              <p:ext uri="{D42A27DB-BD31-4B8C-83A1-F6EECF244321}">
                <p14:modId xmlns:p14="http://schemas.microsoft.com/office/powerpoint/2010/main" val="1576554816"/>
              </p:ext>
            </p:extLst>
          </p:nvPr>
        </p:nvGraphicFramePr>
        <p:xfrm>
          <a:off x="1023938" y="2286000"/>
          <a:ext cx="9720830" cy="3200400"/>
        </p:xfrm>
        <a:graphic>
          <a:graphicData uri="http://schemas.openxmlformats.org/drawingml/2006/table">
            <a:tbl>
              <a:tblPr firstRow="1">
                <a:tableStyleId>{35758FB7-9AC5-4552-8A53-C91805E547FA}</a:tableStyleId>
              </a:tblPr>
              <a:tblGrid>
                <a:gridCol w="3452256">
                  <a:extLst>
                    <a:ext uri="{9D8B030D-6E8A-4147-A177-3AD203B41FA5}">
                      <a16:colId xmlns:a16="http://schemas.microsoft.com/office/drawing/2014/main" val="1975265897"/>
                    </a:ext>
                  </a:extLst>
                </a:gridCol>
                <a:gridCol w="1413680">
                  <a:extLst>
                    <a:ext uri="{9D8B030D-6E8A-4147-A177-3AD203B41FA5}">
                      <a16:colId xmlns:a16="http://schemas.microsoft.com/office/drawing/2014/main" val="398925096"/>
                    </a:ext>
                  </a:extLst>
                </a:gridCol>
                <a:gridCol w="2027534">
                  <a:extLst>
                    <a:ext uri="{9D8B030D-6E8A-4147-A177-3AD203B41FA5}">
                      <a16:colId xmlns:a16="http://schemas.microsoft.com/office/drawing/2014/main" val="3926303687"/>
                    </a:ext>
                  </a:extLst>
                </a:gridCol>
                <a:gridCol w="1413680">
                  <a:extLst>
                    <a:ext uri="{9D8B030D-6E8A-4147-A177-3AD203B41FA5}">
                      <a16:colId xmlns:a16="http://schemas.microsoft.com/office/drawing/2014/main" val="2033035818"/>
                    </a:ext>
                  </a:extLst>
                </a:gridCol>
                <a:gridCol w="1413680">
                  <a:extLst>
                    <a:ext uri="{9D8B030D-6E8A-4147-A177-3AD203B41FA5}">
                      <a16:colId xmlns:a16="http://schemas.microsoft.com/office/drawing/2014/main" val="1041334165"/>
                    </a:ext>
                  </a:extLst>
                </a:gridCol>
              </a:tblGrid>
              <a:tr h="370840">
                <a:tc>
                  <a:txBody>
                    <a:bodyPr/>
                    <a:lstStyle/>
                    <a:p>
                      <a:pPr algn="ctr"/>
                      <a:r>
                        <a:rPr kumimoji="1" lang="ja-JP" altLang="en-US" sz="2000" dirty="0"/>
                        <a:t>講座名</a:t>
                      </a:r>
                    </a:p>
                  </a:txBody>
                  <a:tcPr marL="80353" marR="80353"/>
                </a:tc>
                <a:tc>
                  <a:txBody>
                    <a:bodyPr/>
                    <a:lstStyle/>
                    <a:p>
                      <a:pPr algn="ctr"/>
                      <a:r>
                        <a:rPr kumimoji="1" lang="ja-JP" altLang="en-US" sz="2000" dirty="0"/>
                        <a:t>定員</a:t>
                      </a:r>
                    </a:p>
                  </a:txBody>
                  <a:tcPr marL="80353" marR="80353"/>
                </a:tc>
                <a:tc>
                  <a:txBody>
                    <a:bodyPr/>
                    <a:lstStyle/>
                    <a:p>
                      <a:pPr algn="ctr"/>
                      <a:r>
                        <a:rPr kumimoji="1" lang="ja-JP" altLang="en-US" sz="2000" dirty="0"/>
                        <a:t>曜日・時間</a:t>
                      </a:r>
                    </a:p>
                  </a:txBody>
                  <a:tcPr marL="80353" marR="80353"/>
                </a:tc>
                <a:tc>
                  <a:txBody>
                    <a:bodyPr/>
                    <a:lstStyle/>
                    <a:p>
                      <a:pPr algn="ctr"/>
                      <a:r>
                        <a:rPr kumimoji="1" lang="ja-JP" altLang="en-US" sz="2000" dirty="0"/>
                        <a:t>回数</a:t>
                      </a:r>
                    </a:p>
                  </a:txBody>
                  <a:tcPr marL="80353" marR="80353"/>
                </a:tc>
                <a:tc>
                  <a:txBody>
                    <a:bodyPr/>
                    <a:lstStyle/>
                    <a:p>
                      <a:pPr algn="ctr"/>
                      <a:r>
                        <a:rPr kumimoji="1" lang="ja-JP" altLang="en-US" sz="2000" dirty="0"/>
                        <a:t>料金</a:t>
                      </a:r>
                    </a:p>
                  </a:txBody>
                  <a:tcPr marL="80353" marR="80353"/>
                </a:tc>
                <a:extLst>
                  <a:ext uri="{0D108BD9-81ED-4DB2-BD59-A6C34878D82A}">
                    <a16:rowId xmlns:a16="http://schemas.microsoft.com/office/drawing/2014/main" val="2101652920"/>
                  </a:ext>
                </a:extLst>
              </a:tr>
              <a:tr h="370840">
                <a:tc>
                  <a:txBody>
                    <a:bodyPr/>
                    <a:lstStyle/>
                    <a:p>
                      <a:pPr algn="ctr"/>
                      <a:r>
                        <a:rPr kumimoji="1" lang="ja-JP" altLang="en-US" sz="2000" dirty="0"/>
                        <a:t>暮らしを彩る陶芸</a:t>
                      </a:r>
                    </a:p>
                  </a:txBody>
                  <a:tcPr marL="80353" marR="80353" anchor="ctr"/>
                </a:tc>
                <a:tc>
                  <a:txBody>
                    <a:bodyPr/>
                    <a:lstStyle/>
                    <a:p>
                      <a:pPr algn="ctr"/>
                      <a:r>
                        <a:rPr kumimoji="1" lang="en-US" altLang="ja-JP" sz="2000" dirty="0"/>
                        <a:t>15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土曜日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rowSpan="2">
                  <a:txBody>
                    <a:bodyPr/>
                    <a:lstStyle/>
                    <a:p>
                      <a:pPr algn="ctr"/>
                      <a:r>
                        <a:rPr kumimoji="1" lang="en-US" altLang="ja-JP" sz="2000" dirty="0"/>
                        <a:t>15</a:t>
                      </a:r>
                      <a:r>
                        <a:rPr kumimoji="1" lang="ja-JP" altLang="en-US" sz="2000" dirty="0"/>
                        <a:t>回</a:t>
                      </a:r>
                    </a:p>
                  </a:txBody>
                  <a:tcPr marL="80353" marR="80353" anchor="ctr"/>
                </a:tc>
                <a:tc rowSpan="2">
                  <a:txBody>
                    <a:bodyPr/>
                    <a:lstStyle/>
                    <a:p>
                      <a:pPr algn="ctr"/>
                      <a:r>
                        <a:rPr kumimoji="1" lang="en-US" altLang="ja-JP" sz="2000" dirty="0"/>
                        <a:t>28,000</a:t>
                      </a:r>
                      <a:r>
                        <a:rPr kumimoji="1" lang="ja-JP" altLang="en-US" sz="2000" dirty="0"/>
                        <a:t>円</a:t>
                      </a:r>
                    </a:p>
                  </a:txBody>
                  <a:tcPr marL="80353" marR="80353" anchor="ctr"/>
                </a:tc>
                <a:extLst>
                  <a:ext uri="{0D108BD9-81ED-4DB2-BD59-A6C34878D82A}">
                    <a16:rowId xmlns:a16="http://schemas.microsoft.com/office/drawing/2014/main" val="2872779516"/>
                  </a:ext>
                </a:extLst>
              </a:tr>
              <a:tr h="370840">
                <a:tc>
                  <a:txBody>
                    <a:bodyPr/>
                    <a:lstStyle/>
                    <a:p>
                      <a:pPr algn="ctr"/>
                      <a:r>
                        <a:rPr kumimoji="1" lang="ja-JP" altLang="en-US" sz="2000" dirty="0"/>
                        <a:t>基本から学ぶ彫刻</a:t>
                      </a:r>
                    </a:p>
                  </a:txBody>
                  <a:tcPr marL="80353" marR="80353" anchor="ctr"/>
                </a:tc>
                <a:tc>
                  <a:txBody>
                    <a:bodyPr/>
                    <a:lstStyle/>
                    <a:p>
                      <a:pPr algn="ctr"/>
                      <a:r>
                        <a:rPr kumimoji="1" lang="en-US" altLang="ja-JP" sz="2000" dirty="0"/>
                        <a:t>10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土曜日</a:t>
                      </a:r>
                      <a:endParaRPr kumimoji="1" lang="en-US" altLang="ja-JP" sz="2000" dirty="0"/>
                    </a:p>
                    <a:p>
                      <a:pPr algn="ctr"/>
                      <a:r>
                        <a:rPr kumimoji="1" lang="en-US" altLang="ja-JP" sz="2000" dirty="0"/>
                        <a:t>13:00</a:t>
                      </a:r>
                      <a:r>
                        <a:rPr kumimoji="1" lang="ja-JP" altLang="en-US" sz="2000" dirty="0"/>
                        <a:t>～</a:t>
                      </a:r>
                      <a:r>
                        <a:rPr kumimoji="1" lang="en-US" altLang="ja-JP" sz="2000" dirty="0"/>
                        <a:t>16:00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vMerge="1">
                  <a:txBody>
                    <a:bodyPr/>
                    <a:lstStyle/>
                    <a:p>
                      <a:pPr algn="ctr"/>
                      <a:endParaRPr kumimoji="1" lang="ja-JP" altLang="en-US" sz="2400" dirty="0"/>
                    </a:p>
                  </a:txBody>
                  <a:tcPr marL="84523" marR="84523" anchor="ctr"/>
                </a:tc>
                <a:extLst>
                  <a:ext uri="{0D108BD9-81ED-4DB2-BD59-A6C34878D82A}">
                    <a16:rowId xmlns:a16="http://schemas.microsoft.com/office/drawing/2014/main" val="3717542636"/>
                  </a:ext>
                </a:extLst>
              </a:tr>
              <a:tr h="370840">
                <a:tc>
                  <a:txBody>
                    <a:bodyPr/>
                    <a:lstStyle/>
                    <a:p>
                      <a:pPr algn="ctr"/>
                      <a:r>
                        <a:rPr kumimoji="1" lang="ja-JP" altLang="en-US" sz="2000" dirty="0"/>
                        <a:t>水墨画入門</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rowSpan="2">
                  <a:txBody>
                    <a:bodyPr/>
                    <a:lstStyle/>
                    <a:p>
                      <a:pPr algn="ctr"/>
                      <a:r>
                        <a:rPr kumimoji="1" lang="en-US" altLang="ja-JP" sz="2000" dirty="0"/>
                        <a:t>10</a:t>
                      </a:r>
                      <a:r>
                        <a:rPr kumimoji="1" lang="ja-JP" altLang="en-US" sz="2000" dirty="0"/>
                        <a:t>回</a:t>
                      </a:r>
                    </a:p>
                  </a:txBody>
                  <a:tcPr marL="80353" marR="80353" anchor="ctr"/>
                </a:tc>
                <a:tc rowSpan="2">
                  <a:txBody>
                    <a:bodyPr/>
                    <a:lstStyle/>
                    <a:p>
                      <a:pPr algn="ctr"/>
                      <a:r>
                        <a:rPr kumimoji="1" lang="en-US" altLang="ja-JP" sz="2000" dirty="0"/>
                        <a:t>20,000</a:t>
                      </a:r>
                      <a:r>
                        <a:rPr kumimoji="1" lang="ja-JP" altLang="en-US" sz="2000" dirty="0"/>
                        <a:t>円</a:t>
                      </a:r>
                    </a:p>
                  </a:txBody>
                  <a:tcPr marL="80353" marR="80353" anchor="ctr"/>
                </a:tc>
                <a:extLst>
                  <a:ext uri="{0D108BD9-81ED-4DB2-BD59-A6C34878D82A}">
                    <a16:rowId xmlns:a16="http://schemas.microsoft.com/office/drawing/2014/main" val="1915676822"/>
                  </a:ext>
                </a:extLst>
              </a:tr>
              <a:tr h="370840">
                <a:tc>
                  <a:txBody>
                    <a:bodyPr/>
                    <a:lstStyle/>
                    <a:p>
                      <a:pPr algn="ctr"/>
                      <a:r>
                        <a:rPr kumimoji="1" lang="ja-JP" altLang="en-US" sz="2000" dirty="0"/>
                        <a:t>やさしい水彩スケッチ</a:t>
                      </a:r>
                    </a:p>
                  </a:txBody>
                  <a:tcPr marL="80353" marR="80353" anchor="ctr"/>
                </a:tc>
                <a:tc>
                  <a:txBody>
                    <a:bodyPr/>
                    <a:lstStyle/>
                    <a:p>
                      <a:pPr algn="ctr"/>
                      <a:r>
                        <a:rPr kumimoji="1" lang="en-US" altLang="ja-JP" sz="2000" dirty="0"/>
                        <a:t>25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vMerge="1">
                  <a:txBody>
                    <a:bodyPr/>
                    <a:lstStyle/>
                    <a:p>
                      <a:pPr algn="ctr"/>
                      <a:endParaRPr kumimoji="1" lang="ja-JP" altLang="en-US" sz="2400" dirty="0"/>
                    </a:p>
                  </a:txBody>
                  <a:tcPr marL="84523" marR="84523" anchor="ctr"/>
                </a:tc>
                <a:extLst>
                  <a:ext uri="{0D108BD9-81ED-4DB2-BD59-A6C34878D82A}">
                    <a16:rowId xmlns:a16="http://schemas.microsoft.com/office/drawing/2014/main" val="1915771853"/>
                  </a:ext>
                </a:extLst>
              </a:tr>
            </a:tbl>
          </a:graphicData>
        </a:graphic>
      </p:graphicFrame>
    </p:spTree>
    <p:extLst>
      <p:ext uri="{BB962C8B-B14F-4D97-AF65-F5344CB8AC3E}">
        <p14:creationId xmlns:p14="http://schemas.microsoft.com/office/powerpoint/2010/main" val="2992855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文芸・教養講座</a:t>
            </a:r>
          </a:p>
        </p:txBody>
      </p:sp>
      <p:graphicFrame>
        <p:nvGraphicFramePr>
          <p:cNvPr id="5" name="コンテンツ プレースホルダー 2"/>
          <p:cNvGraphicFramePr>
            <a:graphicFrameLocks noGrp="1"/>
          </p:cNvGraphicFramePr>
          <p:nvPr>
            <p:ph idx="1"/>
            <p:extLst>
              <p:ext uri="{D42A27DB-BD31-4B8C-83A1-F6EECF244321}">
                <p14:modId xmlns:p14="http://schemas.microsoft.com/office/powerpoint/2010/main" val="2337278991"/>
              </p:ext>
            </p:extLst>
          </p:nvPr>
        </p:nvGraphicFramePr>
        <p:xfrm>
          <a:off x="1023938" y="2286000"/>
          <a:ext cx="9720830" cy="3200400"/>
        </p:xfrm>
        <a:graphic>
          <a:graphicData uri="http://schemas.openxmlformats.org/drawingml/2006/table">
            <a:tbl>
              <a:tblPr firstRow="1">
                <a:tableStyleId>{35758FB7-9AC5-4552-8A53-C91805E547FA}</a:tableStyleId>
              </a:tblPr>
              <a:tblGrid>
                <a:gridCol w="3452256">
                  <a:extLst>
                    <a:ext uri="{9D8B030D-6E8A-4147-A177-3AD203B41FA5}">
                      <a16:colId xmlns:a16="http://schemas.microsoft.com/office/drawing/2014/main" val="1975265897"/>
                    </a:ext>
                  </a:extLst>
                </a:gridCol>
                <a:gridCol w="1413680">
                  <a:extLst>
                    <a:ext uri="{9D8B030D-6E8A-4147-A177-3AD203B41FA5}">
                      <a16:colId xmlns:a16="http://schemas.microsoft.com/office/drawing/2014/main" val="398925096"/>
                    </a:ext>
                  </a:extLst>
                </a:gridCol>
                <a:gridCol w="2027534">
                  <a:extLst>
                    <a:ext uri="{9D8B030D-6E8A-4147-A177-3AD203B41FA5}">
                      <a16:colId xmlns:a16="http://schemas.microsoft.com/office/drawing/2014/main" val="3926303687"/>
                    </a:ext>
                  </a:extLst>
                </a:gridCol>
                <a:gridCol w="1413680">
                  <a:extLst>
                    <a:ext uri="{9D8B030D-6E8A-4147-A177-3AD203B41FA5}">
                      <a16:colId xmlns:a16="http://schemas.microsoft.com/office/drawing/2014/main" val="2033035818"/>
                    </a:ext>
                  </a:extLst>
                </a:gridCol>
                <a:gridCol w="1413680">
                  <a:extLst>
                    <a:ext uri="{9D8B030D-6E8A-4147-A177-3AD203B41FA5}">
                      <a16:colId xmlns:a16="http://schemas.microsoft.com/office/drawing/2014/main" val="1041334165"/>
                    </a:ext>
                  </a:extLst>
                </a:gridCol>
              </a:tblGrid>
              <a:tr h="370840">
                <a:tc>
                  <a:txBody>
                    <a:bodyPr/>
                    <a:lstStyle/>
                    <a:p>
                      <a:pPr algn="ctr"/>
                      <a:r>
                        <a:rPr kumimoji="1" lang="ja-JP" altLang="en-US" sz="2000" dirty="0"/>
                        <a:t>講座名</a:t>
                      </a:r>
                    </a:p>
                  </a:txBody>
                  <a:tcPr marL="80353" marR="80353"/>
                </a:tc>
                <a:tc>
                  <a:txBody>
                    <a:bodyPr/>
                    <a:lstStyle/>
                    <a:p>
                      <a:pPr algn="ctr"/>
                      <a:r>
                        <a:rPr kumimoji="1" lang="ja-JP" altLang="en-US" sz="2000" dirty="0"/>
                        <a:t>定員</a:t>
                      </a:r>
                    </a:p>
                  </a:txBody>
                  <a:tcPr marL="80353" marR="80353"/>
                </a:tc>
                <a:tc>
                  <a:txBody>
                    <a:bodyPr/>
                    <a:lstStyle/>
                    <a:p>
                      <a:pPr algn="ctr"/>
                      <a:r>
                        <a:rPr kumimoji="1" lang="ja-JP" altLang="en-US" sz="2000" dirty="0"/>
                        <a:t>曜日・時間</a:t>
                      </a:r>
                    </a:p>
                  </a:txBody>
                  <a:tcPr marL="80353" marR="80353"/>
                </a:tc>
                <a:tc>
                  <a:txBody>
                    <a:bodyPr/>
                    <a:lstStyle/>
                    <a:p>
                      <a:pPr algn="ctr"/>
                      <a:r>
                        <a:rPr kumimoji="1" lang="ja-JP" altLang="en-US" sz="2000" dirty="0"/>
                        <a:t>回数</a:t>
                      </a:r>
                    </a:p>
                  </a:txBody>
                  <a:tcPr marL="80353" marR="80353"/>
                </a:tc>
                <a:tc>
                  <a:txBody>
                    <a:bodyPr/>
                    <a:lstStyle/>
                    <a:p>
                      <a:pPr algn="ctr"/>
                      <a:r>
                        <a:rPr kumimoji="1" lang="ja-JP" altLang="en-US" sz="2000" dirty="0"/>
                        <a:t>料金</a:t>
                      </a:r>
                    </a:p>
                  </a:txBody>
                  <a:tcPr marL="80353" marR="80353"/>
                </a:tc>
                <a:extLst>
                  <a:ext uri="{0D108BD9-81ED-4DB2-BD59-A6C34878D82A}">
                    <a16:rowId xmlns:a16="http://schemas.microsoft.com/office/drawing/2014/main" val="2101652920"/>
                  </a:ext>
                </a:extLst>
              </a:tr>
              <a:tr h="370840">
                <a:tc>
                  <a:txBody>
                    <a:bodyPr/>
                    <a:lstStyle/>
                    <a:p>
                      <a:pPr algn="ctr"/>
                      <a:r>
                        <a:rPr kumimoji="1" lang="ja-JP" altLang="en-US" sz="2000" dirty="0"/>
                        <a:t>源氏物語の魅力を語る</a:t>
                      </a:r>
                    </a:p>
                  </a:txBody>
                  <a:tcPr marL="80353" marR="80353" anchor="ctr"/>
                </a:tc>
                <a:tc>
                  <a:txBody>
                    <a:bodyPr/>
                    <a:lstStyle/>
                    <a:p>
                      <a:pPr algn="ctr"/>
                      <a:r>
                        <a:rPr kumimoji="1" lang="en-US" altLang="ja-JP" sz="2000" dirty="0"/>
                        <a:t>25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土曜日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rowSpan="4">
                  <a:txBody>
                    <a:bodyPr/>
                    <a:lstStyle/>
                    <a:p>
                      <a:pPr algn="ctr"/>
                      <a:r>
                        <a:rPr kumimoji="1" lang="en-US" altLang="ja-JP" sz="2000" dirty="0"/>
                        <a:t>10</a:t>
                      </a:r>
                      <a:r>
                        <a:rPr kumimoji="1" lang="ja-JP" altLang="en-US" sz="2000" dirty="0"/>
                        <a:t>回</a:t>
                      </a:r>
                    </a:p>
                  </a:txBody>
                  <a:tcPr marL="80353" marR="80353" anchor="ctr"/>
                </a:tc>
                <a:tc>
                  <a:txBody>
                    <a:bodyPr/>
                    <a:lstStyle/>
                    <a:p>
                      <a:pPr algn="ctr"/>
                      <a:r>
                        <a:rPr kumimoji="1" lang="en-US" altLang="ja-JP" sz="2000" dirty="0"/>
                        <a:t>18,000</a:t>
                      </a:r>
                      <a:r>
                        <a:rPr kumimoji="1" lang="ja-JP" altLang="en-US" sz="2000" dirty="0"/>
                        <a:t>円</a:t>
                      </a:r>
                    </a:p>
                  </a:txBody>
                  <a:tcPr marL="80353" marR="80353" anchor="ctr"/>
                </a:tc>
                <a:extLst>
                  <a:ext uri="{0D108BD9-81ED-4DB2-BD59-A6C34878D82A}">
                    <a16:rowId xmlns:a16="http://schemas.microsoft.com/office/drawing/2014/main" val="2872779516"/>
                  </a:ext>
                </a:extLst>
              </a:tr>
              <a:tr h="370840">
                <a:tc>
                  <a:txBody>
                    <a:bodyPr/>
                    <a:lstStyle/>
                    <a:p>
                      <a:pPr algn="ctr"/>
                      <a:r>
                        <a:rPr kumimoji="1" lang="ja-JP" altLang="en-US" sz="2000" dirty="0"/>
                        <a:t>江戸の古文書を読み解く</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土曜日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a:txBody>
                    <a:bodyPr/>
                    <a:lstStyle/>
                    <a:p>
                      <a:pPr algn="ctr"/>
                      <a:r>
                        <a:rPr kumimoji="1" lang="en-US" altLang="ja-JP" sz="2000" dirty="0"/>
                        <a:t>22,000</a:t>
                      </a:r>
                      <a:r>
                        <a:rPr kumimoji="1" lang="ja-JP" altLang="en-US" sz="2000" dirty="0"/>
                        <a:t>円</a:t>
                      </a:r>
                    </a:p>
                  </a:txBody>
                  <a:tcPr marL="80353" marR="80353" anchor="ctr"/>
                </a:tc>
                <a:extLst>
                  <a:ext uri="{0D108BD9-81ED-4DB2-BD59-A6C34878D82A}">
                    <a16:rowId xmlns:a16="http://schemas.microsoft.com/office/drawing/2014/main" val="3717542636"/>
                  </a:ext>
                </a:extLst>
              </a:tr>
              <a:tr h="370840">
                <a:tc>
                  <a:txBody>
                    <a:bodyPr/>
                    <a:lstStyle/>
                    <a:p>
                      <a:pPr algn="ctr"/>
                      <a:r>
                        <a:rPr kumimoji="1" lang="ja-JP" altLang="en-US" sz="2000" dirty="0"/>
                        <a:t>関東の神社巡り</a:t>
                      </a:r>
                    </a:p>
                  </a:txBody>
                  <a:tcPr marL="80353" marR="80353" anchor="ctr"/>
                </a:tc>
                <a:tc>
                  <a:txBody>
                    <a:bodyPr/>
                    <a:lstStyle/>
                    <a:p>
                      <a:pPr algn="ctr"/>
                      <a:r>
                        <a:rPr kumimoji="1" lang="en-US" altLang="ja-JP" sz="2000" dirty="0"/>
                        <a:t>15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16:00</a:t>
                      </a:r>
                      <a:endParaRPr kumimoji="1" lang="ja-JP" altLang="en-US" sz="2000" dirty="0"/>
                    </a:p>
                  </a:txBody>
                  <a:tcPr marL="80353" marR="80353" anchor="ctr"/>
                </a:tc>
                <a:tc vMerge="1">
                  <a:txBody>
                    <a:bodyPr/>
                    <a:lstStyle/>
                    <a:p>
                      <a:pPr algn="ctr"/>
                      <a:endParaRPr kumimoji="1" lang="ja-JP" altLang="en-US" sz="2000" dirty="0"/>
                    </a:p>
                  </a:txBody>
                  <a:tcPr marL="80353" marR="80353" anchor="ctr"/>
                </a:tc>
                <a:tc>
                  <a:txBody>
                    <a:bodyPr/>
                    <a:lstStyle/>
                    <a:p>
                      <a:pPr algn="ctr"/>
                      <a:r>
                        <a:rPr kumimoji="1" lang="en-US" altLang="ja-JP" sz="2000" dirty="0"/>
                        <a:t>30,000</a:t>
                      </a:r>
                      <a:r>
                        <a:rPr kumimoji="1" lang="ja-JP" altLang="en-US" sz="2000" dirty="0"/>
                        <a:t>円</a:t>
                      </a:r>
                    </a:p>
                  </a:txBody>
                  <a:tcPr marL="80353" marR="80353" anchor="ctr"/>
                </a:tc>
                <a:extLst>
                  <a:ext uri="{0D108BD9-81ED-4DB2-BD59-A6C34878D82A}">
                    <a16:rowId xmlns:a16="http://schemas.microsoft.com/office/drawing/2014/main" val="1915676822"/>
                  </a:ext>
                </a:extLst>
              </a:tr>
              <a:tr h="370840">
                <a:tc>
                  <a:txBody>
                    <a:bodyPr/>
                    <a:lstStyle/>
                    <a:p>
                      <a:pPr algn="ctr"/>
                      <a:r>
                        <a:rPr kumimoji="1" lang="ja-JP" altLang="en-US" sz="2000" dirty="0"/>
                        <a:t>俳句を楽しむ</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a:txBody>
                    <a:bodyPr/>
                    <a:lstStyle/>
                    <a:p>
                      <a:pPr algn="ctr"/>
                      <a:r>
                        <a:rPr kumimoji="1" lang="en-US" altLang="ja-JP" sz="2000" dirty="0"/>
                        <a:t>16,000</a:t>
                      </a:r>
                      <a:r>
                        <a:rPr kumimoji="1" lang="ja-JP" altLang="en-US" sz="2000" dirty="0"/>
                        <a:t>円</a:t>
                      </a:r>
                    </a:p>
                  </a:txBody>
                  <a:tcPr marL="80353" marR="80353" anchor="ctr"/>
                </a:tc>
                <a:extLst>
                  <a:ext uri="{0D108BD9-81ED-4DB2-BD59-A6C34878D82A}">
                    <a16:rowId xmlns:a16="http://schemas.microsoft.com/office/drawing/2014/main" val="1915771853"/>
                  </a:ext>
                </a:extLst>
              </a:tr>
            </a:tbl>
          </a:graphicData>
        </a:graphic>
      </p:graphicFrame>
    </p:spTree>
    <p:extLst>
      <p:ext uri="{BB962C8B-B14F-4D97-AF65-F5344CB8AC3E}">
        <p14:creationId xmlns:p14="http://schemas.microsoft.com/office/powerpoint/2010/main" val="709439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健康・スポーツ講座</a:t>
            </a:r>
          </a:p>
        </p:txBody>
      </p:sp>
      <p:graphicFrame>
        <p:nvGraphicFramePr>
          <p:cNvPr id="5" name="コンテンツ プレースホルダー 2"/>
          <p:cNvGraphicFramePr>
            <a:graphicFrameLocks noGrp="1"/>
          </p:cNvGraphicFramePr>
          <p:nvPr>
            <p:ph idx="1"/>
            <p:extLst>
              <p:ext uri="{D42A27DB-BD31-4B8C-83A1-F6EECF244321}">
                <p14:modId xmlns:p14="http://schemas.microsoft.com/office/powerpoint/2010/main" val="3371756531"/>
              </p:ext>
            </p:extLst>
          </p:nvPr>
        </p:nvGraphicFramePr>
        <p:xfrm>
          <a:off x="1023938" y="2286000"/>
          <a:ext cx="9720830" cy="3200400"/>
        </p:xfrm>
        <a:graphic>
          <a:graphicData uri="http://schemas.openxmlformats.org/drawingml/2006/table">
            <a:tbl>
              <a:tblPr firstRow="1">
                <a:tableStyleId>{35758FB7-9AC5-4552-8A53-C91805E547FA}</a:tableStyleId>
              </a:tblPr>
              <a:tblGrid>
                <a:gridCol w="3452256">
                  <a:extLst>
                    <a:ext uri="{9D8B030D-6E8A-4147-A177-3AD203B41FA5}">
                      <a16:colId xmlns:a16="http://schemas.microsoft.com/office/drawing/2014/main" val="1975265897"/>
                    </a:ext>
                  </a:extLst>
                </a:gridCol>
                <a:gridCol w="1413680">
                  <a:extLst>
                    <a:ext uri="{9D8B030D-6E8A-4147-A177-3AD203B41FA5}">
                      <a16:colId xmlns:a16="http://schemas.microsoft.com/office/drawing/2014/main" val="398925096"/>
                    </a:ext>
                  </a:extLst>
                </a:gridCol>
                <a:gridCol w="2027534">
                  <a:extLst>
                    <a:ext uri="{9D8B030D-6E8A-4147-A177-3AD203B41FA5}">
                      <a16:colId xmlns:a16="http://schemas.microsoft.com/office/drawing/2014/main" val="3926303687"/>
                    </a:ext>
                  </a:extLst>
                </a:gridCol>
                <a:gridCol w="1413680">
                  <a:extLst>
                    <a:ext uri="{9D8B030D-6E8A-4147-A177-3AD203B41FA5}">
                      <a16:colId xmlns:a16="http://schemas.microsoft.com/office/drawing/2014/main" val="2033035818"/>
                    </a:ext>
                  </a:extLst>
                </a:gridCol>
                <a:gridCol w="1413680">
                  <a:extLst>
                    <a:ext uri="{9D8B030D-6E8A-4147-A177-3AD203B41FA5}">
                      <a16:colId xmlns:a16="http://schemas.microsoft.com/office/drawing/2014/main" val="1041334165"/>
                    </a:ext>
                  </a:extLst>
                </a:gridCol>
              </a:tblGrid>
              <a:tr h="370840">
                <a:tc>
                  <a:txBody>
                    <a:bodyPr/>
                    <a:lstStyle/>
                    <a:p>
                      <a:pPr algn="ctr"/>
                      <a:r>
                        <a:rPr kumimoji="1" lang="ja-JP" altLang="en-US" sz="2000" dirty="0"/>
                        <a:t>講座名</a:t>
                      </a:r>
                    </a:p>
                  </a:txBody>
                  <a:tcPr marL="80353" marR="80353"/>
                </a:tc>
                <a:tc>
                  <a:txBody>
                    <a:bodyPr/>
                    <a:lstStyle/>
                    <a:p>
                      <a:pPr algn="ctr"/>
                      <a:r>
                        <a:rPr kumimoji="1" lang="ja-JP" altLang="en-US" sz="2000" dirty="0"/>
                        <a:t>定員</a:t>
                      </a:r>
                    </a:p>
                  </a:txBody>
                  <a:tcPr marL="80353" marR="80353"/>
                </a:tc>
                <a:tc>
                  <a:txBody>
                    <a:bodyPr/>
                    <a:lstStyle/>
                    <a:p>
                      <a:pPr algn="ctr"/>
                      <a:r>
                        <a:rPr kumimoji="1" lang="ja-JP" altLang="en-US" sz="2000" dirty="0"/>
                        <a:t>曜日・時間</a:t>
                      </a:r>
                    </a:p>
                  </a:txBody>
                  <a:tcPr marL="80353" marR="80353"/>
                </a:tc>
                <a:tc>
                  <a:txBody>
                    <a:bodyPr/>
                    <a:lstStyle/>
                    <a:p>
                      <a:pPr algn="ctr"/>
                      <a:r>
                        <a:rPr kumimoji="1" lang="ja-JP" altLang="en-US" sz="2000" dirty="0"/>
                        <a:t>回数</a:t>
                      </a:r>
                    </a:p>
                  </a:txBody>
                  <a:tcPr marL="80353" marR="80353"/>
                </a:tc>
                <a:tc>
                  <a:txBody>
                    <a:bodyPr/>
                    <a:lstStyle/>
                    <a:p>
                      <a:pPr algn="ctr"/>
                      <a:r>
                        <a:rPr kumimoji="1" lang="ja-JP" altLang="en-US" sz="2000" dirty="0"/>
                        <a:t>料金</a:t>
                      </a:r>
                    </a:p>
                  </a:txBody>
                  <a:tcPr marL="80353" marR="80353"/>
                </a:tc>
                <a:extLst>
                  <a:ext uri="{0D108BD9-81ED-4DB2-BD59-A6C34878D82A}">
                    <a16:rowId xmlns:a16="http://schemas.microsoft.com/office/drawing/2014/main" val="2101652920"/>
                  </a:ext>
                </a:extLst>
              </a:tr>
              <a:tr h="370840">
                <a:tc>
                  <a:txBody>
                    <a:bodyPr/>
                    <a:lstStyle/>
                    <a:p>
                      <a:pPr algn="ctr"/>
                      <a:r>
                        <a:rPr kumimoji="1" lang="ja-JP" altLang="en-US" sz="2000" dirty="0"/>
                        <a:t>骨盤調整ヨガ・ストレッチ</a:t>
                      </a:r>
                    </a:p>
                  </a:txBody>
                  <a:tcPr marL="80353" marR="80353" anchor="ctr"/>
                </a:tc>
                <a:tc>
                  <a:txBody>
                    <a:bodyPr/>
                    <a:lstStyle/>
                    <a:p>
                      <a:pPr algn="ctr"/>
                      <a:r>
                        <a:rPr kumimoji="1" lang="en-US" altLang="ja-JP" sz="2000" dirty="0"/>
                        <a:t>25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土曜日</a:t>
                      </a:r>
                      <a:endParaRPr kumimoji="1" lang="en-US" altLang="ja-JP" sz="2000" dirty="0"/>
                    </a:p>
                    <a:p>
                      <a:pPr algn="ctr"/>
                      <a:r>
                        <a:rPr kumimoji="1" lang="en-US" altLang="ja-JP" sz="2000" dirty="0"/>
                        <a:t>13:00</a:t>
                      </a:r>
                      <a:r>
                        <a:rPr kumimoji="1" lang="ja-JP" altLang="en-US" sz="2000" dirty="0"/>
                        <a:t>～</a:t>
                      </a:r>
                      <a:r>
                        <a:rPr kumimoji="1" lang="en-US" altLang="ja-JP" sz="2000" dirty="0"/>
                        <a:t>15:00</a:t>
                      </a:r>
                      <a:endParaRPr kumimoji="1" lang="ja-JP" altLang="en-US" sz="2000" dirty="0"/>
                    </a:p>
                  </a:txBody>
                  <a:tcPr marL="80353" marR="80353" anchor="ctr"/>
                </a:tc>
                <a:tc rowSpan="2">
                  <a:txBody>
                    <a:bodyPr/>
                    <a:lstStyle/>
                    <a:p>
                      <a:pPr algn="ctr"/>
                      <a:r>
                        <a:rPr kumimoji="1" lang="en-US" altLang="ja-JP" sz="2000" dirty="0"/>
                        <a:t>10</a:t>
                      </a:r>
                      <a:r>
                        <a:rPr kumimoji="1" lang="ja-JP" altLang="en-US" sz="2000" dirty="0"/>
                        <a:t>回</a:t>
                      </a:r>
                    </a:p>
                  </a:txBody>
                  <a:tcPr marL="80353" marR="80353" anchor="ctr"/>
                </a:tc>
                <a:tc rowSpan="2">
                  <a:txBody>
                    <a:bodyPr/>
                    <a:lstStyle/>
                    <a:p>
                      <a:pPr algn="ctr"/>
                      <a:r>
                        <a:rPr kumimoji="1" lang="en-US" altLang="ja-JP" sz="2000" dirty="0"/>
                        <a:t>18,000</a:t>
                      </a:r>
                      <a:r>
                        <a:rPr kumimoji="1" lang="ja-JP" altLang="en-US" sz="2000" dirty="0"/>
                        <a:t>円</a:t>
                      </a:r>
                    </a:p>
                  </a:txBody>
                  <a:tcPr marL="80353" marR="80353" anchor="ctr"/>
                </a:tc>
                <a:extLst>
                  <a:ext uri="{0D108BD9-81ED-4DB2-BD59-A6C34878D82A}">
                    <a16:rowId xmlns:a16="http://schemas.microsoft.com/office/drawing/2014/main" val="2872779516"/>
                  </a:ext>
                </a:extLst>
              </a:tr>
              <a:tr h="370840">
                <a:tc>
                  <a:txBody>
                    <a:bodyPr/>
                    <a:lstStyle/>
                    <a:p>
                      <a:pPr algn="ctr"/>
                      <a:r>
                        <a:rPr kumimoji="1" lang="ja-JP" altLang="en-US" sz="2000" dirty="0"/>
                        <a:t>気功・太極拳入門</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土曜日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vMerge="1">
                  <a:txBody>
                    <a:bodyPr/>
                    <a:lstStyle/>
                    <a:p>
                      <a:pPr algn="ctr"/>
                      <a:endParaRPr kumimoji="1" lang="ja-JP" altLang="en-US" sz="2400" dirty="0"/>
                    </a:p>
                  </a:txBody>
                  <a:tcPr marL="84523" marR="84523" anchor="ctr"/>
                </a:tc>
                <a:extLst>
                  <a:ext uri="{0D108BD9-81ED-4DB2-BD59-A6C34878D82A}">
                    <a16:rowId xmlns:a16="http://schemas.microsoft.com/office/drawing/2014/main" val="3717542636"/>
                  </a:ext>
                </a:extLst>
              </a:tr>
              <a:tr h="370840">
                <a:tc>
                  <a:txBody>
                    <a:bodyPr/>
                    <a:lstStyle/>
                    <a:p>
                      <a:pPr algn="ctr"/>
                      <a:r>
                        <a:rPr kumimoji="1" lang="ja-JP" altLang="en-US" sz="2000" dirty="0"/>
                        <a:t>ハワイアンフラダンス</a:t>
                      </a:r>
                    </a:p>
                  </a:txBody>
                  <a:tcPr marL="80353" marR="80353" anchor="ctr"/>
                </a:tc>
                <a:tc>
                  <a:txBody>
                    <a:bodyPr/>
                    <a:lstStyle/>
                    <a:p>
                      <a:pPr algn="ctr"/>
                      <a:r>
                        <a:rPr kumimoji="1" lang="en-US" altLang="ja-JP" sz="2000" dirty="0"/>
                        <a:t>25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rowSpan="2">
                  <a:txBody>
                    <a:bodyPr/>
                    <a:lstStyle/>
                    <a:p>
                      <a:pPr algn="ctr"/>
                      <a:r>
                        <a:rPr kumimoji="1" lang="en-US" altLang="ja-JP" sz="2000" dirty="0"/>
                        <a:t>15</a:t>
                      </a:r>
                      <a:r>
                        <a:rPr kumimoji="1" lang="ja-JP" altLang="en-US" sz="2000" dirty="0"/>
                        <a:t>回</a:t>
                      </a:r>
                    </a:p>
                  </a:txBody>
                  <a:tcPr marL="80353" marR="80353" anchor="ctr"/>
                </a:tc>
                <a:tc rowSpan="2">
                  <a:txBody>
                    <a:bodyPr/>
                    <a:lstStyle/>
                    <a:p>
                      <a:pPr algn="ctr"/>
                      <a:r>
                        <a:rPr kumimoji="1" lang="en-US" altLang="ja-JP" sz="2000" dirty="0"/>
                        <a:t>26,000</a:t>
                      </a:r>
                      <a:r>
                        <a:rPr kumimoji="1" lang="ja-JP" altLang="en-US" sz="2000" dirty="0"/>
                        <a:t>円</a:t>
                      </a:r>
                    </a:p>
                  </a:txBody>
                  <a:tcPr marL="80353" marR="80353" anchor="ctr"/>
                </a:tc>
                <a:extLst>
                  <a:ext uri="{0D108BD9-81ED-4DB2-BD59-A6C34878D82A}">
                    <a16:rowId xmlns:a16="http://schemas.microsoft.com/office/drawing/2014/main" val="1915676822"/>
                  </a:ext>
                </a:extLst>
              </a:tr>
              <a:tr h="370840">
                <a:tc>
                  <a:txBody>
                    <a:bodyPr/>
                    <a:lstStyle/>
                    <a:p>
                      <a:pPr algn="ctr"/>
                      <a:r>
                        <a:rPr kumimoji="1" lang="ja-JP" altLang="en-US" sz="2000" dirty="0"/>
                        <a:t>初めての社交ダンス</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日曜日</a:t>
                      </a:r>
                      <a:endParaRPr kumimoji="1" lang="en-US" altLang="ja-JP" sz="2000" dirty="0"/>
                    </a:p>
                    <a:p>
                      <a:pPr algn="ctr"/>
                      <a:r>
                        <a:rPr kumimoji="1" lang="en-US" altLang="ja-JP" sz="2000" dirty="0"/>
                        <a:t>13:00</a:t>
                      </a:r>
                      <a:r>
                        <a:rPr kumimoji="1" lang="ja-JP" altLang="en-US" sz="2000" dirty="0"/>
                        <a:t>～</a:t>
                      </a:r>
                      <a:r>
                        <a:rPr kumimoji="1" lang="en-US" altLang="ja-JP" sz="2000" dirty="0"/>
                        <a:t>16:00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vMerge="1">
                  <a:txBody>
                    <a:bodyPr/>
                    <a:lstStyle/>
                    <a:p>
                      <a:pPr algn="ctr"/>
                      <a:endParaRPr kumimoji="1" lang="ja-JP" altLang="en-US" sz="2400" dirty="0"/>
                    </a:p>
                  </a:txBody>
                  <a:tcPr marL="84523" marR="84523" anchor="ctr"/>
                </a:tc>
                <a:extLst>
                  <a:ext uri="{0D108BD9-81ED-4DB2-BD59-A6C34878D82A}">
                    <a16:rowId xmlns:a16="http://schemas.microsoft.com/office/drawing/2014/main" val="1915771853"/>
                  </a:ext>
                </a:extLst>
              </a:tr>
            </a:tbl>
          </a:graphicData>
        </a:graphic>
      </p:graphicFrame>
    </p:spTree>
    <p:extLst>
      <p:ext uri="{BB962C8B-B14F-4D97-AF65-F5344CB8AC3E}">
        <p14:creationId xmlns:p14="http://schemas.microsoft.com/office/powerpoint/2010/main" val="1177055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受講生の満足度</a:t>
            </a:r>
            <a:endParaRPr kumimoji="1"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1715055536"/>
              </p:ext>
            </p:extLst>
          </p:nvPr>
        </p:nvGraphicFramePr>
        <p:xfrm>
          <a:off x="1023938" y="2286000"/>
          <a:ext cx="9720263" cy="2700000"/>
        </p:xfrm>
        <a:graphic>
          <a:graphicData uri="http://schemas.openxmlformats.org/drawingml/2006/table">
            <a:tbl>
              <a:tblPr firstRow="1" bandRow="1">
                <a:tableStyleId>{5C22544A-7EE6-4342-B048-85BDC9FD1C3A}</a:tableStyleId>
              </a:tblPr>
              <a:tblGrid>
                <a:gridCol w="2854379">
                  <a:extLst>
                    <a:ext uri="{9D8B030D-6E8A-4147-A177-3AD203B41FA5}">
                      <a16:colId xmlns:a16="http://schemas.microsoft.com/office/drawing/2014/main" val="3590673247"/>
                    </a:ext>
                  </a:extLst>
                </a:gridCol>
                <a:gridCol w="2288628">
                  <a:extLst>
                    <a:ext uri="{9D8B030D-6E8A-4147-A177-3AD203B41FA5}">
                      <a16:colId xmlns:a16="http://schemas.microsoft.com/office/drawing/2014/main" val="512750879"/>
                    </a:ext>
                  </a:extLst>
                </a:gridCol>
                <a:gridCol w="2288628">
                  <a:extLst>
                    <a:ext uri="{9D8B030D-6E8A-4147-A177-3AD203B41FA5}">
                      <a16:colId xmlns:a16="http://schemas.microsoft.com/office/drawing/2014/main" val="89576340"/>
                    </a:ext>
                  </a:extLst>
                </a:gridCol>
                <a:gridCol w="2288628">
                  <a:extLst>
                    <a:ext uri="{9D8B030D-6E8A-4147-A177-3AD203B41FA5}">
                      <a16:colId xmlns:a16="http://schemas.microsoft.com/office/drawing/2014/main" val="2904548255"/>
                    </a:ext>
                  </a:extLst>
                </a:gridCol>
              </a:tblGrid>
              <a:tr h="540000">
                <a:tc>
                  <a:txBody>
                    <a:bodyPr/>
                    <a:lstStyle/>
                    <a:p>
                      <a:pPr algn="ctr"/>
                      <a:endParaRPr kumimoji="1" lang="ja-JP" altLang="en-US" sz="2000" dirty="0"/>
                    </a:p>
                  </a:txBody>
                  <a:tcPr anchor="ctr"/>
                </a:tc>
                <a:tc>
                  <a:txBody>
                    <a:bodyPr/>
                    <a:lstStyle/>
                    <a:p>
                      <a:pPr algn="ctr"/>
                      <a:r>
                        <a:rPr kumimoji="1" lang="ja-JP" altLang="en-US" sz="2000" dirty="0"/>
                        <a:t>満足</a:t>
                      </a:r>
                    </a:p>
                  </a:txBody>
                  <a:tcPr anchor="ctr"/>
                </a:tc>
                <a:tc>
                  <a:txBody>
                    <a:bodyPr/>
                    <a:lstStyle/>
                    <a:p>
                      <a:pPr algn="ctr"/>
                      <a:r>
                        <a:rPr kumimoji="1" lang="ja-JP" altLang="en-US" sz="2000" dirty="0"/>
                        <a:t>どちらでもない</a:t>
                      </a:r>
                    </a:p>
                  </a:txBody>
                  <a:tcPr anchor="ctr"/>
                </a:tc>
                <a:tc>
                  <a:txBody>
                    <a:bodyPr/>
                    <a:lstStyle/>
                    <a:p>
                      <a:pPr algn="ctr"/>
                      <a:r>
                        <a:rPr kumimoji="1" lang="ja-JP" altLang="en-US" sz="2000" dirty="0"/>
                        <a:t>不満足</a:t>
                      </a:r>
                    </a:p>
                  </a:txBody>
                  <a:tcPr anchor="ctr"/>
                </a:tc>
                <a:extLst>
                  <a:ext uri="{0D108BD9-81ED-4DB2-BD59-A6C34878D82A}">
                    <a16:rowId xmlns:a16="http://schemas.microsoft.com/office/drawing/2014/main" val="359636406"/>
                  </a:ext>
                </a:extLst>
              </a:tr>
              <a:tr h="540000">
                <a:tc>
                  <a:txBody>
                    <a:bodyPr/>
                    <a:lstStyle/>
                    <a:p>
                      <a:pPr algn="l"/>
                      <a:r>
                        <a:rPr kumimoji="1" lang="ja-JP" altLang="en-US" sz="2000" dirty="0"/>
                        <a:t>文芸・教養講座</a:t>
                      </a:r>
                    </a:p>
                  </a:txBody>
                  <a:tcPr anchor="ctr"/>
                </a:tc>
                <a:tc>
                  <a:txBody>
                    <a:bodyPr/>
                    <a:lstStyle/>
                    <a:p>
                      <a:pPr algn="r"/>
                      <a:r>
                        <a:rPr kumimoji="1" lang="en-US" altLang="ja-JP" sz="2000" dirty="0"/>
                        <a:t>58</a:t>
                      </a:r>
                      <a:endParaRPr kumimoji="1" lang="ja-JP" altLang="en-US" sz="2000" dirty="0"/>
                    </a:p>
                  </a:txBody>
                  <a:tcPr anchor="ctr"/>
                </a:tc>
                <a:tc>
                  <a:txBody>
                    <a:bodyPr/>
                    <a:lstStyle/>
                    <a:p>
                      <a:pPr algn="r"/>
                      <a:r>
                        <a:rPr kumimoji="1" lang="en-US" altLang="ja-JP" sz="2000" dirty="0"/>
                        <a:t>10</a:t>
                      </a:r>
                      <a:endParaRPr kumimoji="1" lang="ja-JP" altLang="en-US" sz="2000" dirty="0"/>
                    </a:p>
                  </a:txBody>
                  <a:tcPr anchor="ctr"/>
                </a:tc>
                <a:tc>
                  <a:txBody>
                    <a:bodyPr/>
                    <a:lstStyle/>
                    <a:p>
                      <a:pPr algn="r"/>
                      <a:r>
                        <a:rPr kumimoji="1" lang="en-US" altLang="ja-JP" sz="2000" dirty="0"/>
                        <a:t>7</a:t>
                      </a:r>
                      <a:endParaRPr kumimoji="1" lang="ja-JP" altLang="en-US" sz="2000" dirty="0"/>
                    </a:p>
                  </a:txBody>
                  <a:tcPr anchor="ctr"/>
                </a:tc>
                <a:extLst>
                  <a:ext uri="{0D108BD9-81ED-4DB2-BD59-A6C34878D82A}">
                    <a16:rowId xmlns:a16="http://schemas.microsoft.com/office/drawing/2014/main" val="3494743133"/>
                  </a:ext>
                </a:extLst>
              </a:tr>
              <a:tr h="540000">
                <a:tc>
                  <a:txBody>
                    <a:bodyPr/>
                    <a:lstStyle/>
                    <a:p>
                      <a:pPr algn="l"/>
                      <a:r>
                        <a:rPr kumimoji="1" lang="ja-JP" altLang="en-US" sz="2000" dirty="0"/>
                        <a:t>健康・スポーツ講座</a:t>
                      </a:r>
                    </a:p>
                  </a:txBody>
                  <a:tcPr anchor="ctr"/>
                </a:tc>
                <a:tc>
                  <a:txBody>
                    <a:bodyPr/>
                    <a:lstStyle/>
                    <a:p>
                      <a:pPr algn="r"/>
                      <a:r>
                        <a:rPr kumimoji="1" lang="en-US" altLang="ja-JP" sz="2000" dirty="0"/>
                        <a:t>76</a:t>
                      </a:r>
                      <a:endParaRPr kumimoji="1" lang="ja-JP" altLang="en-US" sz="2000" dirty="0"/>
                    </a:p>
                  </a:txBody>
                  <a:tcPr anchor="ctr"/>
                </a:tc>
                <a:tc>
                  <a:txBody>
                    <a:bodyPr/>
                    <a:lstStyle/>
                    <a:p>
                      <a:pPr algn="r"/>
                      <a:r>
                        <a:rPr kumimoji="1" lang="en-US" altLang="ja-JP" sz="2000" dirty="0"/>
                        <a:t>8</a:t>
                      </a:r>
                      <a:endParaRPr kumimoji="1" lang="ja-JP" altLang="en-US" sz="2000" dirty="0"/>
                    </a:p>
                  </a:txBody>
                  <a:tcPr anchor="ctr"/>
                </a:tc>
                <a:tc>
                  <a:txBody>
                    <a:bodyPr/>
                    <a:lstStyle/>
                    <a:p>
                      <a:pPr algn="r"/>
                      <a:r>
                        <a:rPr kumimoji="1" lang="en-US" altLang="ja-JP" sz="2000" dirty="0"/>
                        <a:t>6</a:t>
                      </a:r>
                      <a:endParaRPr kumimoji="1" lang="ja-JP" altLang="en-US" sz="2000" dirty="0"/>
                    </a:p>
                  </a:txBody>
                  <a:tcPr anchor="ctr"/>
                </a:tc>
                <a:extLst>
                  <a:ext uri="{0D108BD9-81ED-4DB2-BD59-A6C34878D82A}">
                    <a16:rowId xmlns:a16="http://schemas.microsoft.com/office/drawing/2014/main" val="3295233169"/>
                  </a:ext>
                </a:extLst>
              </a:tr>
              <a:tr h="540000">
                <a:tc>
                  <a:txBody>
                    <a:bodyPr/>
                    <a:lstStyle/>
                    <a:p>
                      <a:pPr algn="l"/>
                      <a:r>
                        <a:rPr kumimoji="1" lang="ja-JP" altLang="en-US" sz="2000" dirty="0"/>
                        <a:t>工芸・絵画講座</a:t>
                      </a:r>
                    </a:p>
                  </a:txBody>
                  <a:tcPr anchor="ctr"/>
                </a:tc>
                <a:tc>
                  <a:txBody>
                    <a:bodyPr/>
                    <a:lstStyle/>
                    <a:p>
                      <a:pPr algn="r"/>
                      <a:r>
                        <a:rPr kumimoji="1" lang="en-US" altLang="ja-JP" sz="2000" dirty="0"/>
                        <a:t>61</a:t>
                      </a:r>
                      <a:endParaRPr kumimoji="1" lang="ja-JP" altLang="en-US" sz="2000" dirty="0"/>
                    </a:p>
                  </a:txBody>
                  <a:tcPr anchor="ctr"/>
                </a:tc>
                <a:tc>
                  <a:txBody>
                    <a:bodyPr/>
                    <a:lstStyle/>
                    <a:p>
                      <a:pPr algn="r"/>
                      <a:r>
                        <a:rPr kumimoji="1" lang="en-US" altLang="ja-JP" sz="2000" dirty="0"/>
                        <a:t>5</a:t>
                      </a:r>
                      <a:endParaRPr kumimoji="1" lang="ja-JP" altLang="en-US" sz="2000" dirty="0"/>
                    </a:p>
                  </a:txBody>
                  <a:tcPr anchor="ctr"/>
                </a:tc>
                <a:tc>
                  <a:txBody>
                    <a:bodyPr/>
                    <a:lstStyle/>
                    <a:p>
                      <a:pPr algn="r"/>
                      <a:r>
                        <a:rPr kumimoji="1" lang="en-US" altLang="ja-JP" sz="2000" dirty="0"/>
                        <a:t>4</a:t>
                      </a:r>
                      <a:endParaRPr kumimoji="1" lang="ja-JP" altLang="en-US" sz="2000" dirty="0"/>
                    </a:p>
                  </a:txBody>
                  <a:tcPr anchor="ctr"/>
                </a:tc>
                <a:extLst>
                  <a:ext uri="{0D108BD9-81ED-4DB2-BD59-A6C34878D82A}">
                    <a16:rowId xmlns:a16="http://schemas.microsoft.com/office/drawing/2014/main" val="1283217435"/>
                  </a:ext>
                </a:extLst>
              </a:tr>
              <a:tr h="540000">
                <a:tc>
                  <a:txBody>
                    <a:bodyPr/>
                    <a:lstStyle/>
                    <a:p>
                      <a:pPr algn="l"/>
                      <a:r>
                        <a:rPr kumimoji="1" lang="ja-JP" altLang="en-US" sz="2000" dirty="0"/>
                        <a:t>合計</a:t>
                      </a:r>
                    </a:p>
                  </a:txBody>
                  <a:tcPr anchor="ctr"/>
                </a:tc>
                <a:tc>
                  <a:txBody>
                    <a:bodyPr/>
                    <a:lstStyle/>
                    <a:p>
                      <a:pPr algn="r"/>
                      <a:r>
                        <a:rPr kumimoji="1" lang="en-US" altLang="ja-JP" sz="2000" dirty="0"/>
                        <a:t>195</a:t>
                      </a:r>
                      <a:endParaRPr kumimoji="1" lang="ja-JP" altLang="en-US" sz="2000" dirty="0"/>
                    </a:p>
                  </a:txBody>
                  <a:tcPr anchor="ctr"/>
                </a:tc>
                <a:tc>
                  <a:txBody>
                    <a:bodyPr/>
                    <a:lstStyle/>
                    <a:p>
                      <a:pPr algn="r"/>
                      <a:r>
                        <a:rPr kumimoji="1" lang="en-US" altLang="ja-JP" sz="2000" dirty="0"/>
                        <a:t>23</a:t>
                      </a:r>
                      <a:endParaRPr kumimoji="1" lang="ja-JP" altLang="en-US" sz="2000" dirty="0"/>
                    </a:p>
                  </a:txBody>
                  <a:tcPr anchor="ctr"/>
                </a:tc>
                <a:tc>
                  <a:txBody>
                    <a:bodyPr/>
                    <a:lstStyle/>
                    <a:p>
                      <a:pPr algn="r"/>
                      <a:r>
                        <a:rPr kumimoji="1" lang="en-US" altLang="ja-JP" sz="2000" dirty="0"/>
                        <a:t>17</a:t>
                      </a:r>
                      <a:endParaRPr kumimoji="1" lang="ja-JP" altLang="en-US" sz="2000" dirty="0"/>
                    </a:p>
                  </a:txBody>
                  <a:tcPr anchor="ctr"/>
                </a:tc>
                <a:extLst>
                  <a:ext uri="{0D108BD9-81ED-4DB2-BD59-A6C34878D82A}">
                    <a16:rowId xmlns:a16="http://schemas.microsoft.com/office/drawing/2014/main" val="538490006"/>
                  </a:ext>
                </a:extLst>
              </a:tr>
            </a:tbl>
          </a:graphicData>
        </a:graphic>
      </p:graphicFrame>
    </p:spTree>
    <p:extLst>
      <p:ext uri="{BB962C8B-B14F-4D97-AF65-F5344CB8AC3E}">
        <p14:creationId xmlns:p14="http://schemas.microsoft.com/office/powerpoint/2010/main" val="1947105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受講生の満足度</a:t>
            </a:r>
            <a:endParaRPr kumimoji="1" lang="ja-JP" altLang="en-US" dirty="0"/>
          </a:p>
        </p:txBody>
      </p:sp>
      <p:sp>
        <p:nvSpPr>
          <p:cNvPr id="4" name="コンテンツ プレースホルダー 2"/>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566100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お問合せ</a:t>
            </a:r>
          </a:p>
        </p:txBody>
      </p:sp>
      <p:sp>
        <p:nvSpPr>
          <p:cNvPr id="4" name="テキスト プレースホルダー 2"/>
          <p:cNvSpPr>
            <a:spLocks noGrp="1"/>
          </p:cNvSpPr>
          <p:nvPr>
            <p:ph type="body" idx="1"/>
          </p:nvPr>
        </p:nvSpPr>
        <p:spPr/>
        <p:txBody>
          <a:bodyPr/>
          <a:lstStyle/>
          <a:p>
            <a:r>
              <a:rPr kumimoji="1" lang="ja-JP" altLang="en-US" dirty="0"/>
              <a:t>お問合せ</a:t>
            </a:r>
          </a:p>
        </p:txBody>
      </p:sp>
      <p:sp>
        <p:nvSpPr>
          <p:cNvPr id="3" name="コンテンツ プレースホルダー 3"/>
          <p:cNvSpPr>
            <a:spLocks noGrp="1"/>
          </p:cNvSpPr>
          <p:nvPr>
            <p:ph sz="half" idx="2"/>
          </p:nvPr>
        </p:nvSpPr>
        <p:spPr/>
        <p:txBody>
          <a:bodyPr>
            <a:normAutofit lnSpcReduction="10000"/>
          </a:bodyPr>
          <a:lstStyle/>
          <a:p>
            <a:r>
              <a:rPr kumimoji="1" lang="ja-JP" altLang="en-US" sz="2400" dirty="0"/>
              <a:t>あおい造形大学事務局</a:t>
            </a:r>
            <a:endParaRPr kumimoji="1" lang="en-US" altLang="ja-JP" sz="2400" dirty="0"/>
          </a:p>
          <a:p>
            <a:pPr lvl="2">
              <a:lnSpc>
                <a:spcPct val="100000"/>
              </a:lnSpc>
              <a:buFont typeface="Wingdings" panose="05000000000000000000" pitchFamily="2" charset="2"/>
              <a:buChar char="Ø"/>
            </a:pPr>
            <a:r>
              <a:rPr lang="ja-JP" altLang="en-US" sz="2000" dirty="0"/>
              <a:t>住所</a:t>
            </a:r>
            <a:endParaRPr lang="en-US" altLang="ja-JP" sz="2000" dirty="0"/>
          </a:p>
          <a:p>
            <a:pPr marL="457200" lvl="3" indent="0">
              <a:lnSpc>
                <a:spcPct val="100000"/>
              </a:lnSpc>
              <a:buNone/>
            </a:pPr>
            <a:r>
              <a:rPr lang="ja-JP" altLang="en-US" sz="2000" dirty="0"/>
              <a:t>東京都港区海岸</a:t>
            </a:r>
            <a:r>
              <a:rPr lang="en-US" altLang="ja-JP" sz="2000" dirty="0"/>
              <a:t>X-XX-X</a:t>
            </a:r>
          </a:p>
          <a:p>
            <a:pPr lvl="2">
              <a:lnSpc>
                <a:spcPct val="100000"/>
              </a:lnSpc>
              <a:buFont typeface="Wingdings" panose="05000000000000000000" pitchFamily="2" charset="2"/>
              <a:buChar char="Ø"/>
            </a:pPr>
            <a:r>
              <a:rPr kumimoji="1" lang="ja-JP" altLang="en-US" sz="2000" dirty="0"/>
              <a:t>電話</a:t>
            </a:r>
            <a:endParaRPr kumimoji="1" lang="en-US" altLang="ja-JP" sz="2000" dirty="0"/>
          </a:p>
          <a:p>
            <a:pPr marL="457200" lvl="3" indent="0">
              <a:lnSpc>
                <a:spcPct val="100000"/>
              </a:lnSpc>
              <a:buNone/>
            </a:pPr>
            <a:r>
              <a:rPr lang="en-US" altLang="ja-JP" sz="2000" dirty="0"/>
              <a:t>03-5401-XXXX</a:t>
            </a:r>
          </a:p>
          <a:p>
            <a:pPr lvl="2">
              <a:lnSpc>
                <a:spcPct val="100000"/>
              </a:lnSpc>
              <a:buFont typeface="Wingdings" panose="05000000000000000000" pitchFamily="2" charset="2"/>
              <a:buChar char="Ø"/>
            </a:pPr>
            <a:r>
              <a:rPr kumimoji="1" lang="en-US" altLang="ja-JP" sz="2000" dirty="0"/>
              <a:t>FAX</a:t>
            </a:r>
          </a:p>
          <a:p>
            <a:pPr marL="457200" lvl="3" indent="0">
              <a:lnSpc>
                <a:spcPct val="100000"/>
              </a:lnSpc>
              <a:buNone/>
            </a:pPr>
            <a:r>
              <a:rPr lang="en-US" altLang="ja-JP" sz="2000" dirty="0"/>
              <a:t>03-5401-XXXX</a:t>
            </a:r>
          </a:p>
          <a:p>
            <a:pPr lvl="2">
              <a:lnSpc>
                <a:spcPct val="100000"/>
              </a:lnSpc>
              <a:buFont typeface="Wingdings" panose="05000000000000000000" pitchFamily="2" charset="2"/>
              <a:buChar char="Ø"/>
            </a:pPr>
            <a:r>
              <a:rPr kumimoji="1" lang="ja-JP" altLang="en-US" sz="2000" dirty="0"/>
              <a:t>メールアドレス</a:t>
            </a:r>
            <a:endParaRPr kumimoji="1" lang="en-US" altLang="ja-JP" sz="2000" dirty="0"/>
          </a:p>
          <a:p>
            <a:pPr marL="457200" lvl="3" indent="0">
              <a:lnSpc>
                <a:spcPct val="100000"/>
              </a:lnSpc>
              <a:buNone/>
            </a:pPr>
            <a:r>
              <a:rPr lang="en-US" altLang="ja-JP" sz="2000" dirty="0"/>
              <a:t>aoiuniversity-gakusyu@xx.xx</a:t>
            </a:r>
            <a:endParaRPr kumimoji="1" lang="ja-JP" altLang="en-US" sz="2000" dirty="0"/>
          </a:p>
        </p:txBody>
      </p:sp>
      <p:sp>
        <p:nvSpPr>
          <p:cNvPr id="5" name="テキスト プレースホルダー 4"/>
          <p:cNvSpPr>
            <a:spLocks noGrp="1"/>
          </p:cNvSpPr>
          <p:nvPr>
            <p:ph type="body" sz="quarter" idx="3"/>
          </p:nvPr>
        </p:nvSpPr>
        <p:spPr/>
        <p:txBody>
          <a:bodyPr/>
          <a:lstStyle/>
          <a:p>
            <a:r>
              <a:rPr kumimoji="1" lang="ja-JP" altLang="en-US" dirty="0"/>
              <a:t>交通</a:t>
            </a:r>
          </a:p>
        </p:txBody>
      </p:sp>
      <p:sp>
        <p:nvSpPr>
          <p:cNvPr id="6" name="コンテンツ プレースホルダー 5"/>
          <p:cNvSpPr>
            <a:spLocks noGrp="1"/>
          </p:cNvSpPr>
          <p:nvPr>
            <p:ph sz="quarter" idx="4"/>
          </p:nvPr>
        </p:nvSpPr>
        <p:spPr/>
        <p:txBody>
          <a:bodyPr/>
          <a:lstStyle/>
          <a:p>
            <a:pPr>
              <a:buFont typeface="Wingdings" panose="05000000000000000000" pitchFamily="2" charset="2"/>
              <a:buChar char="Ø"/>
            </a:pPr>
            <a:r>
              <a:rPr lang="ja-JP" altLang="en-US" sz="2400" dirty="0"/>
              <a:t>電車の場合</a:t>
            </a:r>
            <a:endParaRPr lang="en-US" altLang="ja-JP" sz="2400" dirty="0"/>
          </a:p>
          <a:p>
            <a:pPr marL="310896" lvl="2" indent="0">
              <a:buNone/>
            </a:pPr>
            <a:r>
              <a:rPr lang="ja-JP" altLang="en-US" sz="1800" dirty="0"/>
              <a:t>山手電鉄「若葉駅」より</a:t>
            </a:r>
            <a:endParaRPr lang="en-US" altLang="ja-JP" sz="1800" dirty="0"/>
          </a:p>
          <a:p>
            <a:pPr marL="310896" lvl="2" indent="0">
              <a:buNone/>
            </a:pPr>
            <a:r>
              <a:rPr lang="ja-JP" altLang="en-US" sz="2000" dirty="0"/>
              <a:t>　徒歩</a:t>
            </a:r>
            <a:r>
              <a:rPr lang="en-US" altLang="ja-JP" sz="2000" dirty="0"/>
              <a:t>15</a:t>
            </a:r>
            <a:r>
              <a:rPr lang="ja-JP" altLang="en-US" sz="2000" dirty="0"/>
              <a:t>分</a:t>
            </a:r>
            <a:endParaRPr lang="en-US" altLang="ja-JP" sz="2000" dirty="0"/>
          </a:p>
          <a:p>
            <a:pPr marL="310896" lvl="2" indent="0">
              <a:spcAft>
                <a:spcPts val="1800"/>
              </a:spcAft>
              <a:buNone/>
            </a:pPr>
            <a:r>
              <a:rPr lang="ja-JP" altLang="en-US" sz="2000" dirty="0"/>
              <a:t>　バス</a:t>
            </a:r>
            <a:r>
              <a:rPr lang="en-US" altLang="ja-JP" sz="2000" dirty="0"/>
              <a:t>5</a:t>
            </a:r>
            <a:r>
              <a:rPr lang="ja-JP" altLang="en-US" sz="2000" dirty="0"/>
              <a:t>分</a:t>
            </a:r>
            <a:br>
              <a:rPr lang="en-US" altLang="ja-JP" sz="2000" dirty="0"/>
            </a:br>
            <a:r>
              <a:rPr lang="ja-JP" altLang="en-US" sz="2000" dirty="0"/>
              <a:t>　（あおい造形大学前にて下車）</a:t>
            </a:r>
            <a:endParaRPr lang="en-US" altLang="ja-JP" sz="2000" dirty="0"/>
          </a:p>
          <a:p>
            <a:pPr>
              <a:buFont typeface="Wingdings" panose="05000000000000000000" pitchFamily="2" charset="2"/>
              <a:buChar char="Ø"/>
            </a:pPr>
            <a:r>
              <a:rPr lang="ja-JP" altLang="en-US" sz="2400" dirty="0"/>
              <a:t>自転車の場合</a:t>
            </a:r>
            <a:endParaRPr lang="en-US" altLang="ja-JP" sz="2400" dirty="0"/>
          </a:p>
          <a:p>
            <a:pPr marL="310896" lvl="2" indent="0">
              <a:buNone/>
            </a:pPr>
            <a:r>
              <a:rPr lang="ja-JP" altLang="en-US" sz="1800" dirty="0"/>
              <a:t>駐輪場</a:t>
            </a:r>
            <a:r>
              <a:rPr lang="en-US" altLang="ja-JP" sz="2000" dirty="0"/>
              <a:t>150</a:t>
            </a:r>
            <a:r>
              <a:rPr lang="ja-JP" altLang="en-US" sz="2000" dirty="0"/>
              <a:t>台あり</a:t>
            </a:r>
            <a:br>
              <a:rPr lang="en-US" altLang="ja-JP" sz="2000" dirty="0"/>
            </a:br>
            <a:r>
              <a:rPr lang="ja-JP" altLang="en-US" sz="2000" dirty="0"/>
              <a:t>（大学入口右手付近に設置）</a:t>
            </a:r>
            <a:endParaRPr lang="en-US" altLang="ja-JP" sz="2000" dirty="0"/>
          </a:p>
        </p:txBody>
      </p:sp>
    </p:spTree>
    <p:extLst>
      <p:ext uri="{BB962C8B-B14F-4D97-AF65-F5344CB8AC3E}">
        <p14:creationId xmlns:p14="http://schemas.microsoft.com/office/powerpoint/2010/main" val="225710108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インテグラル">
  <a:themeElements>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インテグラル">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インテグラル">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163</TotalTime>
  <Words>424</Words>
  <Application>Microsoft Office PowerPoint</Application>
  <PresentationFormat>ワイド画面</PresentationFormat>
  <Paragraphs>129</Paragraphs>
  <Slides>9</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9</vt:i4>
      </vt:variant>
    </vt:vector>
  </HeadingPairs>
  <TitlesOfParts>
    <vt:vector size="16" baseType="lpstr">
      <vt:lpstr>メイリオ</vt:lpstr>
      <vt:lpstr>游ゴシック</vt:lpstr>
      <vt:lpstr>Tw Cen MT</vt:lpstr>
      <vt:lpstr>Tw Cen MT Condensed</vt:lpstr>
      <vt:lpstr>Wingdings</vt:lpstr>
      <vt:lpstr>Wingdings 3</vt:lpstr>
      <vt:lpstr>インテグラル</vt:lpstr>
      <vt:lpstr>生涯学習講座のご案内</vt:lpstr>
      <vt:lpstr>あおい造形大学の生涯学習講座</vt:lpstr>
      <vt:lpstr>生涯学習とは</vt:lpstr>
      <vt:lpstr>工芸・絵画講座</vt:lpstr>
      <vt:lpstr>文芸・教養講座</vt:lpstr>
      <vt:lpstr>健康・スポーツ講座</vt:lpstr>
      <vt:lpstr>受講生の満足度</vt:lpstr>
      <vt:lpstr>受講生の満足度</vt:lpstr>
      <vt:lpstr>お問合せ</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生涯学習講座</dc:title>
  <dcterms:created xsi:type="dcterms:W3CDTF">2016-10-11T07:08:08Z</dcterms:created>
  <dcterms:modified xsi:type="dcterms:W3CDTF">2016-11-01T07:24:45Z</dcterms:modified>
</cp:coreProperties>
</file>