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sldIdLst>
    <p:sldId id="257" r:id="rId2"/>
    <p:sldId id="262" r:id="rId3"/>
    <p:sldId id="263" r:id="rId4"/>
    <p:sldId id="271" r:id="rId5"/>
    <p:sldId id="272" r:id="rId6"/>
    <p:sldId id="273" r:id="rId7"/>
    <p:sldId id="276" r:id="rId8"/>
    <p:sldId id="275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英語教育に興味はあるか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DC6-47A0-91B1-B0FBAE03D51B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DC6-47A0-91B1-B0FBAE03D51B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DC6-47A0-91B1-B0FBAE03D51B}"/>
              </c:ext>
            </c:extLst>
          </c:dPt>
          <c:dLbls>
            <c:dLbl>
              <c:idx val="0"/>
              <c:spPr>
                <a:solidFill>
                  <a:prstClr val="white">
                    <a:alpha val="75000"/>
                  </a:prstClr>
                </a:solidFill>
                <a:ln w="9525" cap="flat" cmpd="sng" algn="ctr">
                  <a:solidFill>
                    <a:prstClr val="black">
                      <a:lumMod val="25000"/>
                      <a:lumOff val="7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60781"/>
                        <a:gd name="adj2" fmla="val -84496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1-4DC6-47A0-91B1-B0FBAE03D51B}"/>
                </c:ext>
              </c:extLst>
            </c:dLbl>
            <c:dLbl>
              <c:idx val="1"/>
              <c:spPr>
                <a:solidFill>
                  <a:prstClr val="white">
                    <a:alpha val="75000"/>
                  </a:prstClr>
                </a:solidFill>
                <a:ln w="9525" cap="flat" cmpd="sng" algn="ctr">
                  <a:solidFill>
                    <a:prstClr val="black">
                      <a:lumMod val="25000"/>
                      <a:lumOff val="7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63809"/>
                        <a:gd name="adj2" fmla="val 80911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3-4DC6-47A0-91B1-B0FBAE03D51B}"/>
                </c:ext>
              </c:extLst>
            </c:dLbl>
            <c:dLbl>
              <c:idx val="2"/>
              <c:layout>
                <c:manualLayout>
                  <c:x val="0.27576123033914451"/>
                  <c:y val="8.819444444444444E-3"/>
                </c:manualLayout>
              </c:layout>
              <c:spPr>
                <a:xfrm>
                  <a:off x="2626445" y="38100"/>
                  <a:ext cx="1403261" cy="618568"/>
                </a:xfrm>
                <a:solidFill>
                  <a:prstClr val="white">
                    <a:alpha val="75000"/>
                  </a:prstClr>
                </a:solidFill>
                <a:ln w="9525" cap="flat" cmpd="sng" algn="ctr">
                  <a:solidFill>
                    <a:prstClr val="black">
                      <a:lumMod val="25000"/>
                      <a:lumOff val="7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72505"/>
                        <a:gd name="adj2" fmla="val 32634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847637044595045"/>
                      <c:h val="0.1431870370370370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4DC6-47A0-91B1-B0FBAE03D51B}"/>
                </c:ext>
              </c:extLst>
            </c:dLbl>
            <c:spPr>
              <a:solidFill>
                <a:prstClr val="white">
                  <a:alpha val="75000"/>
                </a:prstClr>
              </a:solidFill>
              <a:ln w="9525"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Sheet1!$A$2:$A$4</c:f>
              <c:strCache>
                <c:ptCount val="3"/>
                <c:pt idx="0">
                  <c:v>興味がある</c:v>
                </c:pt>
                <c:pt idx="1">
                  <c:v>興味がない</c:v>
                </c:pt>
                <c:pt idx="2">
                  <c:v>どちらでもない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750</c:v>
                </c:pt>
                <c:pt idx="1">
                  <c:v>78</c:v>
                </c:pt>
                <c:pt idx="2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CB-4495-A7B5-4A510AEA66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英語を学ばせたい理由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69A-4EC5-B6EA-7DD08391F9A3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69A-4EC5-B6EA-7DD08391F9A3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69A-4EC5-B6EA-7DD08391F9A3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69A-4EC5-B6EA-7DD08391F9A3}"/>
              </c:ext>
            </c:extLst>
          </c:dPt>
          <c:dLbls>
            <c:dLbl>
              <c:idx val="0"/>
              <c:layout>
                <c:manualLayout>
                  <c:x val="-2.1906274021817398E-2"/>
                  <c:y val="0.23224537037037038"/>
                </c:manualLayout>
              </c:layout>
              <c:spPr>
                <a:solidFill>
                  <a:prstClr val="white">
                    <a:alpha val="75000"/>
                  </a:prstClr>
                </a:solidFill>
                <a:ln w="9525" cap="flat" cmpd="sng" algn="ctr">
                  <a:solidFill>
                    <a:prstClr val="black">
                      <a:lumMod val="25000"/>
                      <a:lumOff val="7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35600"/>
                        <a:gd name="adj2" fmla="val -83368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151790693313787"/>
                      <c:h val="0.2467437500000000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569A-4EC5-B6EA-7DD08391F9A3}"/>
                </c:ext>
              </c:extLst>
            </c:dLbl>
            <c:dLbl>
              <c:idx val="1"/>
              <c:layout>
                <c:manualLayout>
                  <c:x val="0"/>
                  <c:y val="0.14405092592592592"/>
                </c:manualLayout>
              </c:layout>
              <c:spPr>
                <a:solidFill>
                  <a:prstClr val="white">
                    <a:alpha val="75000"/>
                  </a:prstClr>
                </a:solidFill>
                <a:ln w="9525" cap="flat" cmpd="sng" algn="ctr">
                  <a:solidFill>
                    <a:prstClr val="black">
                      <a:lumMod val="25000"/>
                      <a:lumOff val="7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51586"/>
                        <a:gd name="adj2" fmla="val -89183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3-569A-4EC5-B6EA-7DD08391F9A3}"/>
                </c:ext>
              </c:extLst>
            </c:dLbl>
            <c:dLbl>
              <c:idx val="2"/>
              <c:spPr>
                <a:solidFill>
                  <a:prstClr val="white">
                    <a:alpha val="75000"/>
                  </a:prstClr>
                </a:solidFill>
                <a:ln w="9525" cap="flat" cmpd="sng" algn="ctr">
                  <a:solidFill>
                    <a:prstClr val="black">
                      <a:lumMod val="25000"/>
                      <a:lumOff val="7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43445"/>
                        <a:gd name="adj2" fmla="val 75982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569A-4EC5-B6EA-7DD08391F9A3}"/>
                </c:ext>
              </c:extLst>
            </c:dLbl>
            <c:dLbl>
              <c:idx val="3"/>
              <c:layout>
                <c:manualLayout>
                  <c:x val="0.12628322671400613"/>
                  <c:y val="2.9398148148148148E-3"/>
                </c:manualLayout>
              </c:layout>
              <c:spPr>
                <a:solidFill>
                  <a:prstClr val="white">
                    <a:alpha val="75000"/>
                  </a:prstClr>
                </a:solidFill>
                <a:ln w="9525" cap="flat" cmpd="sng" algn="ctr">
                  <a:solidFill>
                    <a:prstClr val="black">
                      <a:lumMod val="25000"/>
                      <a:lumOff val="7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105835"/>
                        <a:gd name="adj2" fmla="val 42424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569A-4EC5-B6EA-7DD08391F9A3}"/>
                </c:ext>
              </c:extLst>
            </c:dLbl>
            <c:spPr>
              <a:solidFill>
                <a:prstClr val="white">
                  <a:alpha val="75000"/>
                </a:prstClr>
              </a:solidFill>
              <a:ln w="9525"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Sheet1!$A$2:$A$5</c:f>
              <c:strCache>
                <c:ptCount val="4"/>
                <c:pt idx="0">
                  <c:v>日常会話ができるように</c:v>
                </c:pt>
                <c:pt idx="1">
                  <c:v>可能性を広げるために</c:v>
                </c:pt>
                <c:pt idx="2">
                  <c:v>親しむために</c:v>
                </c:pt>
                <c:pt idx="3">
                  <c:v>その他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392</c:v>
                </c:pt>
                <c:pt idx="1">
                  <c:v>284</c:v>
                </c:pt>
                <c:pt idx="2">
                  <c:v>60</c:v>
                </c:pt>
                <c:pt idx="3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CB-4495-A7B5-4A510AEA66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英語を学ばせたい時期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3885-4D13-B31C-C89D50DEBB50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3885-4D13-B31C-C89D50DEBB50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3885-4D13-B31C-C89D50DEBB50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3885-4D13-B31C-C89D50DEBB50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3885-4D13-B31C-C89D50DEBB5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0歳</c:v>
                </c:pt>
                <c:pt idx="1">
                  <c:v>1歳</c:v>
                </c:pt>
                <c:pt idx="2">
                  <c:v>2歳</c:v>
                </c:pt>
                <c:pt idx="3">
                  <c:v>3歳</c:v>
                </c:pt>
                <c:pt idx="4">
                  <c:v>4歳以上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</c:v>
                </c:pt>
                <c:pt idx="1">
                  <c:v>62</c:v>
                </c:pt>
                <c:pt idx="2">
                  <c:v>152</c:v>
                </c:pt>
                <c:pt idx="3">
                  <c:v>347</c:v>
                </c:pt>
                <c:pt idx="4">
                  <c:v>180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CB-4495-A7B5-4A510AEA66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87919967"/>
        <c:axId val="487914975"/>
      </c:barChart>
      <c:catAx>
        <c:axId val="48791996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7914975"/>
        <c:crosses val="autoZero"/>
        <c:auto val="1"/>
        <c:lblAlgn val="ctr"/>
        <c:lblOffset val="100"/>
        <c:noMultiLvlLbl val="0"/>
      </c:catAx>
      <c:valAx>
        <c:axId val="4879149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79199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4B31BF-DEBE-493D-A341-A275C3C0846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1834446E-5416-40B0-B40D-D65FD2BCBE4C}">
      <dgm:prSet custT="1"/>
      <dgm:spPr/>
      <dgm:t>
        <a:bodyPr/>
        <a:lstStyle/>
        <a:p>
          <a:r>
            <a:rPr kumimoji="1" lang="en-US" sz="2400"/>
            <a:t>3</a:t>
          </a:r>
          <a:r>
            <a:rPr kumimoji="1" lang="ja-JP" sz="2400"/>
            <a:t>歳クラス</a:t>
          </a:r>
          <a:endParaRPr lang="ja-JP" sz="2400"/>
        </a:p>
      </dgm:t>
    </dgm:pt>
    <dgm:pt modelId="{780DD946-026E-42B5-9708-7631FA62FABC}" type="parTrans" cxnId="{051A71F7-9573-4D9A-AD32-8620AA3C942E}">
      <dgm:prSet/>
      <dgm:spPr/>
      <dgm:t>
        <a:bodyPr/>
        <a:lstStyle/>
        <a:p>
          <a:endParaRPr kumimoji="1" lang="ja-JP" altLang="en-US" sz="2400"/>
        </a:p>
      </dgm:t>
    </dgm:pt>
    <dgm:pt modelId="{1812FA78-3459-4001-A451-A5B3283B599A}" type="sibTrans" cxnId="{051A71F7-9573-4D9A-AD32-8620AA3C942E}">
      <dgm:prSet/>
      <dgm:spPr/>
      <dgm:t>
        <a:bodyPr/>
        <a:lstStyle/>
        <a:p>
          <a:endParaRPr kumimoji="1" lang="ja-JP" altLang="en-US" sz="2400"/>
        </a:p>
      </dgm:t>
    </dgm:pt>
    <dgm:pt modelId="{C13D1775-A387-4472-8C56-73FF0556BECE}">
      <dgm:prSet custT="1"/>
      <dgm:spPr/>
      <dgm:t>
        <a:bodyPr/>
        <a:lstStyle/>
        <a:p>
          <a:r>
            <a:rPr kumimoji="1" lang="en-US" sz="2400" dirty="0"/>
            <a:t>4</a:t>
          </a:r>
          <a:r>
            <a:rPr kumimoji="1" lang="ja-JP" sz="2400" dirty="0"/>
            <a:t>・</a:t>
          </a:r>
          <a:r>
            <a:rPr kumimoji="1" lang="en-US" sz="2400" dirty="0"/>
            <a:t>5</a:t>
          </a:r>
          <a:r>
            <a:rPr kumimoji="1" lang="ja-JP" sz="2400" dirty="0"/>
            <a:t>歳クラス</a:t>
          </a:r>
          <a:endParaRPr lang="ja-JP" sz="2400" dirty="0"/>
        </a:p>
      </dgm:t>
    </dgm:pt>
    <dgm:pt modelId="{84EA3757-CDD4-4580-8739-31465C2BEE81}" type="parTrans" cxnId="{46F81847-9B10-4CEF-9325-14D37167012A}">
      <dgm:prSet/>
      <dgm:spPr/>
      <dgm:t>
        <a:bodyPr/>
        <a:lstStyle/>
        <a:p>
          <a:endParaRPr kumimoji="1" lang="ja-JP" altLang="en-US" sz="2400"/>
        </a:p>
      </dgm:t>
    </dgm:pt>
    <dgm:pt modelId="{9C60B485-51F2-491C-83BE-7E800006AD2E}" type="sibTrans" cxnId="{46F81847-9B10-4CEF-9325-14D37167012A}">
      <dgm:prSet/>
      <dgm:spPr/>
      <dgm:t>
        <a:bodyPr/>
        <a:lstStyle/>
        <a:p>
          <a:endParaRPr kumimoji="1" lang="ja-JP" altLang="en-US" sz="2400"/>
        </a:p>
      </dgm:t>
    </dgm:pt>
    <dgm:pt modelId="{8A806A3C-C57F-4C91-8CB1-9321B965040E}">
      <dgm:prSet custT="1"/>
      <dgm:spPr/>
      <dgm:t>
        <a:bodyPr/>
        <a:lstStyle/>
        <a:p>
          <a:r>
            <a:rPr kumimoji="1" lang="ja-JP" sz="2400"/>
            <a:t>小学</a:t>
          </a:r>
          <a:r>
            <a:rPr kumimoji="1" lang="en-US" sz="2400"/>
            <a:t>1</a:t>
          </a:r>
          <a:r>
            <a:rPr kumimoji="1" lang="ja-JP" sz="2400"/>
            <a:t>・</a:t>
          </a:r>
          <a:r>
            <a:rPr kumimoji="1" lang="en-US" sz="2400"/>
            <a:t>2</a:t>
          </a:r>
          <a:r>
            <a:rPr kumimoji="1" lang="ja-JP" sz="2400"/>
            <a:t>年クラス</a:t>
          </a:r>
          <a:endParaRPr lang="ja-JP" sz="2400"/>
        </a:p>
      </dgm:t>
    </dgm:pt>
    <dgm:pt modelId="{DF435203-B172-4AE7-9A89-4D63EF339A6B}" type="parTrans" cxnId="{1C15028E-E374-443D-BC72-BD934F83CD58}">
      <dgm:prSet/>
      <dgm:spPr/>
      <dgm:t>
        <a:bodyPr/>
        <a:lstStyle/>
        <a:p>
          <a:endParaRPr kumimoji="1" lang="ja-JP" altLang="en-US" sz="2400"/>
        </a:p>
      </dgm:t>
    </dgm:pt>
    <dgm:pt modelId="{BB0CD8FB-0F52-4A7D-871B-0455922E2839}" type="sibTrans" cxnId="{1C15028E-E374-443D-BC72-BD934F83CD58}">
      <dgm:prSet/>
      <dgm:spPr/>
      <dgm:t>
        <a:bodyPr/>
        <a:lstStyle/>
        <a:p>
          <a:endParaRPr kumimoji="1" lang="ja-JP" altLang="en-US" sz="2400"/>
        </a:p>
      </dgm:t>
    </dgm:pt>
    <dgm:pt modelId="{9E25E1C0-E9FC-4417-9B04-14F894E99560}" type="pres">
      <dgm:prSet presAssocID="{F24B31BF-DEBE-493D-A341-A275C3C08468}" presName="diagram" presStyleCnt="0">
        <dgm:presLayoutVars>
          <dgm:dir/>
          <dgm:resizeHandles val="exact"/>
        </dgm:presLayoutVars>
      </dgm:prSet>
      <dgm:spPr/>
    </dgm:pt>
    <dgm:pt modelId="{A8A979C1-E2E1-4343-B66A-EB56CBD239F9}" type="pres">
      <dgm:prSet presAssocID="{1834446E-5416-40B0-B40D-D65FD2BCBE4C}" presName="node" presStyleLbl="node1" presStyleIdx="0" presStyleCnt="3">
        <dgm:presLayoutVars>
          <dgm:bulletEnabled val="1"/>
        </dgm:presLayoutVars>
      </dgm:prSet>
      <dgm:spPr/>
    </dgm:pt>
    <dgm:pt modelId="{812F3EEE-3FF0-4135-99A7-9926E37626B4}" type="pres">
      <dgm:prSet presAssocID="{1812FA78-3459-4001-A451-A5B3283B599A}" presName="sibTrans" presStyleCnt="0"/>
      <dgm:spPr/>
    </dgm:pt>
    <dgm:pt modelId="{1AA8B340-40E3-43A9-B7DD-C747532EC640}" type="pres">
      <dgm:prSet presAssocID="{C13D1775-A387-4472-8C56-73FF0556BECE}" presName="node" presStyleLbl="node1" presStyleIdx="1" presStyleCnt="3">
        <dgm:presLayoutVars>
          <dgm:bulletEnabled val="1"/>
        </dgm:presLayoutVars>
      </dgm:prSet>
      <dgm:spPr/>
    </dgm:pt>
    <dgm:pt modelId="{18B68235-845E-4C9C-8EBB-9DBF85B101BA}" type="pres">
      <dgm:prSet presAssocID="{9C60B485-51F2-491C-83BE-7E800006AD2E}" presName="sibTrans" presStyleCnt="0"/>
      <dgm:spPr/>
    </dgm:pt>
    <dgm:pt modelId="{DC7F10B6-2320-4659-8CC7-85D36209DD23}" type="pres">
      <dgm:prSet presAssocID="{8A806A3C-C57F-4C91-8CB1-9321B965040E}" presName="node" presStyleLbl="node1" presStyleIdx="2" presStyleCnt="3">
        <dgm:presLayoutVars>
          <dgm:bulletEnabled val="1"/>
        </dgm:presLayoutVars>
      </dgm:prSet>
      <dgm:spPr/>
    </dgm:pt>
  </dgm:ptLst>
  <dgm:cxnLst>
    <dgm:cxn modelId="{1D28F1D2-7702-4C96-AB8C-48896FA38C73}" type="presOf" srcId="{C13D1775-A387-4472-8C56-73FF0556BECE}" destId="{1AA8B340-40E3-43A9-B7DD-C747532EC640}" srcOrd="0" destOrd="0" presId="urn:microsoft.com/office/officeart/2005/8/layout/default"/>
    <dgm:cxn modelId="{7A396B0B-D40F-4C8E-B501-84C98FDB2781}" type="presOf" srcId="{F24B31BF-DEBE-493D-A341-A275C3C08468}" destId="{9E25E1C0-E9FC-4417-9B04-14F894E99560}" srcOrd="0" destOrd="0" presId="urn:microsoft.com/office/officeart/2005/8/layout/default"/>
    <dgm:cxn modelId="{46F81847-9B10-4CEF-9325-14D37167012A}" srcId="{F24B31BF-DEBE-493D-A341-A275C3C08468}" destId="{C13D1775-A387-4472-8C56-73FF0556BECE}" srcOrd="1" destOrd="0" parTransId="{84EA3757-CDD4-4580-8739-31465C2BEE81}" sibTransId="{9C60B485-51F2-491C-83BE-7E800006AD2E}"/>
    <dgm:cxn modelId="{94226966-4D0C-4C1F-8FD4-B708FB91B9A9}" type="presOf" srcId="{8A806A3C-C57F-4C91-8CB1-9321B965040E}" destId="{DC7F10B6-2320-4659-8CC7-85D36209DD23}" srcOrd="0" destOrd="0" presId="urn:microsoft.com/office/officeart/2005/8/layout/default"/>
    <dgm:cxn modelId="{051A71F7-9573-4D9A-AD32-8620AA3C942E}" srcId="{F24B31BF-DEBE-493D-A341-A275C3C08468}" destId="{1834446E-5416-40B0-B40D-D65FD2BCBE4C}" srcOrd="0" destOrd="0" parTransId="{780DD946-026E-42B5-9708-7631FA62FABC}" sibTransId="{1812FA78-3459-4001-A451-A5B3283B599A}"/>
    <dgm:cxn modelId="{57DBFF3E-FC7C-4576-ABEE-AB8F648D912A}" type="presOf" srcId="{1834446E-5416-40B0-B40D-D65FD2BCBE4C}" destId="{A8A979C1-E2E1-4343-B66A-EB56CBD239F9}" srcOrd="0" destOrd="0" presId="urn:microsoft.com/office/officeart/2005/8/layout/default"/>
    <dgm:cxn modelId="{1C15028E-E374-443D-BC72-BD934F83CD58}" srcId="{F24B31BF-DEBE-493D-A341-A275C3C08468}" destId="{8A806A3C-C57F-4C91-8CB1-9321B965040E}" srcOrd="2" destOrd="0" parTransId="{DF435203-B172-4AE7-9A89-4D63EF339A6B}" sibTransId="{BB0CD8FB-0F52-4A7D-871B-0455922E2839}"/>
    <dgm:cxn modelId="{3B2ECA31-9F66-4C32-9614-F900356CFE7E}" type="presParOf" srcId="{9E25E1C0-E9FC-4417-9B04-14F894E99560}" destId="{A8A979C1-E2E1-4343-B66A-EB56CBD239F9}" srcOrd="0" destOrd="0" presId="urn:microsoft.com/office/officeart/2005/8/layout/default"/>
    <dgm:cxn modelId="{00847BB9-43B6-4A06-8D60-8660C17AADFF}" type="presParOf" srcId="{9E25E1C0-E9FC-4417-9B04-14F894E99560}" destId="{812F3EEE-3FF0-4135-99A7-9926E37626B4}" srcOrd="1" destOrd="0" presId="urn:microsoft.com/office/officeart/2005/8/layout/default"/>
    <dgm:cxn modelId="{71BCB69F-681D-4571-985D-507B63F459EE}" type="presParOf" srcId="{9E25E1C0-E9FC-4417-9B04-14F894E99560}" destId="{1AA8B340-40E3-43A9-B7DD-C747532EC640}" srcOrd="2" destOrd="0" presId="urn:microsoft.com/office/officeart/2005/8/layout/default"/>
    <dgm:cxn modelId="{4561D953-936F-49D7-94AE-EC803289E455}" type="presParOf" srcId="{9E25E1C0-E9FC-4417-9B04-14F894E99560}" destId="{18B68235-845E-4C9C-8EBB-9DBF85B101BA}" srcOrd="3" destOrd="0" presId="urn:microsoft.com/office/officeart/2005/8/layout/default"/>
    <dgm:cxn modelId="{165588DA-A456-43A7-967D-0BBC159352B9}" type="presParOf" srcId="{9E25E1C0-E9FC-4417-9B04-14F894E99560}" destId="{DC7F10B6-2320-4659-8CC7-85D36209DD23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A979C1-E2E1-4343-B66A-EB56CBD239F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2400" kern="1200"/>
            <a:t>3</a:t>
          </a:r>
          <a:r>
            <a:rPr kumimoji="1" lang="ja-JP" sz="2400" kern="1200"/>
            <a:t>歳クラス</a:t>
          </a:r>
          <a:endParaRPr lang="ja-JP" sz="2400" kern="1200"/>
        </a:p>
      </dsp:txBody>
      <dsp:txXfrm>
        <a:off x="1748064" y="2975"/>
        <a:ext cx="3342605" cy="2005563"/>
      </dsp:txXfrm>
    </dsp:sp>
    <dsp:sp modelId="{1AA8B340-40E3-43A9-B7DD-C747532EC640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2400" kern="1200" dirty="0"/>
            <a:t>4</a:t>
          </a:r>
          <a:r>
            <a:rPr kumimoji="1" lang="ja-JP" sz="2400" kern="1200" dirty="0"/>
            <a:t>・</a:t>
          </a:r>
          <a:r>
            <a:rPr kumimoji="1" lang="en-US" sz="2400" kern="1200" dirty="0"/>
            <a:t>5</a:t>
          </a:r>
          <a:r>
            <a:rPr kumimoji="1" lang="ja-JP" sz="2400" kern="1200" dirty="0"/>
            <a:t>歳クラス</a:t>
          </a:r>
          <a:endParaRPr lang="ja-JP" sz="2400" kern="1200" dirty="0"/>
        </a:p>
      </dsp:txBody>
      <dsp:txXfrm>
        <a:off x="5424930" y="2975"/>
        <a:ext cx="3342605" cy="2005563"/>
      </dsp:txXfrm>
    </dsp:sp>
    <dsp:sp modelId="{DC7F10B6-2320-4659-8CC7-85D36209DD23}">
      <dsp:nvSpPr>
        <dsp:cNvPr id="0" name=""/>
        <dsp:cNvSpPr/>
      </dsp:nvSpPr>
      <dsp:spPr>
        <a:xfrm>
          <a:off x="3586497" y="2342799"/>
          <a:ext cx="3342605" cy="20055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400" kern="1200"/>
            <a:t>小学</a:t>
          </a:r>
          <a:r>
            <a:rPr kumimoji="1" lang="en-US" sz="2400" kern="1200"/>
            <a:t>1</a:t>
          </a:r>
          <a:r>
            <a:rPr kumimoji="1" lang="ja-JP" sz="2400" kern="1200"/>
            <a:t>・</a:t>
          </a:r>
          <a:r>
            <a:rPr kumimoji="1" lang="en-US" sz="2400" kern="1200"/>
            <a:t>2</a:t>
          </a:r>
          <a:r>
            <a:rPr kumimoji="1" lang="ja-JP" sz="2400" kern="1200"/>
            <a:t>年クラス</a:t>
          </a:r>
          <a:endParaRPr lang="ja-JP" sz="2400" kern="1200"/>
        </a:p>
      </dsp:txBody>
      <dsp:txXfrm>
        <a:off x="3586497" y="2342799"/>
        <a:ext cx="3342605" cy="20055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48E7E-2DA5-44BC-AE79-B6A5E896A1BB}" type="datetimeFigureOut">
              <a:rPr kumimoji="1" lang="ja-JP" altLang="en-US" smtClean="0"/>
              <a:t>2016/10/18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3C65-4ABB-4E87-99B5-A8B624C7F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404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48E7E-2DA5-44BC-AE79-B6A5E896A1BB}" type="datetimeFigureOut">
              <a:rPr kumimoji="1" lang="ja-JP" altLang="en-US" smtClean="0"/>
              <a:t>2016/10/18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3C65-4ABB-4E87-99B5-A8B624C7F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374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48E7E-2DA5-44BC-AE79-B6A5E896A1BB}" type="datetimeFigureOut">
              <a:rPr kumimoji="1" lang="ja-JP" altLang="en-US" smtClean="0"/>
              <a:t>2016/10/18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3C65-4ABB-4E87-99B5-A8B624C7F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919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D2944-9A7D-4A1D-9667-686BDEE1D76E}" type="datetimeFigureOut">
              <a:rPr kumimoji="1" lang="ja-JP" altLang="en-US" smtClean="0"/>
              <a:t>2016/10/18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754AB-BC7F-43F4-A511-F633A9546C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3498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48E7E-2DA5-44BC-AE79-B6A5E896A1BB}" type="datetimeFigureOut">
              <a:rPr kumimoji="1" lang="ja-JP" altLang="en-US" smtClean="0"/>
              <a:t>2016/10/18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3C65-4ABB-4E87-99B5-A8B624C7F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4669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48E7E-2DA5-44BC-AE79-B6A5E896A1BB}" type="datetimeFigureOut">
              <a:rPr kumimoji="1" lang="ja-JP" altLang="en-US" smtClean="0"/>
              <a:t>2016/10/18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3C65-4ABB-4E87-99B5-A8B624C7F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8225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48E7E-2DA5-44BC-AE79-B6A5E896A1BB}" type="datetimeFigureOut">
              <a:rPr kumimoji="1" lang="ja-JP" altLang="en-US" smtClean="0"/>
              <a:t>2016/10/18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3C65-4ABB-4E87-99B5-A8B624C7F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507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48E7E-2DA5-44BC-AE79-B6A5E896A1BB}" type="datetimeFigureOut">
              <a:rPr kumimoji="1" lang="ja-JP" altLang="en-US" smtClean="0"/>
              <a:t>2016/10/18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3C65-4ABB-4E87-99B5-A8B624C7F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1915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48E7E-2DA5-44BC-AE79-B6A5E896A1BB}" type="datetimeFigureOut">
              <a:rPr kumimoji="1" lang="ja-JP" altLang="en-US" smtClean="0"/>
              <a:t>2016/10/18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3C65-4ABB-4E87-99B5-A8B624C7F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5575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48E7E-2DA5-44BC-AE79-B6A5E896A1BB}" type="datetimeFigureOut">
              <a:rPr kumimoji="1" lang="ja-JP" altLang="en-US" smtClean="0"/>
              <a:t>2016/10/18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3C65-4ABB-4E87-99B5-A8B624C7F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1112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48E7E-2DA5-44BC-AE79-B6A5E896A1BB}" type="datetimeFigureOut">
              <a:rPr kumimoji="1" lang="ja-JP" altLang="en-US" smtClean="0"/>
              <a:t>2016/10/18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3C65-4ABB-4E87-99B5-A8B624C7F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6972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48E7E-2DA5-44BC-AE79-B6A5E896A1BB}" type="datetimeFigureOut">
              <a:rPr kumimoji="1" lang="ja-JP" altLang="en-US" smtClean="0"/>
              <a:t>2016/10/18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3C65-4ABB-4E87-99B5-A8B624C7F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5057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48E7E-2DA5-44BC-AE79-B6A5E896A1BB}" type="datetimeFigureOut">
              <a:rPr kumimoji="1" lang="ja-JP" altLang="en-US" smtClean="0"/>
              <a:t>2016/10/18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93C65-4ABB-4E87-99B5-A8B624C7F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0307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/>
              <a:t>かえで英会話スクール</a:t>
            </a:r>
            <a:br>
              <a:rPr lang="ja-JP" altLang="en-US"/>
            </a:br>
            <a:r>
              <a:rPr lang="ja-JP" altLang="en-US"/>
              <a:t>新規クラス開設について</a:t>
            </a:r>
            <a:endParaRPr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/>
              <a:t>サポートサービス部　白井恭吾</a:t>
            </a:r>
            <a:endParaRPr lang="en-US" altLang="ja-JP"/>
          </a:p>
          <a:p>
            <a:r>
              <a:rPr lang="en-US" altLang="ja-JP"/>
              <a:t>2017</a:t>
            </a:r>
            <a:r>
              <a:rPr lang="ja-JP" altLang="en-US"/>
              <a:t>年</a:t>
            </a:r>
            <a:r>
              <a:rPr lang="en-US" altLang="ja-JP"/>
              <a:t>4</a:t>
            </a:r>
            <a:r>
              <a:rPr lang="ja-JP" altLang="en-US"/>
              <a:t>月</a:t>
            </a:r>
            <a:r>
              <a:rPr lang="en-US" altLang="ja-JP"/>
              <a:t>10</a:t>
            </a:r>
            <a:r>
              <a:rPr lang="ja-JP" altLang="en-US"/>
              <a:t>日</a:t>
            </a:r>
          </a:p>
          <a:p>
            <a:pPr lvl="0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4967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子供向けクラスの開設にあたって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ja-JP" altLang="en-US" dirty="0"/>
              <a:t>子供向けクラスの開設を望む問い合わせが多数あり。</a:t>
            </a:r>
          </a:p>
          <a:p>
            <a:pPr lvl="0">
              <a:lnSpc>
                <a:spcPct val="150000"/>
              </a:lnSpc>
            </a:pPr>
            <a:r>
              <a:rPr lang="ja-JP" altLang="en-US" dirty="0"/>
              <a:t>次期学習指導要領の改訂において、小学</a:t>
            </a:r>
            <a:r>
              <a:rPr lang="en-US" altLang="ja-JP" dirty="0"/>
              <a:t>5</a:t>
            </a:r>
            <a:r>
              <a:rPr lang="ja-JP" altLang="en-US" dirty="0"/>
              <a:t>～</a:t>
            </a:r>
            <a:r>
              <a:rPr lang="en-US" altLang="ja-JP" dirty="0"/>
              <a:t>6</a:t>
            </a:r>
            <a:r>
              <a:rPr lang="ja-JP" altLang="en-US" dirty="0"/>
              <a:t>年で「英語が教科化」、小学</a:t>
            </a:r>
            <a:r>
              <a:rPr lang="en-US" altLang="ja-JP" dirty="0"/>
              <a:t>3</a:t>
            </a:r>
            <a:r>
              <a:rPr lang="ja-JP" altLang="en-US" dirty="0"/>
              <a:t>～</a:t>
            </a:r>
            <a:r>
              <a:rPr lang="en-US" altLang="ja-JP" dirty="0"/>
              <a:t>4</a:t>
            </a:r>
            <a:r>
              <a:rPr lang="ja-JP" altLang="en-US" dirty="0"/>
              <a:t>年で「外国語活動が開始」が検討されている。</a:t>
            </a:r>
            <a:endParaRPr lang="en-US" altLang="ja-JP" dirty="0"/>
          </a:p>
          <a:p>
            <a:pPr lvl="0">
              <a:lnSpc>
                <a:spcPct val="150000"/>
              </a:lnSpc>
            </a:pPr>
            <a:r>
              <a:rPr lang="ja-JP" altLang="en-US" dirty="0"/>
              <a:t>スクール徒歩</a:t>
            </a:r>
            <a:r>
              <a:rPr lang="en-US" altLang="ja-JP" dirty="0"/>
              <a:t>10</a:t>
            </a:r>
            <a:r>
              <a:rPr lang="ja-JP" altLang="en-US" dirty="0"/>
              <a:t>分圏内にファミリー向け大規模マンションが建設中であり、子育て世代の入居により、子供の数が増加する可能性が高い。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39386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クラスの開設案</a:t>
            </a:r>
            <a:endParaRPr lang="ja-JP" altLang="en-US" dirty="0"/>
          </a:p>
        </p:txBody>
      </p:sp>
      <p:graphicFrame>
        <p:nvGraphicFramePr>
          <p:cNvPr id="5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661280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63046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参考：子供の英語教育調査の実施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ja-JP" altLang="en-US" dirty="0"/>
              <a:t>調査目的</a:t>
            </a:r>
            <a:endParaRPr lang="en-US" altLang="ja-JP" dirty="0"/>
          </a:p>
          <a:p>
            <a:pPr lvl="1"/>
            <a:r>
              <a:rPr lang="ja-JP" altLang="en-US" dirty="0"/>
              <a:t>子供向けの英会話クラス開設に向けて、習い事の実態と意識を調査</a:t>
            </a:r>
            <a:endParaRPr lang="en-US" altLang="ja-JP" dirty="0"/>
          </a:p>
          <a:p>
            <a:r>
              <a:rPr lang="ja-JP" altLang="en-US" dirty="0"/>
              <a:t>調査対象</a:t>
            </a:r>
            <a:endParaRPr lang="en-US" altLang="ja-JP" dirty="0"/>
          </a:p>
          <a:p>
            <a:pPr lvl="1"/>
            <a:r>
              <a:rPr lang="ja-JP" altLang="en-US" dirty="0"/>
              <a:t>小学校入学前のお子様をお持ちの保護者　</a:t>
            </a:r>
            <a:r>
              <a:rPr lang="en-US" altLang="ja-JP" dirty="0"/>
              <a:t>900</a:t>
            </a:r>
            <a:r>
              <a:rPr lang="ja-JP" altLang="en-US" dirty="0"/>
              <a:t>名</a:t>
            </a:r>
            <a:endParaRPr lang="en-US" altLang="ja-JP" dirty="0"/>
          </a:p>
          <a:p>
            <a:r>
              <a:rPr lang="ja-JP" altLang="en-US" dirty="0"/>
              <a:t>調査方法</a:t>
            </a:r>
            <a:endParaRPr lang="en-US" altLang="ja-JP" dirty="0"/>
          </a:p>
          <a:p>
            <a:pPr lvl="1"/>
            <a:r>
              <a:rPr lang="ja-JP" altLang="en-US" dirty="0"/>
              <a:t>月刊誌「オケイコ</a:t>
            </a:r>
            <a:r>
              <a:rPr lang="en-US" altLang="ja-JP" dirty="0"/>
              <a:t>.com</a:t>
            </a:r>
            <a:r>
              <a:rPr lang="ja-JP" altLang="en-US" dirty="0"/>
              <a:t>」にて、アンケート調査を実施</a:t>
            </a:r>
            <a:endParaRPr lang="en-US" altLang="ja-JP" dirty="0"/>
          </a:p>
          <a:p>
            <a:endParaRPr lang="en-US" altLang="ja-JP" dirty="0"/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524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調査結果①</a:t>
            </a:r>
            <a:endParaRPr lang="ja-JP" altLang="en-US" dirty="0"/>
          </a:p>
        </p:txBody>
      </p:sp>
      <p:sp>
        <p:nvSpPr>
          <p:cNvPr id="18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/>
              <a:t>英語教育に興味があるか？</a:t>
            </a:r>
            <a:endParaRPr lang="en-US" altLang="ja-JP"/>
          </a:p>
          <a:p>
            <a:pPr lvl="1"/>
            <a:r>
              <a:rPr lang="ja-JP" altLang="en-US"/>
              <a:t>興味がある：</a:t>
            </a:r>
            <a:r>
              <a:rPr lang="en-US" altLang="ja-JP"/>
              <a:t>750</a:t>
            </a:r>
            <a:r>
              <a:rPr lang="ja-JP" altLang="en-US"/>
              <a:t>名</a:t>
            </a:r>
            <a:endParaRPr lang="en-US" altLang="ja-JP"/>
          </a:p>
          <a:p>
            <a:pPr lvl="1"/>
            <a:r>
              <a:rPr lang="ja-JP" altLang="en-US"/>
              <a:t>興味がない：</a:t>
            </a:r>
            <a:r>
              <a:rPr lang="en-US" altLang="ja-JP"/>
              <a:t>78</a:t>
            </a:r>
            <a:r>
              <a:rPr lang="ja-JP" altLang="en-US"/>
              <a:t>名</a:t>
            </a:r>
            <a:endParaRPr lang="en-US" altLang="ja-JP"/>
          </a:p>
          <a:p>
            <a:pPr lvl="1"/>
            <a:r>
              <a:rPr lang="ja-JP" altLang="en-US"/>
              <a:t>どちらでもない：</a:t>
            </a:r>
            <a:r>
              <a:rPr lang="en-US" altLang="ja-JP"/>
              <a:t>34</a:t>
            </a:r>
            <a:r>
              <a:rPr lang="ja-JP" altLang="en-US"/>
              <a:t>名</a:t>
            </a:r>
          </a:p>
          <a:p>
            <a:r>
              <a:rPr lang="ja-JP" altLang="en-US"/>
              <a:t>回答者数</a:t>
            </a:r>
            <a:endParaRPr lang="en-US" altLang="ja-JP"/>
          </a:p>
          <a:p>
            <a:pPr lvl="1"/>
            <a:r>
              <a:rPr lang="en-US" altLang="ja-JP"/>
              <a:t>862</a:t>
            </a:r>
            <a:r>
              <a:rPr lang="ja-JP" altLang="en-US"/>
              <a:t>名</a:t>
            </a:r>
            <a:endParaRPr lang="ja-JP" altLang="en-US" dirty="0"/>
          </a:p>
        </p:txBody>
      </p:sp>
      <p:graphicFrame>
        <p:nvGraphicFramePr>
          <p:cNvPr id="21" name="グラフ 3"/>
          <p:cNvGraphicFramePr/>
          <p:nvPr>
            <p:extLst>
              <p:ext uri="{D42A27DB-BD31-4B8C-83A1-F6EECF244321}">
                <p14:modId xmlns:p14="http://schemas.microsoft.com/office/powerpoint/2010/main" val="1804239184"/>
              </p:ext>
            </p:extLst>
          </p:nvPr>
        </p:nvGraphicFramePr>
        <p:xfrm>
          <a:off x="5975131" y="2301765"/>
          <a:ext cx="4927812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4587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調査結果②</a:t>
            </a:r>
            <a:endParaRPr lang="ja-JP" altLang="en-US" dirty="0"/>
          </a:p>
        </p:txBody>
      </p:sp>
      <p:sp>
        <p:nvSpPr>
          <p:cNvPr id="18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英語を学ばせたい理由</a:t>
            </a:r>
            <a:endParaRPr lang="en-US" altLang="ja-JP" dirty="0"/>
          </a:p>
          <a:p>
            <a:pPr lvl="1"/>
            <a:r>
              <a:rPr lang="ja-JP" altLang="en-US" dirty="0"/>
              <a:t>日常会話ができるように：</a:t>
            </a:r>
            <a:r>
              <a:rPr lang="en-US" altLang="ja-JP" dirty="0"/>
              <a:t>392</a:t>
            </a:r>
            <a:r>
              <a:rPr lang="ja-JP" altLang="en-US" dirty="0"/>
              <a:t>名</a:t>
            </a:r>
            <a:endParaRPr lang="en-US" altLang="ja-JP" dirty="0"/>
          </a:p>
          <a:p>
            <a:pPr lvl="1"/>
            <a:r>
              <a:rPr lang="ja-JP" altLang="en-US" dirty="0"/>
              <a:t>可能性を広げるために：</a:t>
            </a:r>
            <a:r>
              <a:rPr lang="en-US" altLang="ja-JP" dirty="0"/>
              <a:t>284</a:t>
            </a:r>
            <a:r>
              <a:rPr lang="ja-JP" altLang="en-US" dirty="0"/>
              <a:t>名</a:t>
            </a:r>
            <a:endParaRPr lang="en-US" altLang="ja-JP" dirty="0"/>
          </a:p>
          <a:p>
            <a:pPr lvl="1"/>
            <a:r>
              <a:rPr lang="ja-JP" altLang="en-US" dirty="0"/>
              <a:t>親しむために：</a:t>
            </a:r>
            <a:r>
              <a:rPr lang="en-US" altLang="ja-JP" dirty="0"/>
              <a:t>60</a:t>
            </a:r>
            <a:r>
              <a:rPr lang="ja-JP" altLang="en-US" dirty="0"/>
              <a:t>名</a:t>
            </a:r>
            <a:endParaRPr lang="en-US" altLang="ja-JP" dirty="0"/>
          </a:p>
          <a:p>
            <a:pPr lvl="1"/>
            <a:r>
              <a:rPr lang="ja-JP" altLang="en-US" dirty="0"/>
              <a:t>その他：</a:t>
            </a:r>
            <a:r>
              <a:rPr lang="en-US" altLang="ja-JP" dirty="0"/>
              <a:t>14</a:t>
            </a:r>
            <a:r>
              <a:rPr lang="ja-JP" altLang="en-US" dirty="0"/>
              <a:t>名</a:t>
            </a:r>
            <a:endParaRPr lang="en-US" altLang="ja-JP" dirty="0"/>
          </a:p>
          <a:p>
            <a:pPr lvl="2"/>
            <a:r>
              <a:rPr lang="ja-JP" altLang="en-US" dirty="0"/>
              <a:t>小学校で英語教育が教科化されるから</a:t>
            </a:r>
            <a:endParaRPr lang="en-US" altLang="ja-JP" dirty="0"/>
          </a:p>
          <a:p>
            <a:pPr lvl="2"/>
            <a:r>
              <a:rPr lang="ja-JP" altLang="en-US" dirty="0"/>
              <a:t>友達が習っているから　等</a:t>
            </a:r>
            <a:endParaRPr lang="en-US" altLang="ja-JP" dirty="0"/>
          </a:p>
          <a:p>
            <a:r>
              <a:rPr lang="ja-JP" altLang="en-US" dirty="0"/>
              <a:t>回答者数</a:t>
            </a:r>
            <a:endParaRPr lang="en-US" altLang="ja-JP" dirty="0"/>
          </a:p>
          <a:p>
            <a:pPr lvl="1"/>
            <a:r>
              <a:rPr lang="en-US" altLang="ja-JP" dirty="0"/>
              <a:t>750</a:t>
            </a:r>
            <a:r>
              <a:rPr lang="ja-JP" altLang="en-US" dirty="0"/>
              <a:t>名（英語教育に興味のある方のみ）</a:t>
            </a:r>
          </a:p>
          <a:p>
            <a:pPr lvl="1"/>
            <a:endParaRPr lang="ja-JP" altLang="en-US" dirty="0"/>
          </a:p>
        </p:txBody>
      </p:sp>
      <p:graphicFrame>
        <p:nvGraphicFramePr>
          <p:cNvPr id="21" name="グラフ 3"/>
          <p:cNvGraphicFramePr/>
          <p:nvPr>
            <p:extLst>
              <p:ext uri="{D42A27DB-BD31-4B8C-83A1-F6EECF244321}">
                <p14:modId xmlns:p14="http://schemas.microsoft.com/office/powerpoint/2010/main" val="3079493888"/>
              </p:ext>
            </p:extLst>
          </p:nvPr>
        </p:nvGraphicFramePr>
        <p:xfrm>
          <a:off x="5975131" y="2301765"/>
          <a:ext cx="4927812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1217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調査結果③</a:t>
            </a:r>
            <a:endParaRPr lang="ja-JP" altLang="en-US" dirty="0"/>
          </a:p>
        </p:txBody>
      </p:sp>
      <p:sp>
        <p:nvSpPr>
          <p:cNvPr id="18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英語を学ばせたい時期</a:t>
            </a:r>
            <a:endParaRPr lang="en-US" altLang="ja-JP" dirty="0"/>
          </a:p>
          <a:p>
            <a:pPr lvl="1"/>
            <a:r>
              <a:rPr lang="en-US" altLang="ja-JP" dirty="0"/>
              <a:t>0</a:t>
            </a:r>
            <a:r>
              <a:rPr lang="ja-JP" altLang="en-US" dirty="0"/>
              <a:t>歳：</a:t>
            </a:r>
            <a:r>
              <a:rPr lang="en-US" altLang="ja-JP" dirty="0"/>
              <a:t>9</a:t>
            </a:r>
            <a:r>
              <a:rPr lang="ja-JP" altLang="en-US" dirty="0"/>
              <a:t>名</a:t>
            </a:r>
            <a:endParaRPr lang="en-US" altLang="ja-JP" dirty="0"/>
          </a:p>
          <a:p>
            <a:pPr lvl="1"/>
            <a:r>
              <a:rPr lang="en-US" altLang="ja-JP" dirty="0"/>
              <a:t>1</a:t>
            </a:r>
            <a:r>
              <a:rPr lang="ja-JP" altLang="en-US" dirty="0"/>
              <a:t>歳：</a:t>
            </a:r>
            <a:r>
              <a:rPr lang="en-US" altLang="ja-JP" dirty="0"/>
              <a:t>62</a:t>
            </a:r>
            <a:r>
              <a:rPr lang="ja-JP" altLang="en-US" dirty="0"/>
              <a:t>名</a:t>
            </a:r>
            <a:endParaRPr lang="en-US" altLang="ja-JP" dirty="0"/>
          </a:p>
          <a:p>
            <a:pPr lvl="1"/>
            <a:r>
              <a:rPr lang="en-US" altLang="ja-JP" dirty="0"/>
              <a:t>2</a:t>
            </a:r>
            <a:r>
              <a:rPr lang="ja-JP" altLang="en-US" dirty="0"/>
              <a:t>歳：</a:t>
            </a:r>
            <a:r>
              <a:rPr lang="en-US" altLang="ja-JP" dirty="0"/>
              <a:t>152</a:t>
            </a:r>
            <a:r>
              <a:rPr lang="ja-JP" altLang="en-US" dirty="0"/>
              <a:t>名</a:t>
            </a:r>
            <a:endParaRPr lang="en-US" altLang="ja-JP" dirty="0"/>
          </a:p>
          <a:p>
            <a:pPr lvl="1"/>
            <a:r>
              <a:rPr lang="en-US" altLang="ja-JP" dirty="0"/>
              <a:t>3</a:t>
            </a:r>
            <a:r>
              <a:rPr lang="ja-JP" altLang="en-US" dirty="0"/>
              <a:t>歳：</a:t>
            </a:r>
            <a:r>
              <a:rPr lang="en-US" altLang="ja-JP" dirty="0"/>
              <a:t>347</a:t>
            </a:r>
            <a:r>
              <a:rPr lang="ja-JP" altLang="en-US" dirty="0"/>
              <a:t>名</a:t>
            </a:r>
            <a:endParaRPr lang="en-US" altLang="ja-JP" dirty="0"/>
          </a:p>
          <a:p>
            <a:pPr lvl="1"/>
            <a:r>
              <a:rPr lang="en-US" altLang="ja-JP" dirty="0"/>
              <a:t>4</a:t>
            </a:r>
            <a:r>
              <a:rPr lang="ja-JP" altLang="en-US" dirty="0"/>
              <a:t>歳以上：</a:t>
            </a:r>
            <a:r>
              <a:rPr lang="en-US" altLang="ja-JP" dirty="0"/>
              <a:t>180</a:t>
            </a:r>
            <a:r>
              <a:rPr lang="ja-JP" altLang="en-US" dirty="0"/>
              <a:t>名</a:t>
            </a:r>
          </a:p>
          <a:p>
            <a:r>
              <a:rPr lang="ja-JP" altLang="en-US" dirty="0"/>
              <a:t>回答者数</a:t>
            </a:r>
            <a:endParaRPr lang="en-US" altLang="ja-JP" dirty="0"/>
          </a:p>
          <a:p>
            <a:pPr lvl="1"/>
            <a:r>
              <a:rPr lang="en-US" altLang="ja-JP" dirty="0"/>
              <a:t>750</a:t>
            </a:r>
            <a:r>
              <a:rPr lang="ja-JP" altLang="en-US" dirty="0"/>
              <a:t>名（英語教育に興味のある方のみ）</a:t>
            </a:r>
          </a:p>
        </p:txBody>
      </p:sp>
      <p:graphicFrame>
        <p:nvGraphicFramePr>
          <p:cNvPr id="21" name="グラフ 3"/>
          <p:cNvGraphicFramePr/>
          <p:nvPr>
            <p:extLst>
              <p:ext uri="{D42A27DB-BD31-4B8C-83A1-F6EECF244321}">
                <p14:modId xmlns:p14="http://schemas.microsoft.com/office/powerpoint/2010/main" val="885367355"/>
              </p:ext>
            </p:extLst>
          </p:nvPr>
        </p:nvGraphicFramePr>
        <p:xfrm>
          <a:off x="5975131" y="2301765"/>
          <a:ext cx="4927812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65584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子供向けクラス開設の</a:t>
            </a:r>
            <a:r>
              <a:rPr lang="en-US" altLang="ja-JP" dirty="0"/>
              <a:t>PR</a:t>
            </a:r>
            <a:r>
              <a:rPr lang="ja-JP" altLang="en-US" dirty="0"/>
              <a:t>について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vl="0">
              <a:lnSpc>
                <a:spcPct val="150000"/>
              </a:lnSpc>
            </a:pPr>
            <a:r>
              <a:rPr lang="ja-JP" altLang="en-US" dirty="0"/>
              <a:t>駅前、スクール前でのチラシ配布</a:t>
            </a:r>
            <a:endParaRPr lang="en-US" altLang="ja-JP" dirty="0"/>
          </a:p>
          <a:p>
            <a:pPr lvl="0">
              <a:lnSpc>
                <a:spcPct val="150000"/>
              </a:lnSpc>
            </a:pPr>
            <a:r>
              <a:rPr lang="ja-JP" altLang="en-US" dirty="0"/>
              <a:t>入会金</a:t>
            </a:r>
            <a:r>
              <a:rPr lang="en-US" altLang="ja-JP" dirty="0"/>
              <a:t>30%</a:t>
            </a:r>
            <a:r>
              <a:rPr lang="ja-JP" altLang="en-US" dirty="0"/>
              <a:t>引きチラシのポスティング</a:t>
            </a:r>
            <a:endParaRPr lang="en-US" altLang="ja-JP" dirty="0"/>
          </a:p>
          <a:p>
            <a:pPr lvl="0">
              <a:lnSpc>
                <a:spcPct val="150000"/>
              </a:lnSpc>
            </a:pPr>
            <a:r>
              <a:rPr lang="ja-JP" altLang="en-US" dirty="0"/>
              <a:t>新聞への折り込みチラシの差し込み</a:t>
            </a:r>
          </a:p>
          <a:p>
            <a:pPr lvl="0">
              <a:lnSpc>
                <a:spcPct val="150000"/>
              </a:lnSpc>
            </a:pPr>
            <a:r>
              <a:rPr lang="ja-JP" altLang="en-US" dirty="0"/>
              <a:t>ホームページに特設サイトを開設</a:t>
            </a:r>
            <a:endParaRPr lang="en-US" altLang="ja-JP" dirty="0"/>
          </a:p>
          <a:p>
            <a:pPr lvl="0">
              <a:lnSpc>
                <a:spcPct val="150000"/>
              </a:lnSpc>
            </a:pPr>
            <a:r>
              <a:rPr lang="ja-JP" altLang="en-US" dirty="0"/>
              <a:t>無料体験レッスンを用意</a:t>
            </a:r>
            <a:endParaRPr lang="en-US" altLang="ja-JP" dirty="0"/>
          </a:p>
          <a:p>
            <a:pPr lvl="0">
              <a:lnSpc>
                <a:spcPct val="150000"/>
              </a:lnSpc>
            </a:pPr>
            <a:r>
              <a:rPr lang="ja-JP" altLang="en-US" dirty="0"/>
              <a:t>ミニ英語コンサートへの招待</a:t>
            </a:r>
          </a:p>
        </p:txBody>
      </p:sp>
      <p:sp>
        <p:nvSpPr>
          <p:cNvPr id="13" name="フリーフォーム: 図形 3"/>
          <p:cNvSpPr/>
          <p:nvPr/>
        </p:nvSpPr>
        <p:spPr>
          <a:xfrm>
            <a:off x="6334358" y="3681850"/>
            <a:ext cx="1072056" cy="1732017"/>
          </a:xfrm>
          <a:custGeom>
            <a:avLst/>
            <a:gdLst>
              <a:gd name="connsiteX0" fmla="*/ 536028 w 1072056"/>
              <a:gd name="connsiteY0" fmla="*/ 1070960 h 2141921"/>
              <a:gd name="connsiteX1" fmla="*/ 421885 w 1072056"/>
              <a:gd name="connsiteY1" fmla="*/ 1527066 h 2141921"/>
              <a:gd name="connsiteX2" fmla="*/ 650171 w 1072056"/>
              <a:gd name="connsiteY2" fmla="*/ 1527066 h 2141921"/>
              <a:gd name="connsiteX3" fmla="*/ 536028 w 1072056"/>
              <a:gd name="connsiteY3" fmla="*/ 0 h 2141921"/>
              <a:gd name="connsiteX4" fmla="*/ 1072056 w 1072056"/>
              <a:gd name="connsiteY4" fmla="*/ 2141921 h 2141921"/>
              <a:gd name="connsiteX5" fmla="*/ 804042 w 1072056"/>
              <a:gd name="connsiteY5" fmla="*/ 2141921 h 2141921"/>
              <a:gd name="connsiteX6" fmla="*/ 695488 w 1072056"/>
              <a:gd name="connsiteY6" fmla="*/ 1708150 h 2141921"/>
              <a:gd name="connsiteX7" fmla="*/ 376568 w 1072056"/>
              <a:gd name="connsiteY7" fmla="*/ 1708150 h 2141921"/>
              <a:gd name="connsiteX8" fmla="*/ 268014 w 1072056"/>
              <a:gd name="connsiteY8" fmla="*/ 2141921 h 2141921"/>
              <a:gd name="connsiteX9" fmla="*/ 0 w 1072056"/>
              <a:gd name="connsiteY9" fmla="*/ 2141921 h 2141921"/>
              <a:gd name="connsiteX0" fmla="*/ 536028 w 1072056"/>
              <a:gd name="connsiteY0" fmla="*/ 661056 h 1732017"/>
              <a:gd name="connsiteX1" fmla="*/ 421885 w 1072056"/>
              <a:gd name="connsiteY1" fmla="*/ 1117162 h 1732017"/>
              <a:gd name="connsiteX2" fmla="*/ 650171 w 1072056"/>
              <a:gd name="connsiteY2" fmla="*/ 1117162 h 1732017"/>
              <a:gd name="connsiteX3" fmla="*/ 536028 w 1072056"/>
              <a:gd name="connsiteY3" fmla="*/ 661056 h 1732017"/>
              <a:gd name="connsiteX4" fmla="*/ 520262 w 1072056"/>
              <a:gd name="connsiteY4" fmla="*/ 0 h 1732017"/>
              <a:gd name="connsiteX5" fmla="*/ 1072056 w 1072056"/>
              <a:gd name="connsiteY5" fmla="*/ 1732017 h 1732017"/>
              <a:gd name="connsiteX6" fmla="*/ 804042 w 1072056"/>
              <a:gd name="connsiteY6" fmla="*/ 1732017 h 1732017"/>
              <a:gd name="connsiteX7" fmla="*/ 695488 w 1072056"/>
              <a:gd name="connsiteY7" fmla="*/ 1298246 h 1732017"/>
              <a:gd name="connsiteX8" fmla="*/ 376568 w 1072056"/>
              <a:gd name="connsiteY8" fmla="*/ 1298246 h 1732017"/>
              <a:gd name="connsiteX9" fmla="*/ 268014 w 1072056"/>
              <a:gd name="connsiteY9" fmla="*/ 1732017 h 1732017"/>
              <a:gd name="connsiteX10" fmla="*/ 0 w 1072056"/>
              <a:gd name="connsiteY10" fmla="*/ 1732017 h 1732017"/>
              <a:gd name="connsiteX11" fmla="*/ 520262 w 1072056"/>
              <a:gd name="connsiteY11" fmla="*/ 0 h 1732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72056" h="1732017">
                <a:moveTo>
                  <a:pt x="536028" y="661056"/>
                </a:moveTo>
                <a:lnTo>
                  <a:pt x="421885" y="1117162"/>
                </a:lnTo>
                <a:lnTo>
                  <a:pt x="650171" y="1117162"/>
                </a:lnTo>
                <a:lnTo>
                  <a:pt x="536028" y="661056"/>
                </a:lnTo>
                <a:close/>
                <a:moveTo>
                  <a:pt x="520262" y="0"/>
                </a:moveTo>
                <a:lnTo>
                  <a:pt x="1072056" y="1732017"/>
                </a:lnTo>
                <a:lnTo>
                  <a:pt x="804042" y="1732017"/>
                </a:lnTo>
                <a:lnTo>
                  <a:pt x="695488" y="1298246"/>
                </a:lnTo>
                <a:lnTo>
                  <a:pt x="376568" y="1298246"/>
                </a:lnTo>
                <a:lnTo>
                  <a:pt x="268014" y="1732017"/>
                </a:lnTo>
                <a:lnTo>
                  <a:pt x="0" y="1732017"/>
                </a:lnTo>
                <a:cubicBezTo>
                  <a:pt x="178676" y="1018043"/>
                  <a:pt x="341586" y="713974"/>
                  <a:pt x="520262" y="0"/>
                </a:cubicBezTo>
                <a:close/>
              </a:path>
            </a:pathLst>
          </a:cu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4"/>
          <p:cNvSpPr/>
          <p:nvPr/>
        </p:nvSpPr>
        <p:spPr>
          <a:xfrm rot="6124014">
            <a:off x="7630993" y="3271948"/>
            <a:ext cx="1576818" cy="819805"/>
          </a:xfrm>
          <a:custGeom>
            <a:avLst/>
            <a:gdLst>
              <a:gd name="connsiteX0" fmla="*/ 808036 w 1576818"/>
              <a:gd name="connsiteY0" fmla="*/ 599088 h 819805"/>
              <a:gd name="connsiteX1" fmla="*/ 1319985 w 1576818"/>
              <a:gd name="connsiteY1" fmla="*/ 599088 h 819805"/>
              <a:gd name="connsiteX2" fmla="*/ 1299869 w 1576818"/>
              <a:gd name="connsiteY2" fmla="*/ 465535 h 819805"/>
              <a:gd name="connsiteX3" fmla="*/ 1064010 w 1576818"/>
              <a:gd name="connsiteY3" fmla="*/ 255976 h 819805"/>
              <a:gd name="connsiteX4" fmla="*/ 828151 w 1576818"/>
              <a:gd name="connsiteY4" fmla="*/ 465535 h 819805"/>
              <a:gd name="connsiteX5" fmla="*/ 188630 w 1576818"/>
              <a:gd name="connsiteY5" fmla="*/ 599088 h 819805"/>
              <a:gd name="connsiteX6" fmla="*/ 547689 w 1576818"/>
              <a:gd name="connsiteY6" fmla="*/ 599088 h 819805"/>
              <a:gd name="connsiteX7" fmla="*/ 537772 w 1576818"/>
              <a:gd name="connsiteY7" fmla="*/ 500428 h 819805"/>
              <a:gd name="connsiteX8" fmla="*/ 368159 w 1576818"/>
              <a:gd name="connsiteY8" fmla="*/ 274601 h 819805"/>
              <a:gd name="connsiteX9" fmla="*/ 198546 w 1576818"/>
              <a:gd name="connsiteY9" fmla="*/ 500428 h 819805"/>
              <a:gd name="connsiteX10" fmla="*/ 0 w 1576818"/>
              <a:gd name="connsiteY10" fmla="*/ 644351 h 819805"/>
              <a:gd name="connsiteX11" fmla="*/ 266 w 1576818"/>
              <a:gd name="connsiteY11" fmla="*/ 640382 h 819805"/>
              <a:gd name="connsiteX12" fmla="*/ 266 w 1576818"/>
              <a:gd name="connsiteY12" fmla="*/ 599088 h 819805"/>
              <a:gd name="connsiteX13" fmla="*/ 3033 w 1576818"/>
              <a:gd name="connsiteY13" fmla="*/ 599088 h 819805"/>
              <a:gd name="connsiteX14" fmla="*/ 7480 w 1576818"/>
              <a:gd name="connsiteY14" fmla="*/ 532735 h 819805"/>
              <a:gd name="connsiteX15" fmla="*/ 368159 w 1576818"/>
              <a:gd name="connsiteY15" fmla="*/ 90521 h 819805"/>
              <a:gd name="connsiteX16" fmla="*/ 628487 w 1576818"/>
              <a:gd name="connsiteY16" fmla="*/ 252734 h 819805"/>
              <a:gd name="connsiteX17" fmla="*/ 637315 w 1576818"/>
              <a:gd name="connsiteY17" fmla="*/ 268829 h 819805"/>
              <a:gd name="connsiteX18" fmla="*/ 639492 w 1576818"/>
              <a:gd name="connsiteY18" fmla="*/ 264133 h 819805"/>
              <a:gd name="connsiteX19" fmla="*/ 1064010 w 1576818"/>
              <a:gd name="connsiteY19" fmla="*/ 0 h 819805"/>
              <a:gd name="connsiteX20" fmla="*/ 1565560 w 1576818"/>
              <a:gd name="connsiteY20" fmla="*/ 478353 h 819805"/>
              <a:gd name="connsiteX21" fmla="*/ 1575961 w 1576818"/>
              <a:gd name="connsiteY21" fmla="*/ 599088 h 819805"/>
              <a:gd name="connsiteX22" fmla="*/ 1576818 w 1576818"/>
              <a:gd name="connsiteY22" fmla="*/ 599088 h 819805"/>
              <a:gd name="connsiteX23" fmla="*/ 1576818 w 1576818"/>
              <a:gd name="connsiteY23" fmla="*/ 819805 h 819805"/>
              <a:gd name="connsiteX24" fmla="*/ 266 w 1576818"/>
              <a:gd name="connsiteY24" fmla="*/ 819805 h 819805"/>
              <a:gd name="connsiteX25" fmla="*/ 266 w 1576818"/>
              <a:gd name="connsiteY25" fmla="*/ 644351 h 81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576818" h="819805">
                <a:moveTo>
                  <a:pt x="808036" y="599088"/>
                </a:moveTo>
                <a:lnTo>
                  <a:pt x="1319985" y="599088"/>
                </a:lnTo>
                <a:lnTo>
                  <a:pt x="1299869" y="465535"/>
                </a:lnTo>
                <a:cubicBezTo>
                  <a:pt x="1261010" y="342386"/>
                  <a:pt x="1170038" y="255976"/>
                  <a:pt x="1064010" y="255976"/>
                </a:cubicBezTo>
                <a:cubicBezTo>
                  <a:pt x="957982" y="255976"/>
                  <a:pt x="867010" y="342386"/>
                  <a:pt x="828151" y="465535"/>
                </a:cubicBezTo>
                <a:close/>
                <a:moveTo>
                  <a:pt x="188630" y="599088"/>
                </a:moveTo>
                <a:lnTo>
                  <a:pt x="547689" y="599088"/>
                </a:lnTo>
                <a:lnTo>
                  <a:pt x="537772" y="500428"/>
                </a:lnTo>
                <a:cubicBezTo>
                  <a:pt x="509828" y="367719"/>
                  <a:pt x="444407" y="274601"/>
                  <a:pt x="368159" y="274601"/>
                </a:cubicBezTo>
                <a:cubicBezTo>
                  <a:pt x="291911" y="274601"/>
                  <a:pt x="226491" y="367719"/>
                  <a:pt x="198546" y="500428"/>
                </a:cubicBezTo>
                <a:close/>
                <a:moveTo>
                  <a:pt x="0" y="644351"/>
                </a:moveTo>
                <a:lnTo>
                  <a:pt x="266" y="640382"/>
                </a:lnTo>
                <a:lnTo>
                  <a:pt x="266" y="599088"/>
                </a:lnTo>
                <a:lnTo>
                  <a:pt x="3033" y="599088"/>
                </a:lnTo>
                <a:lnTo>
                  <a:pt x="7480" y="532735"/>
                </a:lnTo>
                <a:cubicBezTo>
                  <a:pt x="41809" y="280364"/>
                  <a:pt x="190246" y="90521"/>
                  <a:pt x="368159" y="90521"/>
                </a:cubicBezTo>
                <a:cubicBezTo>
                  <a:pt x="469824" y="90521"/>
                  <a:pt x="561864" y="152511"/>
                  <a:pt x="628487" y="252734"/>
                </a:cubicBezTo>
                <a:lnTo>
                  <a:pt x="637315" y="268829"/>
                </a:lnTo>
                <a:lnTo>
                  <a:pt x="639492" y="264133"/>
                </a:lnTo>
                <a:cubicBezTo>
                  <a:pt x="731494" y="104774"/>
                  <a:pt x="887296" y="0"/>
                  <a:pt x="1064010" y="0"/>
                </a:cubicBezTo>
                <a:cubicBezTo>
                  <a:pt x="1311410" y="0"/>
                  <a:pt x="1517823" y="205357"/>
                  <a:pt x="1565560" y="478353"/>
                </a:cubicBezTo>
                <a:lnTo>
                  <a:pt x="1575961" y="599088"/>
                </a:lnTo>
                <a:lnTo>
                  <a:pt x="1576818" y="599088"/>
                </a:lnTo>
                <a:lnTo>
                  <a:pt x="1576818" y="819805"/>
                </a:lnTo>
                <a:lnTo>
                  <a:pt x="266" y="819805"/>
                </a:lnTo>
                <a:lnTo>
                  <a:pt x="266" y="644351"/>
                </a:lnTo>
                <a:close/>
              </a:path>
            </a:pathLst>
          </a:cu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5" name="アーチ 5"/>
          <p:cNvSpPr/>
          <p:nvPr/>
        </p:nvSpPr>
        <p:spPr>
          <a:xfrm rot="14878636">
            <a:off x="9109194" y="3547844"/>
            <a:ext cx="1702678" cy="1056290"/>
          </a:xfrm>
          <a:prstGeom prst="blockArc">
            <a:avLst>
              <a:gd name="adj1" fmla="val 7790397"/>
              <a:gd name="adj2" fmla="val 1975519"/>
              <a:gd name="adj3" fmla="val 38543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054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</TotalTime>
  <Words>322</Words>
  <Application>Microsoft Office PowerPoint</Application>
  <PresentationFormat>ワイド画面</PresentationFormat>
  <Paragraphs>58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游ゴシック</vt:lpstr>
      <vt:lpstr>游ゴシック Light</vt:lpstr>
      <vt:lpstr>Arial</vt:lpstr>
      <vt:lpstr>Office テーマ</vt:lpstr>
      <vt:lpstr>かえで英会話スクール 新規クラス開設について</vt:lpstr>
      <vt:lpstr>子供向けクラスの開設にあたって</vt:lpstr>
      <vt:lpstr>クラスの開設案</vt:lpstr>
      <vt:lpstr>参考：子供の英語教育調査の実施</vt:lpstr>
      <vt:lpstr>調査結果①</vt:lpstr>
      <vt:lpstr>調査結果②</vt:lpstr>
      <vt:lpstr>調査結果③</vt:lpstr>
      <vt:lpstr>子供向けクラス開設のPRについて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かえで英会話スクール 新規クラス開設について</dc:title>
  <dcterms:created xsi:type="dcterms:W3CDTF">2016-10-12T08:05:03Z</dcterms:created>
  <dcterms:modified xsi:type="dcterms:W3CDTF">2016-10-18T05:36:18Z</dcterms:modified>
</cp:coreProperties>
</file>