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3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01600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S PP2016" initials="MP" lastIdx="2" clrIdx="0">
    <p:extLst>
      <p:ext uri="{19B8F6BF-5375-455C-9EA6-DF929625EA0E}">
        <p15:presenceInfo xmlns:p15="http://schemas.microsoft.com/office/powerpoint/2012/main" userId="MOS PP2016" providerId="None"/>
      </p:ext>
    </p:extLst>
  </p:cmAuthor>
  <p:cmAuthor id="2" name="富士太郎" initials="富士太郎" lastIdx="2" clrIdx="1">
    <p:extLst>
      <p:ext uri="{19B8F6BF-5375-455C-9EA6-DF929625EA0E}">
        <p15:presenceInfo xmlns:p15="http://schemas.microsoft.com/office/powerpoint/2012/main" userId="富士太郎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3236100442798855"/>
          <c:y val="9.84188660441737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歯周病罹患率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0E5A-41A2-998F-EA73E1067605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0E5A-41A2-998F-EA73E1067605}"/>
              </c:ext>
            </c:extLst>
          </c:dPt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喫煙者</c:v>
                </c:pt>
                <c:pt idx="1">
                  <c:v>非喫煙者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0.67</c:v>
                </c:pt>
                <c:pt idx="1">
                  <c:v>0.33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46-4B0F-929E-0C5CAE3FCD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100"/>
        <c:axId val="230419280"/>
        <c:axId val="230416000"/>
      </c:barChart>
      <c:catAx>
        <c:axId val="230419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0416000"/>
        <c:crosses val="autoZero"/>
        <c:auto val="1"/>
        <c:lblAlgn val="ctr"/>
        <c:lblOffset val="100"/>
        <c:noMultiLvlLbl val="0"/>
      </c:catAx>
      <c:valAx>
        <c:axId val="2304160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0419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7-05-09T14:29:54.645" idx="2">
    <p:pos x="10" y="10"/>
    <p:text>わかりやすいグラフに変更してください。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7-05-09T14:29:41.823" idx="1">
    <p:pos x="146" y="146"/>
    <p:text>ホームページを記載してください。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10B4C5-6B0B-44EC-99A7-65A4F8FB91C2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1637A1-C323-4F65-9454-355B8794A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65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9177" y="1083988"/>
            <a:ext cx="7241647" cy="2091011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9177" y="3238501"/>
            <a:ext cx="7241647" cy="1142999"/>
          </a:xfrm>
        </p:spPr>
        <p:txBody>
          <a:bodyPr>
            <a:normAutofit/>
          </a:bodyPr>
          <a:lstStyle>
            <a:lvl1pPr marL="0" indent="0" algn="ctr">
              <a:buNone/>
              <a:defRPr sz="1833">
                <a:solidFill>
                  <a:schemeClr val="bg1">
                    <a:lumMod val="50000"/>
                  </a:schemeClr>
                </a:solidFill>
              </a:defRPr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978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495" y="3574478"/>
            <a:ext cx="8637027" cy="676342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7287" y="581884"/>
            <a:ext cx="8185443" cy="2678447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1479" y="4257273"/>
            <a:ext cx="8637043" cy="568727"/>
          </a:xfrm>
        </p:spPr>
        <p:txBody>
          <a:bodyPr/>
          <a:lstStyle>
            <a:lvl1pPr marL="0" indent="0" algn="ctr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567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479" y="507999"/>
            <a:ext cx="8637043" cy="2856038"/>
          </a:xfrm>
        </p:spPr>
        <p:txBody>
          <a:bodyPr anchor="ctr"/>
          <a:lstStyle>
            <a:lvl1pPr algn="ctr"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1479" y="3504018"/>
            <a:ext cx="8637043" cy="1321983"/>
          </a:xfrm>
        </p:spPr>
        <p:txBody>
          <a:bodyPr anchor="ctr"/>
          <a:lstStyle>
            <a:lvl1pPr marL="0" indent="0" algn="ctr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4882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5177" y="508000"/>
            <a:ext cx="7752293" cy="2494087"/>
          </a:xfrm>
        </p:spPr>
        <p:txBody>
          <a:bodyPr anchor="ctr"/>
          <a:lstStyle>
            <a:lvl1pPr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33870" y="3008360"/>
            <a:ext cx="7293583" cy="495657"/>
          </a:xfrm>
        </p:spPr>
        <p:txBody>
          <a:bodyPr anchor="t">
            <a:normAutofit/>
          </a:bodyPr>
          <a:lstStyle>
            <a:lvl1pPr marL="0" indent="0">
              <a:buNone/>
              <a:defRPr sz="1167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1479" y="3643997"/>
            <a:ext cx="8637043" cy="118421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834573" y="628472"/>
            <a:ext cx="508000" cy="487313"/>
          </a:xfrm>
          <a:prstGeom prst="rect">
            <a:avLst/>
          </a:prstGeom>
        </p:spPr>
        <p:txBody>
          <a:bodyPr vert="horz" lIns="76200" tIns="38100" rIns="76200" bIns="3810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666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797965" y="2494649"/>
            <a:ext cx="508000" cy="487313"/>
          </a:xfrm>
          <a:prstGeom prst="rect">
            <a:avLst/>
          </a:prstGeom>
        </p:spPr>
        <p:txBody>
          <a:bodyPr vert="horz" lIns="76200" tIns="38100" rIns="76200" bIns="3810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666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8690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479" y="1782268"/>
            <a:ext cx="8637043" cy="2093196"/>
          </a:xfrm>
        </p:spPr>
        <p:txBody>
          <a:bodyPr anchor="b"/>
          <a:lstStyle>
            <a:lvl1pPr algn="ctr"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1479" y="3885279"/>
            <a:ext cx="8637043" cy="950537"/>
          </a:xfrm>
        </p:spPr>
        <p:txBody>
          <a:bodyPr anchor="t"/>
          <a:lstStyle>
            <a:lvl1pPr marL="0" indent="0" algn="ctr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5838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761479" y="508000"/>
            <a:ext cx="8637043" cy="133757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61478" y="1972578"/>
            <a:ext cx="2749147" cy="480218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761478" y="2452796"/>
            <a:ext cx="2749147" cy="2373204"/>
          </a:xfrm>
        </p:spPr>
        <p:txBody>
          <a:bodyPr anchor="t">
            <a:normAutofit/>
          </a:bodyPr>
          <a:lstStyle>
            <a:lvl1pPr marL="0" indent="0" algn="ctr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0325" y="1972578"/>
            <a:ext cx="2742934" cy="480218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701124" y="2452796"/>
            <a:ext cx="2752793" cy="2373204"/>
          </a:xfrm>
        </p:spPr>
        <p:txBody>
          <a:bodyPr anchor="t">
            <a:normAutofit/>
          </a:bodyPr>
          <a:lstStyle>
            <a:lvl1pPr marL="0" indent="0" algn="ctr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644415" y="1972578"/>
            <a:ext cx="2754107" cy="480218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6644415" y="2452796"/>
            <a:ext cx="2754107" cy="2373204"/>
          </a:xfrm>
        </p:spPr>
        <p:txBody>
          <a:bodyPr anchor="t">
            <a:normAutofit/>
          </a:bodyPr>
          <a:lstStyle>
            <a:lvl1pPr marL="0" indent="0" algn="ctr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8099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761479" y="508977"/>
            <a:ext cx="8637043" cy="13366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761479" y="3504017"/>
            <a:ext cx="2747008" cy="480218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833" b="0">
                <a:solidFill>
                  <a:schemeClr val="tx1"/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761479" y="1972578"/>
            <a:ext cx="2747008" cy="1270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333"/>
            </a:lvl1pPr>
            <a:lvl2pPr marL="380985" indent="0">
              <a:buNone/>
              <a:defRPr sz="1333"/>
            </a:lvl2pPr>
            <a:lvl3pPr marL="761970" indent="0">
              <a:buNone/>
              <a:defRPr sz="1333"/>
            </a:lvl3pPr>
            <a:lvl4pPr marL="1142954" indent="0">
              <a:buNone/>
              <a:defRPr sz="1333"/>
            </a:lvl4pPr>
            <a:lvl5pPr marL="1523939" indent="0">
              <a:buNone/>
              <a:defRPr sz="1333"/>
            </a:lvl5pPr>
            <a:lvl6pPr marL="1904924" indent="0">
              <a:buNone/>
              <a:defRPr sz="1333"/>
            </a:lvl6pPr>
            <a:lvl7pPr marL="2285909" indent="0">
              <a:buNone/>
              <a:defRPr sz="1333"/>
            </a:lvl7pPr>
            <a:lvl8pPr marL="2666893" indent="0">
              <a:buNone/>
              <a:defRPr sz="1333"/>
            </a:lvl8pPr>
            <a:lvl9pPr marL="3047878" indent="0">
              <a:buNone/>
              <a:defRPr sz="133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761479" y="3984235"/>
            <a:ext cx="2747008" cy="841765"/>
          </a:xfrm>
        </p:spPr>
        <p:txBody>
          <a:bodyPr anchor="t">
            <a:normAutofit/>
          </a:bodyPr>
          <a:lstStyle>
            <a:lvl1pPr marL="0" indent="0" algn="ctr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2299" y="3504017"/>
            <a:ext cx="2751523" cy="480218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833" b="0">
                <a:solidFill>
                  <a:schemeClr val="tx1"/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701124" y="1972578"/>
            <a:ext cx="2752793" cy="1270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333"/>
            </a:lvl1pPr>
            <a:lvl2pPr marL="380985" indent="0">
              <a:buNone/>
              <a:defRPr sz="1333"/>
            </a:lvl2pPr>
            <a:lvl3pPr marL="761970" indent="0">
              <a:buNone/>
              <a:defRPr sz="1333"/>
            </a:lvl3pPr>
            <a:lvl4pPr marL="1142954" indent="0">
              <a:buNone/>
              <a:defRPr sz="1333"/>
            </a:lvl4pPr>
            <a:lvl5pPr marL="1523939" indent="0">
              <a:buNone/>
              <a:defRPr sz="1333"/>
            </a:lvl5pPr>
            <a:lvl6pPr marL="1904924" indent="0">
              <a:buNone/>
              <a:defRPr sz="1333"/>
            </a:lvl6pPr>
            <a:lvl7pPr marL="2285909" indent="0">
              <a:buNone/>
              <a:defRPr sz="1333"/>
            </a:lvl7pPr>
            <a:lvl8pPr marL="2666893" indent="0">
              <a:buNone/>
              <a:defRPr sz="1333"/>
            </a:lvl8pPr>
            <a:lvl9pPr marL="3047878" indent="0">
              <a:buNone/>
              <a:defRPr sz="133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701124" y="3984234"/>
            <a:ext cx="2752793" cy="841766"/>
          </a:xfrm>
        </p:spPr>
        <p:txBody>
          <a:bodyPr anchor="t">
            <a:normAutofit/>
          </a:bodyPr>
          <a:lstStyle>
            <a:lvl1pPr marL="0" indent="0" algn="ctr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644415" y="3504017"/>
            <a:ext cx="2750568" cy="480218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833" b="0">
                <a:solidFill>
                  <a:schemeClr val="tx1"/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644415" y="1972578"/>
            <a:ext cx="2754107" cy="1270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333"/>
            </a:lvl1pPr>
            <a:lvl2pPr marL="380985" indent="0">
              <a:buNone/>
              <a:defRPr sz="1333"/>
            </a:lvl2pPr>
            <a:lvl3pPr marL="761970" indent="0">
              <a:buNone/>
              <a:defRPr sz="1333"/>
            </a:lvl3pPr>
            <a:lvl4pPr marL="1142954" indent="0">
              <a:buNone/>
              <a:defRPr sz="1333"/>
            </a:lvl4pPr>
            <a:lvl5pPr marL="1523939" indent="0">
              <a:buNone/>
              <a:defRPr sz="1333"/>
            </a:lvl5pPr>
            <a:lvl6pPr marL="1904924" indent="0">
              <a:buNone/>
              <a:defRPr sz="1333"/>
            </a:lvl6pPr>
            <a:lvl7pPr marL="2285909" indent="0">
              <a:buNone/>
              <a:defRPr sz="1333"/>
            </a:lvl7pPr>
            <a:lvl8pPr marL="2666893" indent="0">
              <a:buNone/>
              <a:defRPr sz="1333"/>
            </a:lvl8pPr>
            <a:lvl9pPr marL="3047878" indent="0">
              <a:buNone/>
              <a:defRPr sz="133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644311" y="3984232"/>
            <a:ext cx="2754211" cy="841768"/>
          </a:xfrm>
        </p:spPr>
        <p:txBody>
          <a:bodyPr anchor="t">
            <a:normAutofit/>
          </a:bodyPr>
          <a:lstStyle>
            <a:lvl1pPr marL="0" indent="0" algn="ctr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49737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761479" y="1972578"/>
            <a:ext cx="8637043" cy="285342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24771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508001"/>
            <a:ext cx="2127772" cy="4317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761479" y="508001"/>
            <a:ext cx="6382270" cy="43179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39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761478" y="1972577"/>
            <a:ext cx="8636522" cy="2853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980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478" y="690469"/>
            <a:ext cx="8626460" cy="2280683"/>
          </a:xfrm>
        </p:spPr>
        <p:txBody>
          <a:bodyPr anchor="b">
            <a:normAutofit/>
          </a:bodyPr>
          <a:lstStyle>
            <a:lvl1pPr>
              <a:defRPr sz="333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478" y="3047881"/>
            <a:ext cx="8626460" cy="1140153"/>
          </a:xfrm>
        </p:spPr>
        <p:txBody>
          <a:bodyPr>
            <a:normAutofit/>
          </a:bodyPr>
          <a:lstStyle>
            <a:lvl1pPr marL="0" indent="0" algn="ctr">
              <a:buNone/>
              <a:defRPr sz="1667">
                <a:solidFill>
                  <a:schemeClr val="bg1">
                    <a:lumMod val="50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729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761479" y="515431"/>
            <a:ext cx="8637043" cy="133014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761478" y="1972577"/>
            <a:ext cx="4255022" cy="2853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143500" y="1972577"/>
            <a:ext cx="4254500" cy="2853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187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761479" y="515431"/>
            <a:ext cx="8637043" cy="133014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274" y="1975848"/>
            <a:ext cx="4061228" cy="566662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167" b="0">
                <a:solidFill>
                  <a:schemeClr val="tx1"/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761479" y="2542511"/>
            <a:ext cx="4255023" cy="22834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30353" y="1975848"/>
            <a:ext cx="4068170" cy="566662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167" b="0">
                <a:solidFill>
                  <a:schemeClr val="tx1"/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143500" y="2542511"/>
            <a:ext cx="4254501" cy="22834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4004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7403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630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479" y="508000"/>
            <a:ext cx="3279740" cy="1686043"/>
          </a:xfrm>
        </p:spPr>
        <p:txBody>
          <a:bodyPr anchor="b"/>
          <a:lstStyle>
            <a:lvl1pPr algn="ctr"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4231719" y="508001"/>
            <a:ext cx="5166803" cy="43179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1479" y="2194043"/>
            <a:ext cx="3279741" cy="2631957"/>
          </a:xfrm>
        </p:spPr>
        <p:txBody>
          <a:bodyPr/>
          <a:lstStyle>
            <a:lvl1pPr marL="0" indent="0" algn="ctr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288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479" y="508000"/>
            <a:ext cx="4945808" cy="1686045"/>
          </a:xfrm>
        </p:spPr>
        <p:txBody>
          <a:bodyPr anchor="b"/>
          <a:lstStyle>
            <a:lvl1pPr algn="ctr"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87336" y="508001"/>
            <a:ext cx="2712798" cy="43180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1495" y="2194044"/>
            <a:ext cx="4945791" cy="2631956"/>
          </a:xfrm>
        </p:spPr>
        <p:txBody>
          <a:bodyPr/>
          <a:lstStyle>
            <a:lvl1pPr marL="0" indent="0" algn="ctr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4667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0160003" cy="571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479" y="515431"/>
            <a:ext cx="8637043" cy="133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479" y="1972578"/>
            <a:ext cx="8637043" cy="28534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98948" y="4902730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33">
                <a:solidFill>
                  <a:schemeClr val="tx1"/>
                </a:solidFill>
              </a:defRPr>
            </a:lvl1pPr>
          </a:lstStyle>
          <a:p>
            <a:fld id="{236A2AAA-2D61-43C7-AE0B-F3AD7B65DCB4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479" y="4902730"/>
            <a:ext cx="5560739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33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1676" y="4902730"/>
            <a:ext cx="63684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33">
                <a:solidFill>
                  <a:schemeClr val="tx1"/>
                </a:solidFill>
              </a:defRPr>
            </a:lvl1pPr>
          </a:lstStyle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452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65" r:id="rId2"/>
    <p:sldLayoutId id="2147484166" r:id="rId3"/>
    <p:sldLayoutId id="2147484167" r:id="rId4"/>
    <p:sldLayoutId id="2147484168" r:id="rId5"/>
    <p:sldLayoutId id="2147484169" r:id="rId6"/>
    <p:sldLayoutId id="2147484170" r:id="rId7"/>
    <p:sldLayoutId id="2147484171" r:id="rId8"/>
    <p:sldLayoutId id="2147484172" r:id="rId9"/>
    <p:sldLayoutId id="2147484173" r:id="rId10"/>
    <p:sldLayoutId id="2147484174" r:id="rId11"/>
    <p:sldLayoutId id="2147484175" r:id="rId12"/>
    <p:sldLayoutId id="2147484176" r:id="rId13"/>
    <p:sldLayoutId id="2147484177" r:id="rId14"/>
    <p:sldLayoutId id="2147484178" r:id="rId15"/>
    <p:sldLayoutId id="2147484179" r:id="rId16"/>
    <p:sldLayoutId id="2147484180" r:id="rId17"/>
  </p:sldLayoutIdLst>
  <p:txStyles>
    <p:titleStyle>
      <a:lvl1pPr algn="ctr" defTabSz="761970" rtl="0" eaLnBrk="1" latinLnBrk="0" hangingPunct="1">
        <a:lnSpc>
          <a:spcPct val="90000"/>
        </a:lnSpc>
        <a:spcBef>
          <a:spcPct val="0"/>
        </a:spcBef>
        <a:buNone/>
        <a:defRPr kumimoji="1" sz="44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120000"/>
        </a:lnSpc>
        <a:spcBef>
          <a:spcPts val="833"/>
        </a:spcBef>
        <a:buClr>
          <a:schemeClr val="tx1"/>
        </a:buClr>
        <a:buFont typeface="Arial" panose="020B0604020202020204" pitchFamily="34" charset="0"/>
        <a:buChar char="•"/>
        <a:defRPr kumimoji="1" sz="1667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120000"/>
        </a:lnSpc>
        <a:spcBef>
          <a:spcPts val="417"/>
        </a:spcBef>
        <a:buClr>
          <a:schemeClr val="tx1"/>
        </a:buClr>
        <a:buFont typeface="Arial" panose="020B0604020202020204" pitchFamily="34" charset="0"/>
        <a:buChar char="•"/>
        <a:defRPr kumimoji="1" sz="15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120000"/>
        </a:lnSpc>
        <a:spcBef>
          <a:spcPts val="417"/>
        </a:spcBef>
        <a:buClr>
          <a:schemeClr val="tx1"/>
        </a:buClr>
        <a:buFont typeface="Arial" panose="020B0604020202020204" pitchFamily="34" charset="0"/>
        <a:buChar char="•"/>
        <a:defRPr kumimoji="1" sz="1333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120000"/>
        </a:lnSpc>
        <a:spcBef>
          <a:spcPts val="417"/>
        </a:spcBef>
        <a:buClr>
          <a:schemeClr val="tx1"/>
        </a:buClr>
        <a:buFont typeface="Arial" panose="020B0604020202020204" pitchFamily="34" charset="0"/>
        <a:buChar char="•"/>
        <a:defRPr kumimoji="1" sz="1167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120000"/>
        </a:lnSpc>
        <a:spcBef>
          <a:spcPts val="417"/>
        </a:spcBef>
        <a:buClr>
          <a:schemeClr val="tx1"/>
        </a:buClr>
        <a:buFont typeface="Arial" panose="020B0604020202020204" pitchFamily="34" charset="0"/>
        <a:buChar char="•"/>
        <a:defRPr kumimoji="1" sz="1167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120000"/>
        </a:lnSpc>
        <a:spcBef>
          <a:spcPts val="417"/>
        </a:spcBef>
        <a:buClr>
          <a:schemeClr val="tx1"/>
        </a:buClr>
        <a:buFont typeface="Arial" panose="020B0604020202020204" pitchFamily="34" charset="0"/>
        <a:buChar char="•"/>
        <a:defRPr kumimoji="1" sz="1167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120000"/>
        </a:lnSpc>
        <a:spcBef>
          <a:spcPts val="417"/>
        </a:spcBef>
        <a:buClr>
          <a:schemeClr val="tx1"/>
        </a:buClr>
        <a:buFont typeface="Arial" panose="020B0604020202020204" pitchFamily="34" charset="0"/>
        <a:buChar char="•"/>
        <a:defRPr kumimoji="1" sz="1167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120000"/>
        </a:lnSpc>
        <a:spcBef>
          <a:spcPts val="417"/>
        </a:spcBef>
        <a:buClr>
          <a:schemeClr val="tx1"/>
        </a:buClr>
        <a:buFont typeface="Arial" panose="020B0604020202020204" pitchFamily="34" charset="0"/>
        <a:buChar char="•"/>
        <a:defRPr kumimoji="1" sz="1167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120000"/>
        </a:lnSpc>
        <a:spcBef>
          <a:spcPts val="417"/>
        </a:spcBef>
        <a:buClr>
          <a:schemeClr val="tx1"/>
        </a:buClr>
        <a:buFont typeface="Arial" panose="020B0604020202020204" pitchFamily="34" charset="0"/>
        <a:buChar char="•"/>
        <a:defRPr kumimoji="1" sz="1167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5400" dirty="0"/>
              <a:t>歯の健康について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>
                <a:solidFill>
                  <a:srgbClr val="0070C0"/>
                </a:solidFill>
              </a:rPr>
              <a:t>かえで市西町保健センター</a:t>
            </a:r>
          </a:p>
        </p:txBody>
      </p:sp>
    </p:spTree>
    <p:extLst>
      <p:ext uri="{BB962C8B-B14F-4D97-AF65-F5344CB8AC3E}">
        <p14:creationId xmlns:p14="http://schemas.microsoft.com/office/powerpoint/2010/main" val="524384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歯</a:t>
            </a:r>
            <a:r>
              <a:rPr lang="ja-JP" altLang="en-US" dirty="0" err="1"/>
              <a:t>ぐきの</a:t>
            </a:r>
            <a:r>
              <a:rPr lang="ja-JP" altLang="en-US" dirty="0"/>
              <a:t>健康</a:t>
            </a:r>
          </a:p>
        </p:txBody>
      </p:sp>
      <p:sp>
        <p:nvSpPr>
          <p:cNvPr id="8" name="テキスト プレースホルダー 2"/>
          <p:cNvSpPr>
            <a:spLocks noGrp="1"/>
          </p:cNvSpPr>
          <p:nvPr>
            <p:ph sz="quarter" idx="13"/>
          </p:nvPr>
        </p:nvSpPr>
        <p:spPr>
          <a:xfrm>
            <a:off x="761478" y="1972577"/>
            <a:ext cx="8794646" cy="2853423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歯に痛みはないのに、歯</a:t>
            </a:r>
            <a:r>
              <a:rPr lang="ja-JP" altLang="en-US" sz="2400" dirty="0" err="1"/>
              <a:t>ぐき</a:t>
            </a:r>
            <a:r>
              <a:rPr lang="ja-JP" altLang="en-US" sz="2400" dirty="0"/>
              <a:t>から血が出た経験はありませんか？</a:t>
            </a:r>
          </a:p>
          <a:p>
            <a:r>
              <a:rPr lang="ja-JP" altLang="en-US" sz="2400" dirty="0"/>
              <a:t>歯をみがいているとき、血が出たことはありませんか？</a:t>
            </a:r>
          </a:p>
        </p:txBody>
      </p:sp>
      <p:sp>
        <p:nvSpPr>
          <p:cNvPr id="4" name="雲 3"/>
          <p:cNvSpPr/>
          <p:nvPr/>
        </p:nvSpPr>
        <p:spPr>
          <a:xfrm>
            <a:off x="2627289" y="3464417"/>
            <a:ext cx="4430333" cy="136158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dirty="0"/>
              <a:t>もしかしたら、歯周病かもしれません・・・</a:t>
            </a:r>
          </a:p>
        </p:txBody>
      </p:sp>
    </p:spTree>
    <p:extLst>
      <p:ext uri="{BB962C8B-B14F-4D97-AF65-F5344CB8AC3E}">
        <p14:creationId xmlns:p14="http://schemas.microsoft.com/office/powerpoint/2010/main" val="105119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91673" y="735284"/>
            <a:ext cx="8636400" cy="673923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>歯</a:t>
            </a:r>
            <a:r>
              <a:rPr lang="ja-JP" altLang="en-US" dirty="0" err="1"/>
              <a:t>ぐきの</a:t>
            </a:r>
            <a:r>
              <a:rPr lang="ja-JP" altLang="en-US" dirty="0"/>
              <a:t>チェック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25929232"/>
              </p:ext>
            </p:extLst>
          </p:nvPr>
        </p:nvGraphicFramePr>
        <p:xfrm>
          <a:off x="1293612" y="1409207"/>
          <a:ext cx="7572777" cy="307833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5510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2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03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チェック項目</a:t>
                      </a:r>
                    </a:p>
                  </a:txBody>
                  <a:tcPr marL="68498" marR="68498" marT="31750" marB="3175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チェック</a:t>
                      </a:r>
                    </a:p>
                  </a:txBody>
                  <a:tcPr marL="68498" marR="68498" marT="31750" marB="3175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037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朝起きると、口の中がネバネバしている</a:t>
                      </a:r>
                    </a:p>
                  </a:txBody>
                  <a:tcPr marL="68498" marR="68498" marT="31750" marB="31750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/>
                        <a:t>□</a:t>
                      </a:r>
                    </a:p>
                  </a:txBody>
                  <a:tcPr marL="68498" marR="68498" marT="31750" marB="3175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037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口臭があるとよくいわれる</a:t>
                      </a:r>
                    </a:p>
                  </a:txBody>
                  <a:tcPr marL="68498" marR="68498" marT="31750" marB="31750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/>
                        <a:t>□</a:t>
                      </a:r>
                    </a:p>
                  </a:txBody>
                  <a:tcPr marL="68498" marR="68498" marT="31750" marB="3175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037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何もしていないのに、歯肉から血が出る</a:t>
                      </a:r>
                    </a:p>
                  </a:txBody>
                  <a:tcPr marL="68498" marR="68498" marT="31750" marB="31750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/>
                        <a:t>□</a:t>
                      </a:r>
                    </a:p>
                  </a:txBody>
                  <a:tcPr marL="68498" marR="68498" marT="31750" marB="3175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037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硬いものをかむと歯が痛い</a:t>
                      </a:r>
                    </a:p>
                  </a:txBody>
                  <a:tcPr marL="68498" marR="68498" marT="31750" marB="31750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/>
                        <a:t>□</a:t>
                      </a:r>
                    </a:p>
                  </a:txBody>
                  <a:tcPr marL="68498" marR="68498" marT="31750" marB="3175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2037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ブラッシングすると歯</a:t>
                      </a:r>
                      <a:r>
                        <a:rPr kumimoji="1" lang="ja-JP" altLang="en-US" sz="1600" dirty="0" err="1"/>
                        <a:t>ぐき</a:t>
                      </a:r>
                      <a:r>
                        <a:rPr kumimoji="1" lang="ja-JP" altLang="en-US" sz="1600" dirty="0"/>
                        <a:t>から血が出る</a:t>
                      </a:r>
                    </a:p>
                  </a:txBody>
                  <a:tcPr marL="68498" marR="68498" marT="31750" marB="31750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/>
                        <a:t>□</a:t>
                      </a:r>
                    </a:p>
                  </a:txBody>
                  <a:tcPr marL="68498" marR="68498" marT="31750" marB="3175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2037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リンゴをかじると血が出る</a:t>
                      </a:r>
                    </a:p>
                  </a:txBody>
                  <a:tcPr marL="68498" marR="68498" marT="31750" marB="31750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/>
                        <a:t>□</a:t>
                      </a:r>
                    </a:p>
                  </a:txBody>
                  <a:tcPr marL="68498" marR="68498" marT="31750" marB="3175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2037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歯肉が赤く腫れている</a:t>
                      </a:r>
                    </a:p>
                  </a:txBody>
                  <a:tcPr marL="68498" marR="68498" marT="31750" marB="31750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/>
                        <a:t>□</a:t>
                      </a:r>
                    </a:p>
                  </a:txBody>
                  <a:tcPr marL="68498" marR="68498" marT="31750" marB="3175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2037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歯肉から膿が出る</a:t>
                      </a:r>
                    </a:p>
                  </a:txBody>
                  <a:tcPr marL="68498" marR="68498" marT="31750" marB="31750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/>
                        <a:t>□</a:t>
                      </a:r>
                    </a:p>
                  </a:txBody>
                  <a:tcPr marL="68498" marR="68498" marT="31750" marB="3175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テキスト ボックス 3"/>
          <p:cNvSpPr txBox="1"/>
          <p:nvPr/>
        </p:nvSpPr>
        <p:spPr>
          <a:xfrm>
            <a:off x="2113483" y="4608746"/>
            <a:ext cx="5933034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ja-JP" altLang="en-US" dirty="0"/>
              <a:t>ひとつでも当てはまる場合は、歯周病の可能性があります。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3630790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参考資料</a:t>
            </a:r>
          </a:p>
        </p:txBody>
      </p:sp>
      <p:graphicFrame>
        <p:nvGraphicFramePr>
          <p:cNvPr id="7" name="グラフ 2"/>
          <p:cNvGraphicFramePr/>
          <p:nvPr>
            <p:extLst>
              <p:ext uri="{D42A27DB-BD31-4B8C-83A1-F6EECF244321}">
                <p14:modId xmlns:p14="http://schemas.microsoft.com/office/powerpoint/2010/main" val="1618664585"/>
              </p:ext>
            </p:extLst>
          </p:nvPr>
        </p:nvGraphicFramePr>
        <p:xfrm>
          <a:off x="2504226" y="1468191"/>
          <a:ext cx="5151549" cy="38712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吹き出し: 角を丸めた四角形 3"/>
          <p:cNvSpPr/>
          <p:nvPr/>
        </p:nvSpPr>
        <p:spPr>
          <a:xfrm>
            <a:off x="164661" y="4355273"/>
            <a:ext cx="2936384" cy="1004552"/>
          </a:xfrm>
          <a:prstGeom prst="wedgeRoundRectCallout">
            <a:avLst>
              <a:gd name="adj1" fmla="val 62154"/>
              <a:gd name="adj2" fmla="val -36218"/>
              <a:gd name="adj3" fmla="val 16667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3811" indent="0">
              <a:buNone/>
            </a:pPr>
            <a:r>
              <a:rPr lang="ja-JP" altLang="en-US" b="1" kern="100" dirty="0">
                <a:ln/>
                <a:solidFill>
                  <a:schemeClr val="bg1"/>
                </a:solidFill>
                <a:latin typeface="Arial" panose="020B0604020202020204" pitchFamily="34" charset="0"/>
                <a:ea typeface="ＭＳ ゴシック" panose="020B0609070205080204" pitchFamily="49" charset="-128"/>
              </a:rPr>
              <a:t>喫煙者は</a:t>
            </a:r>
            <a:br>
              <a:rPr lang="en-US" altLang="ja-JP" b="1" kern="100" dirty="0">
                <a:ln/>
                <a:solidFill>
                  <a:schemeClr val="bg1"/>
                </a:solidFill>
                <a:latin typeface="Arial" panose="020B0604020202020204" pitchFamily="34" charset="0"/>
                <a:ea typeface="ＭＳ ゴシック" panose="020B0609070205080204" pitchFamily="49" charset="-128"/>
              </a:rPr>
            </a:br>
            <a:r>
              <a:rPr lang="ja-JP" altLang="en-US" b="1" kern="100" dirty="0">
                <a:ln/>
                <a:solidFill>
                  <a:schemeClr val="bg1"/>
                </a:solidFill>
                <a:latin typeface="Arial" panose="020B0604020202020204" pitchFamily="34" charset="0"/>
                <a:ea typeface="ＭＳ ゴシック" panose="020B0609070205080204" pitchFamily="49" charset="-128"/>
              </a:rPr>
              <a:t>歯周病になりやすい！？</a:t>
            </a:r>
          </a:p>
        </p:txBody>
      </p:sp>
    </p:spTree>
    <p:extLst>
      <p:ext uri="{BB962C8B-B14F-4D97-AF65-F5344CB8AC3E}">
        <p14:creationId xmlns:p14="http://schemas.microsoft.com/office/powerpoint/2010/main" val="26614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0" i="0" u="none" strike="noStrike" kern="100" baseline="0" dirty="0">
                <a:latin typeface="Arial" panose="020B0604020202020204" pitchFamily="34" charset="0"/>
                <a:ea typeface="ＭＳ ゴシック" panose="020B0609070205080204" pitchFamily="49" charset="-128"/>
              </a:rPr>
              <a:t>お問合せ先</a:t>
            </a:r>
            <a:endParaRPr lang="ja-JP" altLang="en-US" b="0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sz="quarter" idx="13"/>
          </p:nvPr>
        </p:nvSpPr>
        <p:spPr>
          <a:xfrm>
            <a:off x="1671445" y="2597570"/>
            <a:ext cx="3947531" cy="24447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1600" kern="100" dirty="0">
                <a:latin typeface="Arial" panose="020B0604020202020204" pitchFamily="34" charset="0"/>
                <a:ea typeface="ＭＳ ゴシック" panose="020B0609070205080204" pitchFamily="49" charset="-128"/>
              </a:rPr>
              <a:t>歯科検診の受診・ブラッシング教室受講について</a:t>
            </a:r>
            <a:r>
              <a:rPr lang="ja-JP" altLang="en-US" sz="1600" kern="100">
                <a:latin typeface="Arial" panose="020B0604020202020204" pitchFamily="34" charset="0"/>
                <a:ea typeface="ＭＳ ゴシック" panose="020B0609070205080204" pitchFamily="49" charset="-128"/>
              </a:rPr>
              <a:t>のお問合せ</a:t>
            </a:r>
            <a:r>
              <a:rPr lang="ja-JP" altLang="en-US" sz="1600" kern="100" dirty="0">
                <a:latin typeface="Arial" panose="020B0604020202020204" pitchFamily="34" charset="0"/>
                <a:ea typeface="ＭＳ ゴシック" panose="020B0609070205080204" pitchFamily="49" charset="-128"/>
              </a:rPr>
              <a:t>は下記まで</a:t>
            </a:r>
            <a:endParaRPr lang="en-US" altLang="ja-JP" sz="1600" kern="100" dirty="0">
              <a:latin typeface="Arial" panose="020B0604020202020204" pitchFamily="34" charset="0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endParaRPr lang="ja-JP" altLang="en-US" sz="1600" kern="100" dirty="0">
              <a:latin typeface="Arial" panose="020B0604020202020204" pitchFamily="34" charset="0"/>
              <a:ea typeface="ＭＳ ゴシック" panose="020B0609070205080204" pitchFamily="49" charset="-128"/>
            </a:endParaRPr>
          </a:p>
          <a:p>
            <a:pPr marL="335266" lvl="1" indent="0">
              <a:buNone/>
            </a:pPr>
            <a:r>
              <a:rPr lang="ja-JP" altLang="en-US" sz="2000" b="1" kern="100" dirty="0">
                <a:latin typeface="Arial" panose="020B0604020202020204" pitchFamily="34" charset="0"/>
                <a:ea typeface="ＭＳ ゴシック" panose="020B0609070205080204" pitchFamily="49" charset="-128"/>
              </a:rPr>
              <a:t>かえで市西町保健センター</a:t>
            </a:r>
          </a:p>
          <a:p>
            <a:pPr marL="335266" lvl="1" indent="0">
              <a:buNone/>
            </a:pPr>
            <a:r>
              <a:rPr lang="ja-JP" altLang="en-US" sz="1600" kern="100" dirty="0">
                <a:latin typeface="Arial" panose="020B0604020202020204" pitchFamily="34" charset="0"/>
                <a:ea typeface="ＭＳ ゴシック" panose="020B0609070205080204" pitchFamily="49" charset="-128"/>
              </a:rPr>
              <a:t>住所：かえで市西町</a:t>
            </a:r>
            <a:r>
              <a:rPr lang="en-US" altLang="ja-JP" sz="1600" kern="100" dirty="0">
                <a:latin typeface="Arial" panose="020B0604020202020204" pitchFamily="34" charset="0"/>
                <a:ea typeface="ＭＳ ゴシック" panose="020B0609070205080204" pitchFamily="49" charset="-128"/>
              </a:rPr>
              <a:t>X-X-X</a:t>
            </a:r>
          </a:p>
          <a:p>
            <a:pPr marL="335266" lvl="1" indent="0">
              <a:buNone/>
            </a:pPr>
            <a:r>
              <a:rPr lang="ja-JP" altLang="en-US" sz="1600" kern="100" dirty="0">
                <a:latin typeface="Arial" panose="020B0604020202020204" pitchFamily="34" charset="0"/>
                <a:ea typeface="ＭＳ ゴシック" panose="020B0609070205080204" pitchFamily="49" charset="-128"/>
              </a:rPr>
              <a:t>電話：</a:t>
            </a:r>
            <a:r>
              <a:rPr lang="en-US" altLang="ja-JP" sz="1600" kern="100" dirty="0">
                <a:latin typeface="Arial" panose="020B0604020202020204" pitchFamily="34" charset="0"/>
                <a:ea typeface="ＭＳ ゴシック" panose="020B0609070205080204" pitchFamily="49" charset="-128"/>
              </a:rPr>
              <a:t>02X-XXX-XXXX</a:t>
            </a:r>
            <a:endParaRPr lang="ja-JP" altLang="en-US" sz="1600" kern="10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</p:txBody>
      </p:sp>
      <p:pic>
        <p:nvPicPr>
          <p:cNvPr id="5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250" y="2833352"/>
            <a:ext cx="3311834" cy="220896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44609290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155</TotalTime>
  <Words>179</Words>
  <Application>Microsoft Office PowerPoint</Application>
  <PresentationFormat>ユーザー設定</PresentationFormat>
  <Paragraphs>35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ＭＳ Ｐゴシック</vt:lpstr>
      <vt:lpstr>ＭＳ ゴシック</vt:lpstr>
      <vt:lpstr>游ゴシック</vt:lpstr>
      <vt:lpstr>Arial</vt:lpstr>
      <vt:lpstr>Times New Roman</vt:lpstr>
      <vt:lpstr>Tw Cen MT</vt:lpstr>
      <vt:lpstr>しずく</vt:lpstr>
      <vt:lpstr>歯の健康について</vt:lpstr>
      <vt:lpstr>歯ぐきの健康</vt:lpstr>
      <vt:lpstr>歯ぐきのチェック</vt:lpstr>
      <vt:lpstr>参考資料</vt:lpstr>
      <vt:lpstr>お問合せ先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歯の健康について</dc:title>
  <dcterms:created xsi:type="dcterms:W3CDTF">2015-02-26T05:40:49Z</dcterms:created>
  <dcterms:modified xsi:type="dcterms:W3CDTF">2017-05-16T02:50:32Z</dcterms:modified>
</cp:coreProperties>
</file>