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omments/comment1.xml" ContentType="application/vnd.openxmlformats-officedocument.presentationml.comments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6"/>
  </p:notesMasterIdLst>
  <p:handoutMasterIdLst>
    <p:handoutMasterId r:id="rId7"/>
  </p:handoutMasterIdLst>
  <p:sldIdLst>
    <p:sldId id="257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富田涼子" initials="富士太郎" lastIdx="2" clrIdx="0"/>
  <p:cmAuthor id="2" name="富士太郎" initials="富士太郎" lastIdx="1" clrIdx="1">
    <p:extLst>
      <p:ext uri="{19B8F6BF-5375-455C-9EA6-DF929625EA0E}">
        <p15:presenceInfo xmlns:p15="http://schemas.microsoft.com/office/powerpoint/2012/main" userId="富士太郎" providerId="None"/>
      </p:ext>
    </p:extLst>
  </p:cmAuthor>
  <p:cmAuthor id="3" name="富田涼子" initials="富田涼子" lastIdx="1" clrIdx="2">
    <p:extLst>
      <p:ext uri="{19B8F6BF-5375-455C-9EA6-DF929625EA0E}">
        <p15:presenceInfo xmlns:p15="http://schemas.microsoft.com/office/powerpoint/2012/main" userId="富田涼子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108" y="31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1854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売上実績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58A5-49CB-8B9B-11AC75BCA444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58A5-49CB-8B9B-11AC75BCA444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58A5-49CB-8B9B-11AC75BCA444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58A5-49CB-8B9B-11AC75BCA444}"/>
              </c:ext>
            </c:extLst>
          </c:dPt>
          <c:cat>
            <c:strRef>
              <c:f>Sheet1!$A$2:$A$5</c:f>
              <c:strCache>
                <c:ptCount val="4"/>
                <c:pt idx="0">
                  <c:v>家電</c:v>
                </c:pt>
                <c:pt idx="1">
                  <c:v>パソコン</c:v>
                </c:pt>
                <c:pt idx="2">
                  <c:v>ＡＶ機器</c:v>
                </c:pt>
                <c:pt idx="3">
                  <c:v>カメラ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14044</c:v>
                </c:pt>
                <c:pt idx="1">
                  <c:v>15654</c:v>
                </c:pt>
                <c:pt idx="2">
                  <c:v>18233</c:v>
                </c:pt>
                <c:pt idx="3">
                  <c:v>14914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E2C-4077-B118-78652D8BDDE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目標達成率!$B$3</c:f>
              <c:strCache>
                <c:ptCount val="1"/>
                <c:pt idx="0">
                  <c:v>売上実績（千円）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目標達成率!$A$4:$A$8</c:f>
              <c:strCache>
                <c:ptCount val="5"/>
                <c:pt idx="0">
                  <c:v>新宿店</c:v>
                </c:pt>
                <c:pt idx="1">
                  <c:v>秋葉原店</c:v>
                </c:pt>
                <c:pt idx="2">
                  <c:v>横浜店</c:v>
                </c:pt>
                <c:pt idx="3">
                  <c:v>大宮店</c:v>
                </c:pt>
                <c:pt idx="4">
                  <c:v>千葉店</c:v>
                </c:pt>
              </c:strCache>
            </c:strRef>
          </c:cat>
          <c:val>
            <c:numRef>
              <c:f>目標達成率!$B$4:$B$8</c:f>
              <c:numCache>
                <c:formatCode>#,##0,</c:formatCode>
                <c:ptCount val="5"/>
                <c:pt idx="0">
                  <c:v>16983000</c:v>
                </c:pt>
                <c:pt idx="1">
                  <c:v>12778000</c:v>
                </c:pt>
                <c:pt idx="2">
                  <c:v>18455000</c:v>
                </c:pt>
                <c:pt idx="3">
                  <c:v>11250000</c:v>
                </c:pt>
                <c:pt idx="4">
                  <c:v>14900000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82D-4814-B95B-49521BD8261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913789519"/>
        <c:axId val="913798255"/>
      </c:barChart>
      <c:lineChart>
        <c:grouping val="standard"/>
        <c:varyColors val="0"/>
        <c:ser>
          <c:idx val="1"/>
          <c:order val="1"/>
          <c:tx>
            <c:strRef>
              <c:f>目標達成率!$D$3</c:f>
              <c:strCache>
                <c:ptCount val="1"/>
                <c:pt idx="0">
                  <c:v>売上達成率（％）</c:v>
                </c:pt>
              </c:strCache>
            </c:strRef>
          </c:tx>
          <c:spPr>
            <a:ln w="53975" cap="rnd">
              <a:solidFill>
                <a:schemeClr val="accent2"/>
              </a:solidFill>
              <a:round/>
              <a:headEnd type="none"/>
              <a:tailEnd type="none"/>
            </a:ln>
            <a:effectLst/>
          </c:spPr>
          <c:marker>
            <c:symbol val="none"/>
          </c:marker>
          <c:cat>
            <c:strRef>
              <c:f>目標達成率!$A$4:$A$8</c:f>
              <c:strCache>
                <c:ptCount val="5"/>
                <c:pt idx="0">
                  <c:v>新宿店</c:v>
                </c:pt>
                <c:pt idx="1">
                  <c:v>秋葉原店</c:v>
                </c:pt>
                <c:pt idx="2">
                  <c:v>横浜店</c:v>
                </c:pt>
                <c:pt idx="3">
                  <c:v>大宮店</c:v>
                </c:pt>
                <c:pt idx="4">
                  <c:v>千葉店</c:v>
                </c:pt>
              </c:strCache>
            </c:strRef>
          </c:cat>
          <c:val>
            <c:numRef>
              <c:f>目標達成率!$D$4:$D$8</c:f>
              <c:numCache>
                <c:formatCode>0.0%</c:formatCode>
                <c:ptCount val="5"/>
                <c:pt idx="0">
                  <c:v>0.999</c:v>
                </c:pt>
                <c:pt idx="1">
                  <c:v>0.9127142857142857</c:v>
                </c:pt>
                <c:pt idx="2">
                  <c:v>1.1534374999999999</c:v>
                </c:pt>
                <c:pt idx="3">
                  <c:v>0.9375</c:v>
                </c:pt>
                <c:pt idx="4">
                  <c:v>1.49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E82D-4814-B95B-49521BD8261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913786191"/>
        <c:axId val="913791183"/>
      </c:lineChart>
      <c:catAx>
        <c:axId val="913789519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913798255"/>
        <c:crosses val="autoZero"/>
        <c:auto val="1"/>
        <c:lblAlgn val="ctr"/>
        <c:lblOffset val="100"/>
        <c:noMultiLvlLbl val="0"/>
      </c:catAx>
      <c:valAx>
        <c:axId val="91379825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eaVert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altLang="en-US" sz="1600"/>
                  <a:t>売上実績（千円）</a:t>
                </a:r>
              </a:p>
            </c:rich>
          </c:tx>
          <c:layout>
            <c:manualLayout>
              <c:xMode val="edge"/>
              <c:yMode val="edge"/>
              <c:x val="1.3675213675213675E-3"/>
              <c:y val="0.34012934713637771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eaVert" wrap="square" anchor="ctr" anchorCtr="1"/>
            <a:lstStyle/>
            <a:p>
              <a:pPr>
                <a:defRPr sz="16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#,##0,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913789519"/>
        <c:crosses val="autoZero"/>
        <c:crossBetween val="between"/>
      </c:valAx>
      <c:valAx>
        <c:axId val="913791183"/>
        <c:scaling>
          <c:orientation val="minMax"/>
        </c:scaling>
        <c:delete val="0"/>
        <c:axPos val="r"/>
        <c:title>
          <c:tx>
            <c:rich>
              <a:bodyPr rot="0" spcFirstLastPara="1" vertOverflow="ellipsis" vert="eaVert" wrap="square" anchor="ctr" anchorCtr="1"/>
              <a:lstStyle/>
              <a:p>
                <a:pPr>
                  <a:defRPr sz="16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ja-JP" altLang="en-US" sz="1600"/>
                  <a:t>売上達成率（％）</a:t>
                </a:r>
              </a:p>
            </c:rich>
          </c:tx>
          <c:layout>
            <c:manualLayout>
              <c:xMode val="edge"/>
              <c:yMode val="edge"/>
              <c:x val="0.95928199744262732"/>
              <c:y val="0.33594634025599013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eaVert" wrap="square" anchor="ctr" anchorCtr="1"/>
            <a:lstStyle/>
            <a:p>
              <a:pPr>
                <a:defRPr sz="16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ja-JP"/>
            </a:p>
          </c:txPr>
        </c:title>
        <c:numFmt formatCode="0.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913786191"/>
        <c:crosses val="max"/>
        <c:crossBetween val="between"/>
      </c:valAx>
      <c:catAx>
        <c:axId val="913786191"/>
        <c:scaling>
          <c:orientation val="minMax"/>
        </c:scaling>
        <c:delete val="1"/>
        <c:axPos val="b"/>
        <c:numFmt formatCode="General" sourceLinked="1"/>
        <c:majorTickMark val="none"/>
        <c:minorTickMark val="none"/>
        <c:tickLblPos val="nextTo"/>
        <c:crossAx val="913791183"/>
        <c:crosses val="autoZero"/>
        <c:auto val="1"/>
        <c:lblAlgn val="ctr"/>
        <c:lblOffset val="100"/>
        <c:noMultiLvlLbl val="0"/>
      </c:cat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600"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3" dt="2017-04-17T11:16:13.798" idx="1">
    <p:pos x="10" y="10"/>
    <p:text>売上実績に変更のあった千葉店は修正済みでしょうか。</p:text>
    <p:extLst>
      <p:ext uri="{C676402C-5697-4E1C-873F-D02D1690AC5C}">
        <p15:threadingInfo xmlns:p15="http://schemas.microsoft.com/office/powerpoint/2012/main" timeZoneBias="-540"/>
      </p:ext>
    </p:extLst>
  </p:cm>
</p:cmLst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C7819F-3206-49BD-8C6E-FE7B41B25708}" type="datetimeFigureOut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1702FB-D91E-4682-A913-F3C4BFB962F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7320973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C3618C7-6587-4B5B-AB2B-0FEC8B3C7B3F}" type="datetimeFigureOut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14A4B5D-1324-4AE0-9FFD-186C55957C6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12088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7200" baseline="0">
                <a:solidFill>
                  <a:schemeClr val="tx1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1872" y="4800600"/>
            <a:ext cx="9418320" cy="1691640"/>
          </a:xfrm>
        </p:spPr>
        <p:txBody>
          <a:bodyPr>
            <a:normAutofit/>
          </a:bodyPr>
          <a:lstStyle>
            <a:lvl1pPr marL="0" indent="0" algn="l">
              <a:buNone/>
              <a:defRPr sz="2200" baseline="0">
                <a:solidFill>
                  <a:schemeClr val="tx1">
                    <a:lumMod val="75000"/>
                  </a:schemeClr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50000"/>
                  </a:schemeClr>
                </a:solidFill>
              </a:defRPr>
            </a:lvl1pPr>
          </a:lstStyle>
          <a:p>
            <a:fld id="{AFD5BE6E-F64F-4C8C-B838-C7C11F1C8FCF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>
                    <a:lumMod val="65000"/>
                  </a:schemeClr>
                </a:solidFill>
              </a:defRPr>
            </a:lvl1pPr>
          </a:lstStyle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22709322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E60A5E-B691-4040-99BA-C906E8EA3592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20705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48700" y="381000"/>
            <a:ext cx="2476500" cy="589756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2000" y="381000"/>
            <a:ext cx="7734300" cy="589756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00CB3F-4794-4B83-9F09-0F024507C4F6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4166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FBF4-BA78-4EAE-81CC-10D312290223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32107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61872" y="758952"/>
            <a:ext cx="9418320" cy="4041648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72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4800600"/>
            <a:ext cx="9418320" cy="1691640"/>
          </a:xfrm>
        </p:spPr>
        <p:txBody>
          <a:bodyPr anchor="t">
            <a:normAutofit/>
          </a:bodyPr>
          <a:lstStyle>
            <a:lvl1pPr marL="0" indent="0">
              <a:buNone/>
              <a:defRPr sz="22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8C6EEA-452F-4CE7-933C-5B7EF3036B58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4572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8761024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61872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26480" y="1828800"/>
            <a:ext cx="4480560" cy="435133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5749E-11F5-45F7-A68A-CD0347AB57F9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3982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61872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61872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26480" y="1713655"/>
            <a:ext cx="4480560" cy="731520"/>
          </a:xfrm>
        </p:spPr>
        <p:txBody>
          <a:bodyPr anchor="b">
            <a:normAutofit/>
          </a:bodyPr>
          <a:lstStyle>
            <a:lvl1pPr marL="0" indent="0">
              <a:lnSpc>
                <a:spcPct val="95000"/>
              </a:lnSpc>
              <a:spcBef>
                <a:spcPts val="0"/>
              </a:spcBef>
              <a:buNone/>
              <a:defRPr lang="en-US" sz="2000" b="0" kern="1200" dirty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2000"/>
              </a:spcBef>
              <a:buFontTx/>
              <a:buNone/>
            </a:pPr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26480" y="2507550"/>
            <a:ext cx="448056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B13DAC-D34C-4652-9273-B34D87509B7C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60870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508BF-763A-429B-8210-C2C958919437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978435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779D73-FD63-4CB6-9F7F-69F1BA1445C7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49065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1248" y="457200"/>
            <a:ext cx="3200400" cy="1600197"/>
          </a:xfrm>
        </p:spPr>
        <p:txBody>
          <a:bodyPr anchor="b">
            <a:normAutofit/>
          </a:bodyPr>
          <a:lstStyle>
            <a:lvl1pPr>
              <a:defRPr sz="3200" b="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04267" y="685800"/>
            <a:ext cx="6079066" cy="5486400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1248" y="2099734"/>
            <a:ext cx="3200400" cy="3810001"/>
          </a:xfrm>
        </p:spPr>
        <p:txBody>
          <a:bodyPr>
            <a:normAutofit/>
          </a:bodyPr>
          <a:lstStyle>
            <a:lvl1pPr marL="0" indent="0">
              <a:lnSpc>
                <a:spcPct val="114000"/>
              </a:lnSpc>
              <a:spcBef>
                <a:spcPts val="800"/>
              </a:spcBef>
              <a:buNone/>
              <a:defRPr sz="13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CD079C-8319-4708-BC2A-D9EAA393F7AC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58329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5105400"/>
            <a:ext cx="11292840" cy="1752600"/>
          </a:xfrm>
          <a:prstGeom prst="rect">
            <a:avLst/>
          </a:prstGeom>
          <a:solidFill>
            <a:srgbClr val="00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257800"/>
            <a:ext cx="9982200" cy="914400"/>
          </a:xfrm>
        </p:spPr>
        <p:txBody>
          <a:bodyPr anchor="b">
            <a:normAutofit/>
          </a:bodyPr>
          <a:lstStyle>
            <a:lvl1pPr>
              <a:defRPr sz="2800" b="0">
                <a:solidFill>
                  <a:schemeClr val="bg1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11292840" cy="5128923"/>
          </a:xfrm>
          <a:blipFill>
            <a:blip r:embed="rId2"/>
            <a:stretch>
              <a:fillRect/>
            </a:stretch>
          </a:blipFill>
        </p:spPr>
        <p:txBody>
          <a:bodyPr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6108589"/>
            <a:ext cx="9982200" cy="597011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300">
                <a:solidFill>
                  <a:schemeClr val="bg1">
                    <a:lumMod val="8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CB2375-5F3E-4302-8A08-3CDABD8FFE11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59462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1292840" y="0"/>
            <a:ext cx="914400" cy="6858000"/>
          </a:xfrm>
          <a:prstGeom prst="rect">
            <a:avLst/>
          </a:prstGeom>
          <a:solidFill>
            <a:schemeClr val="tx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93850" y="365760"/>
            <a:ext cx="10024354" cy="132556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3850" y="1828800"/>
            <a:ext cx="10024354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10797542" y="998537"/>
            <a:ext cx="1904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 b="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fld id="{B64BA18C-6D02-4AD2-9124-1B6AA681C1E7}" type="datetime1">
              <a:rPr kumimoji="1" lang="ja-JP" altLang="en-US" smtClean="0"/>
              <a:t>2016/10/18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9959341" y="4046537"/>
            <a:ext cx="358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>
                    <a:lumMod val="20000"/>
                    <a:lumOff val="80000"/>
                  </a:schemeClr>
                </a:solidFill>
              </a:defRPr>
            </a:lvl1pPr>
          </a:lstStyle>
          <a:p>
            <a:endParaRPr kumimoji="1" lang="ja-JP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292840" y="6172200"/>
            <a:ext cx="914400" cy="593725"/>
          </a:xfrm>
          <a:prstGeom prst="rect">
            <a:avLst/>
          </a:prstGeom>
        </p:spPr>
        <p:txBody>
          <a:bodyPr vert="horz" lIns="45720" tIns="45720" rIns="45720" bIns="45720" rtlCol="0" anchor="ctr">
            <a:normAutofit/>
          </a:bodyPr>
          <a:lstStyle>
            <a:lvl1pPr algn="ctr">
              <a:defRPr sz="3600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EA0982DA-DA08-45F4-9D5A-3C3032F913D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20177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800" kern="1200" spc="-5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5000"/>
        </a:lnSpc>
        <a:spcBef>
          <a:spcPts val="1400"/>
        </a:spcBef>
        <a:spcAft>
          <a:spcPts val="200"/>
        </a:spcAft>
        <a:buClr>
          <a:schemeClr val="accent1"/>
        </a:buClr>
        <a:buSzPct val="80000"/>
        <a:buFont typeface="Arial" pitchFamily="34" charset="0"/>
        <a:buChar char="•"/>
        <a:defRPr kumimoji="1" sz="1800" kern="1200" spc="1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kumimoji="1"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kumimoji="1"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ja-JP" altLang="en-US" sz="6000" dirty="0"/>
              <a:t>新生活応援キャンペーン</a:t>
            </a:r>
            <a:br>
              <a:rPr lang="en-US" altLang="ja-JP" sz="6000" dirty="0"/>
            </a:br>
            <a:r>
              <a:rPr lang="en-US" altLang="ja-JP" sz="6000" dirty="0"/>
              <a:t>2016</a:t>
            </a:r>
            <a:r>
              <a:rPr lang="ja-JP" altLang="en-US" sz="6000" dirty="0"/>
              <a:t>年度売上実績</a:t>
            </a:r>
          </a:p>
        </p:txBody>
      </p:sp>
      <p:sp>
        <p:nvSpPr>
          <p:cNvPr id="5" name="サブタイトル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>
                <a:solidFill>
                  <a:schemeClr val="tx1"/>
                </a:solidFill>
              </a:rPr>
              <a:t>富士山電気株式会社</a:t>
            </a:r>
          </a:p>
        </p:txBody>
      </p:sp>
    </p:spTree>
    <p:extLst>
      <p:ext uri="{BB962C8B-B14F-4D97-AF65-F5344CB8AC3E}">
        <p14:creationId xmlns:p14="http://schemas.microsoft.com/office/powerpoint/2010/main" val="42883670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売上集計表</a:t>
            </a:r>
            <a:endParaRPr lang="ja-JP" altLang="en-US" dirty="0"/>
          </a:p>
        </p:txBody>
      </p:sp>
      <p:graphicFrame>
        <p:nvGraphicFramePr>
          <p:cNvPr id="8" name="コンテンツ プレースホルダー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04518204"/>
              </p:ext>
            </p:extLst>
          </p:nvPr>
        </p:nvGraphicFramePr>
        <p:xfrm>
          <a:off x="898523" y="2238708"/>
          <a:ext cx="10119680" cy="378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64960">
                  <a:extLst>
                    <a:ext uri="{9D8B030D-6E8A-4147-A177-3AD203B41FA5}">
                      <a16:colId xmlns:a16="http://schemas.microsoft.com/office/drawing/2014/main" val="1172268325"/>
                    </a:ext>
                  </a:extLst>
                </a:gridCol>
                <a:gridCol w="1264960">
                  <a:extLst>
                    <a:ext uri="{9D8B030D-6E8A-4147-A177-3AD203B41FA5}">
                      <a16:colId xmlns:a16="http://schemas.microsoft.com/office/drawing/2014/main" val="1940254675"/>
                    </a:ext>
                  </a:extLst>
                </a:gridCol>
                <a:gridCol w="1264960">
                  <a:extLst>
                    <a:ext uri="{9D8B030D-6E8A-4147-A177-3AD203B41FA5}">
                      <a16:colId xmlns:a16="http://schemas.microsoft.com/office/drawing/2014/main" val="1777291076"/>
                    </a:ext>
                  </a:extLst>
                </a:gridCol>
                <a:gridCol w="1264960">
                  <a:extLst>
                    <a:ext uri="{9D8B030D-6E8A-4147-A177-3AD203B41FA5}">
                      <a16:colId xmlns:a16="http://schemas.microsoft.com/office/drawing/2014/main" val="1107113867"/>
                    </a:ext>
                  </a:extLst>
                </a:gridCol>
                <a:gridCol w="1264960">
                  <a:extLst>
                    <a:ext uri="{9D8B030D-6E8A-4147-A177-3AD203B41FA5}">
                      <a16:colId xmlns:a16="http://schemas.microsoft.com/office/drawing/2014/main" val="3760288735"/>
                    </a:ext>
                  </a:extLst>
                </a:gridCol>
                <a:gridCol w="1264960">
                  <a:extLst>
                    <a:ext uri="{9D8B030D-6E8A-4147-A177-3AD203B41FA5}">
                      <a16:colId xmlns:a16="http://schemas.microsoft.com/office/drawing/2014/main" val="2657706198"/>
                    </a:ext>
                  </a:extLst>
                </a:gridCol>
                <a:gridCol w="1264960">
                  <a:extLst>
                    <a:ext uri="{9D8B030D-6E8A-4147-A177-3AD203B41FA5}">
                      <a16:colId xmlns:a16="http://schemas.microsoft.com/office/drawing/2014/main" val="4273014769"/>
                    </a:ext>
                  </a:extLst>
                </a:gridCol>
                <a:gridCol w="1264960">
                  <a:extLst>
                    <a:ext uri="{9D8B030D-6E8A-4147-A177-3AD203B41FA5}">
                      <a16:colId xmlns:a16="http://schemas.microsoft.com/office/drawing/2014/main" val="4047999766"/>
                    </a:ext>
                  </a:extLst>
                </a:gridCol>
              </a:tblGrid>
              <a:tr h="540000">
                <a:tc>
                  <a:txBody>
                    <a:bodyPr/>
                    <a:lstStyle/>
                    <a:p>
                      <a:pPr algn="ctr"/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家電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パソコン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/>
                        <a:t>AV</a:t>
                      </a:r>
                      <a:r>
                        <a:rPr kumimoji="1" lang="ja-JP" altLang="en-US" dirty="0"/>
                        <a:t>機器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カメラ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その他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売上実績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売上目標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36755649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新宿店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3,222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3,985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3,326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3,689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2,761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16,983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17,000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86345687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秋葉原店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2,250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2,630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3,126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2,849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1,923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12,778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14,000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58679484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横浜店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3,620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3,525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4,969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3,337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3,004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18,455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16,000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80638342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大宮店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2,102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2,763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2,687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2,050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1,648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11,250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12,000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185250064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千葉店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2,850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2,751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4,125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2,989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2,185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14,900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10,000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568065954"/>
                  </a:ext>
                </a:extLst>
              </a:tr>
              <a:tr h="540000">
                <a:tc>
                  <a:txBody>
                    <a:bodyPr/>
                    <a:lstStyle/>
                    <a:p>
                      <a:pPr algn="r"/>
                      <a:r>
                        <a:rPr kumimoji="1" lang="ja-JP" altLang="en-US" dirty="0"/>
                        <a:t>合計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14,044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15,654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18,233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14,914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11,521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74,366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69,000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65117468"/>
                  </a:ext>
                </a:extLst>
              </a:tr>
            </a:tbl>
          </a:graphicData>
        </a:graphic>
      </p:graphicFrame>
      <p:sp>
        <p:nvSpPr>
          <p:cNvPr id="6" name="テキスト ボックス 3"/>
          <p:cNvSpPr txBox="1"/>
          <p:nvPr/>
        </p:nvSpPr>
        <p:spPr>
          <a:xfrm>
            <a:off x="9654532" y="1822074"/>
            <a:ext cx="13388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単位：千円</a:t>
            </a:r>
          </a:p>
        </p:txBody>
      </p:sp>
    </p:spTree>
    <p:extLst>
      <p:ext uri="{BB962C8B-B14F-4D97-AF65-F5344CB8AC3E}">
        <p14:creationId xmlns:p14="http://schemas.microsoft.com/office/powerpoint/2010/main" val="20416419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商品カテゴリ別売上構成比</a:t>
            </a:r>
          </a:p>
        </p:txBody>
      </p:sp>
      <p:graphicFrame>
        <p:nvGraphicFramePr>
          <p:cNvPr id="21" name="コンテンツ プレースホルダー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35171477"/>
              </p:ext>
            </p:extLst>
          </p:nvPr>
        </p:nvGraphicFramePr>
        <p:xfrm>
          <a:off x="993775" y="1828800"/>
          <a:ext cx="10025063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377642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店舗別売上実績と売上達成率</a:t>
            </a:r>
            <a:endParaRPr kumimoji="1" lang="ja-JP" altLang="en-US" dirty="0"/>
          </a:p>
        </p:txBody>
      </p:sp>
      <p:graphicFrame>
        <p:nvGraphicFramePr>
          <p:cNvPr id="5" name="グラフ 2">
            <a:extLst>
              <a:ext uri="{FF2B5EF4-FFF2-40B4-BE49-F238E27FC236}">
                <a16:creationId xmlns:a16="http://schemas.microsoft.com/office/drawing/2014/main" id="{45CF3A13-F3E4-4790-8E62-4057C11CF92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85082147"/>
              </p:ext>
            </p:extLst>
          </p:nvPr>
        </p:nvGraphicFramePr>
        <p:xfrm>
          <a:off x="852264" y="1844566"/>
          <a:ext cx="10151316" cy="462052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08310018"/>
      </p:ext>
    </p:extLst>
  </p:cSld>
  <p:clrMapOvr>
    <a:masterClrMapping/>
  </p:clrMapOvr>
</p:sld>
</file>

<file path=ppt/theme/theme1.xml><?xml version="1.0" encoding="utf-8"?>
<a:theme xmlns:a="http://schemas.openxmlformats.org/drawingml/2006/main" name="View">
  <a:themeElements>
    <a:clrScheme name="マーキー">
      <a:dk1>
        <a:srgbClr val="000000"/>
      </a:dk1>
      <a:lt1>
        <a:sysClr val="window" lastClr="FFFFFF"/>
      </a:lt1>
      <a:dk2>
        <a:srgbClr val="5E5E5E"/>
      </a:dk2>
      <a:lt2>
        <a:srgbClr val="DDDDDD"/>
      </a:lt2>
      <a:accent1>
        <a:srgbClr val="418AB3"/>
      </a:accent1>
      <a:accent2>
        <a:srgbClr val="A6B727"/>
      </a:accent2>
      <a:accent3>
        <a:srgbClr val="F69200"/>
      </a:accent3>
      <a:accent4>
        <a:srgbClr val="838383"/>
      </a:accent4>
      <a:accent5>
        <a:srgbClr val="FEC306"/>
      </a:accent5>
      <a:accent6>
        <a:srgbClr val="DF5327"/>
      </a:accent6>
      <a:hlink>
        <a:srgbClr val="F59E00"/>
      </a:hlink>
      <a:folHlink>
        <a:srgbClr val="B2B2B2"/>
      </a:folHlink>
    </a:clrScheme>
    <a:fontScheme name="View">
      <a:maj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View">
      <a:fillStyleLst>
        <a:solidFill>
          <a:schemeClr val="phClr"/>
        </a:solidFill>
        <a:solidFill>
          <a:schemeClr val="phClr">
            <a:tint val="60000"/>
            <a:satMod val="120000"/>
          </a:schemeClr>
        </a:solidFill>
        <a:solidFill>
          <a:schemeClr val="phClr">
            <a:shade val="75000"/>
            <a:satMod val="16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3970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95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240" dir="5400000" algn="tl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9525" prstMaterial="flat">
            <a:bevelT w="0" h="0" prst="coolSlant"/>
            <a:contourClr>
              <a:schemeClr val="phClr">
                <a:shade val="35000"/>
                <a:satMod val="130000"/>
              </a:schemeClr>
            </a:contourClr>
          </a:sp3d>
        </a:effectStyle>
        <a:effectStyle>
          <a:effectLst>
            <a:outerShdw blurRad="76200" dist="25400" dir="5400000" algn="tl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19050" prstMaterial="flat">
            <a:bevelT w="0" h="0" prst="coolSlant"/>
            <a:contourClr>
              <a:schemeClr val="phClr">
                <a:shade val="25000"/>
                <a:satMod val="14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4000"/>
                <a:shade val="98000"/>
                <a:satMod val="130000"/>
                <a:lumMod val="102000"/>
              </a:schemeClr>
            </a:gs>
            <a:gs pos="100000">
              <a:schemeClr val="phClr">
                <a:tint val="98000"/>
                <a:shade val="78000"/>
                <a:satMod val="14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iew" id="{BA0EB5A6-F2D4-4F82-977B-64ADEE4A2A69}" vid="{3969A8A2-35DB-4E3B-8885-16FD2056867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ビュー</Template>
  <TotalTime>262190</TotalTime>
  <Words>93</Words>
  <Application>Microsoft Office PowerPoint</Application>
  <PresentationFormat>ワイド画面</PresentationFormat>
  <Paragraphs>63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10" baseType="lpstr">
      <vt:lpstr>ＭＳ ゴシック</vt:lpstr>
      <vt:lpstr>游ゴシック</vt:lpstr>
      <vt:lpstr>Arial</vt:lpstr>
      <vt:lpstr>Century Schoolbook</vt:lpstr>
      <vt:lpstr>Wingdings 2</vt:lpstr>
      <vt:lpstr>View</vt:lpstr>
      <vt:lpstr>新生活応援キャンペーン 2016年度売上実績</vt:lpstr>
      <vt:lpstr>売上集計表</vt:lpstr>
      <vt:lpstr>商品カテゴリ別売上構成比</vt:lpstr>
      <vt:lpstr>店舗別売上実績と売上達成率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新生活応援キャンペーン 2016年度売上実績</dc:title>
  <dcterms:created xsi:type="dcterms:W3CDTF">2016-10-04T04:46:49Z</dcterms:created>
  <dcterms:modified xsi:type="dcterms:W3CDTF">2016-10-18T03:12:10Z</dcterms:modified>
</cp:coreProperties>
</file>

<file path=docProps/thumbnail.jpeg>
</file>