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74" r:id="rId1"/>
  </p:sldMasterIdLst>
  <p:sldIdLst>
    <p:sldId id="256" r:id="rId2"/>
    <p:sldId id="268" r:id="rId3"/>
    <p:sldId id="269" r:id="rId4"/>
    <p:sldId id="258" r:id="rId5"/>
    <p:sldId id="267" r:id="rId6"/>
    <p:sldId id="259" r:id="rId7"/>
    <p:sldId id="266" r:id="rId8"/>
    <p:sldId id="270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39" autoAdjust="0"/>
    <p:restoredTop sz="94660"/>
  </p:normalViewPr>
  <p:slideViewPr>
    <p:cSldViewPr snapToGrid="0">
      <p:cViewPr varScale="1">
        <p:scale>
          <a:sx n="61" d="100"/>
          <a:sy n="61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43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28403" y="945913"/>
            <a:ext cx="8637073" cy="2618554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28404" y="3564467"/>
            <a:ext cx="8637072" cy="1071095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7BC0B-2099-4A47-97CF-5C253D68DC28}" type="datetimeFigureOut">
              <a:rPr kumimoji="1" lang="ja-JP" altLang="en-US" smtClean="0"/>
              <a:t>2016/11/2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27124" y="329307"/>
            <a:ext cx="5943668" cy="309201"/>
          </a:xfr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24392" y="134930"/>
            <a:ext cx="811019" cy="503578"/>
          </a:xfrm>
        </p:spPr>
        <p:txBody>
          <a:bodyPr/>
          <a:lstStyle/>
          <a:p>
            <a:fld id="{2638297C-6EBB-46DF-8CAB-83743EA6B85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pic>
        <p:nvPicPr>
          <p:cNvPr id="16" name="Picture 15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714354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7BC0B-2099-4A47-97CF-5C253D68DC28}" type="datetimeFigureOut">
              <a:rPr kumimoji="1" lang="ja-JP" altLang="en-US" smtClean="0"/>
              <a:t>2016/11/2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8297C-6EBB-46DF-8CAB-83743EA6B85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pic>
        <p:nvPicPr>
          <p:cNvPr id="15" name="Picture 14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776204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24709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30270" y="798973"/>
            <a:ext cx="7828830" cy="465988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7BC0B-2099-4A47-97CF-5C253D68DC28}" type="datetimeFigureOut">
              <a:rPr kumimoji="1" lang="ja-JP" altLang="en-US" smtClean="0"/>
              <a:t>2016/11/2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8297C-6EBB-46DF-8CAB-83743EA6B85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pic>
        <p:nvPicPr>
          <p:cNvPr id="17" name="Picture 16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59215" b="36435"/>
          <a:stretch/>
        </p:blipFill>
        <p:spPr>
          <a:xfrm rot="5400000">
            <a:off x="8642279" y="3046916"/>
            <a:ext cx="4663440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56494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fld id="{8F87BC0B-2099-4A47-97CF-5C253D68DC28}" type="datetimeFigureOut">
              <a:rPr kumimoji="1" lang="ja-JP" altLang="en-US" smtClean="0"/>
              <a:t>2016/11/2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8297C-6EBB-46DF-8CAB-83743EA6B85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pic>
        <p:nvPicPr>
          <p:cNvPr id="24" name="Picture 23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23741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9167" y="1756129"/>
            <a:ext cx="8619060" cy="2050065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1129166" y="3806195"/>
            <a:ext cx="8619060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7BC0B-2099-4A47-97CF-5C253D68DC28}" type="datetimeFigureOut">
              <a:rPr kumimoji="1" lang="ja-JP" altLang="en-US" smtClean="0"/>
              <a:t>2016/11/2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8297C-6EBB-46DF-8CAB-83743EA6B85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pic>
        <p:nvPicPr>
          <p:cNvPr id="16" name="Picture 15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713534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1052" y="958037"/>
            <a:ext cx="9605635" cy="105930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9166" y="2165621"/>
            <a:ext cx="4645152" cy="329385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606" y="2171769"/>
            <a:ext cx="4645152" cy="328709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7BC0B-2099-4A47-97CF-5C253D68DC28}" type="datetimeFigureOut">
              <a:rPr kumimoji="1" lang="ja-JP" altLang="en-US" smtClean="0"/>
              <a:t>2016/11/2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8297C-6EBB-46DF-8CAB-83743EA6B85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pic>
        <p:nvPicPr>
          <p:cNvPr id="16" name="Picture 15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756194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9166" y="953336"/>
            <a:ext cx="9607661" cy="105631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9166" y="2169727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800" b="0" cap="none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9166" y="2974448"/>
            <a:ext cx="4645152" cy="24938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4337" y="2173181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800" b="0" cap="none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94337" y="2971669"/>
            <a:ext cx="4645152" cy="248719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7BC0B-2099-4A47-97CF-5C253D68DC28}" type="datetimeFigureOut">
              <a:rPr kumimoji="1" lang="ja-JP" altLang="en-US" smtClean="0"/>
              <a:t>2016/11/2</a:t>
            </a:fld>
            <a:endParaRPr kumimoji="1" lang="ja-JP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8297C-6EBB-46DF-8CAB-83743EA6B85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pic>
        <p:nvPicPr>
          <p:cNvPr id="18" name="Picture 17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136988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7BC0B-2099-4A47-97CF-5C253D68DC28}" type="datetimeFigureOut">
              <a:rPr kumimoji="1" lang="ja-JP" altLang="en-US" smtClean="0"/>
              <a:t>2016/11/2</a:t>
            </a:fld>
            <a:endParaRPr kumimoji="1" lang="ja-JP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8297C-6EBB-46DF-8CAB-83743EA6B85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pic>
        <p:nvPicPr>
          <p:cNvPr id="14" name="Picture 13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713288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7BC0B-2099-4A47-97CF-5C253D68DC28}" type="datetimeFigureOut">
              <a:rPr kumimoji="1" lang="ja-JP" altLang="en-US" smtClean="0"/>
              <a:t>2016/11/2</a:t>
            </a:fld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8297C-6EBB-46DF-8CAB-83743EA6B85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91793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4291" y="952578"/>
            <a:ext cx="3275013" cy="2322176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3334" y="952578"/>
            <a:ext cx="6012470" cy="4505221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4291" y="3274754"/>
            <a:ext cx="3275013" cy="2178918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7BC0B-2099-4A47-97CF-5C253D68DC28}" type="datetimeFigureOut">
              <a:rPr kumimoji="1" lang="ja-JP" altLang="en-US" smtClean="0"/>
              <a:t>2016/11/2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8297C-6EBB-46DF-8CAB-83743EA6B85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pic>
        <p:nvPicPr>
          <p:cNvPr id="16" name="Picture 15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91018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chemeClr val="tx1">
                    <a:lumMod val="85000"/>
                    <a:lumOff val="1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9124" y="1129513"/>
            <a:ext cx="5854872" cy="1924208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8247" y="3053721"/>
            <a:ext cx="5846486" cy="2096013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125300" y="5469856"/>
            <a:ext cx="5849605" cy="320123"/>
          </a:xfrm>
        </p:spPr>
        <p:txBody>
          <a:bodyPr/>
          <a:lstStyle>
            <a:lvl1pPr algn="l">
              <a:defRPr/>
            </a:lvl1pPr>
          </a:lstStyle>
          <a:p>
            <a:fld id="{8F87BC0B-2099-4A47-97CF-5C253D68DC28}" type="datetimeFigureOut">
              <a:rPr kumimoji="1" lang="ja-JP" altLang="en-US" smtClean="0"/>
              <a:t>2016/11/2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25300" y="318640"/>
            <a:ext cx="4877818" cy="320931"/>
          </a:xfr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176794" y="137408"/>
            <a:ext cx="811019" cy="503578"/>
          </a:xfrm>
        </p:spPr>
        <p:txBody>
          <a:bodyPr/>
          <a:lstStyle/>
          <a:p>
            <a:fld id="{2638297C-6EBB-46DF-8CAB-83743EA6B85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pic>
        <p:nvPicPr>
          <p:cNvPr id="22" name="Picture 21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6" t="474" r="48549" b="36564"/>
          <a:stretch/>
        </p:blipFill>
        <p:spPr>
          <a:xfrm>
            <a:off x="1125460" y="643464"/>
            <a:ext cx="5879592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027029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>
          <a:xfrm>
            <a:off x="0" y="6119336"/>
            <a:ext cx="12192000" cy="74295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0" y="468769"/>
            <a:ext cx="12192000" cy="5647024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  <a:lumMod val="100000"/>
                </a:schemeClr>
              </a:gs>
              <a:gs pos="100000">
                <a:schemeClr val="bg2">
                  <a:lumMod val="95000"/>
                  <a:lumOff val="5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4" name="Straight Connector 13"/>
          <p:cNvCxnSpPr/>
          <p:nvPr/>
        </p:nvCxnSpPr>
        <p:spPr>
          <a:xfrm>
            <a:off x="0" y="6121269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30270" y="953324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0270" y="2171769"/>
            <a:ext cx="9603275" cy="32945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32830" y="330370"/>
            <a:ext cx="251539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87BC0B-2099-4A47-97CF-5C253D68DC28}" type="datetimeFigureOut">
              <a:rPr kumimoji="1" lang="ja-JP" altLang="en-US" smtClean="0"/>
              <a:t>2016/11/2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30270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18076" y="137408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2638297C-6EBB-46DF-8CAB-83743EA6B85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57976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5" r:id="rId1"/>
    <p:sldLayoutId id="2147484076" r:id="rId2"/>
    <p:sldLayoutId id="2147484077" r:id="rId3"/>
    <p:sldLayoutId id="2147484078" r:id="rId4"/>
    <p:sldLayoutId id="2147484079" r:id="rId5"/>
    <p:sldLayoutId id="2147484080" r:id="rId6"/>
    <p:sldLayoutId id="2147484081" r:id="rId7"/>
    <p:sldLayoutId id="2147484082" r:id="rId8"/>
    <p:sldLayoutId id="2147484083" r:id="rId9"/>
    <p:sldLayoutId id="2147484084" r:id="rId10"/>
    <p:sldLayoutId id="214748408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8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28403" y="945913"/>
            <a:ext cx="9560618" cy="2618554"/>
          </a:xfrm>
        </p:spPr>
        <p:txBody>
          <a:bodyPr/>
          <a:lstStyle/>
          <a:p>
            <a:pPr algn="ctr"/>
            <a:r>
              <a:rPr lang="ja-JP" altLang="en-US" dirty="0"/>
              <a:t>図書館からのお知らせ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28403" y="3564467"/>
            <a:ext cx="9560617" cy="1071095"/>
          </a:xfrm>
        </p:spPr>
        <p:txBody>
          <a:bodyPr>
            <a:normAutofit/>
          </a:bodyPr>
          <a:lstStyle/>
          <a:p>
            <a:pPr algn="ctr"/>
            <a:r>
              <a:rPr lang="ja-JP" altLang="en-US" sz="3200" dirty="0"/>
              <a:t>みなと図書館</a:t>
            </a:r>
          </a:p>
        </p:txBody>
      </p:sp>
    </p:spTree>
    <p:extLst>
      <p:ext uri="{BB962C8B-B14F-4D97-AF65-F5344CB8AC3E}">
        <p14:creationId xmlns:p14="http://schemas.microsoft.com/office/powerpoint/2010/main" val="29835516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今月のお知らせ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400" dirty="0"/>
              <a:t>図書館カレンダー</a:t>
            </a:r>
            <a:endParaRPr kumimoji="1" lang="en-US" altLang="ja-JP" sz="2400" dirty="0"/>
          </a:p>
          <a:p>
            <a:pPr>
              <a:buFont typeface="Wingdings" panose="05000000000000000000" pitchFamily="2" charset="2"/>
              <a:buChar char="u"/>
            </a:pPr>
            <a:r>
              <a:rPr lang="ja-JP" altLang="en-US" sz="2400" dirty="0"/>
              <a:t>閲覧席のご利用方法</a:t>
            </a:r>
            <a:endParaRPr lang="en-US" altLang="ja-JP" sz="2400" dirty="0"/>
          </a:p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400" dirty="0"/>
              <a:t>予約席のご利用方法</a:t>
            </a:r>
            <a:endParaRPr kumimoji="1" lang="en-US" altLang="ja-JP" sz="2400" dirty="0"/>
          </a:p>
          <a:p>
            <a:pPr>
              <a:buFont typeface="Wingdings" panose="05000000000000000000" pitchFamily="2" charset="2"/>
              <a:buChar char="u"/>
            </a:pPr>
            <a:r>
              <a:rPr lang="ja-JP" altLang="en-US" sz="2400" dirty="0"/>
              <a:t>今月の新着図書</a:t>
            </a:r>
            <a:endParaRPr lang="en-US" altLang="ja-JP" sz="2400" dirty="0"/>
          </a:p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400" dirty="0"/>
              <a:t>スタッフおすすめ図書</a:t>
            </a:r>
            <a:endParaRPr kumimoji="1" lang="en-US" altLang="ja-JP" sz="2400" dirty="0"/>
          </a:p>
        </p:txBody>
      </p:sp>
    </p:spTree>
    <p:extLst>
      <p:ext uri="{BB962C8B-B14F-4D97-AF65-F5344CB8AC3E}">
        <p14:creationId xmlns:p14="http://schemas.microsoft.com/office/powerpoint/2010/main" val="35450840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図書館カレンダー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l"/>
            </a:pPr>
            <a:r>
              <a:rPr kumimoji="1" lang="ja-JP" altLang="en-US" sz="2800" dirty="0"/>
              <a:t>開館時間</a:t>
            </a:r>
            <a:endParaRPr kumimoji="1" lang="en-US" altLang="ja-JP" sz="2800" dirty="0"/>
          </a:p>
          <a:p>
            <a:pPr lvl="1"/>
            <a:r>
              <a:rPr kumimoji="1" lang="ja-JP" altLang="en-US" sz="2400" dirty="0"/>
              <a:t>月曜日～土曜日</a:t>
            </a:r>
            <a:endParaRPr kumimoji="1" lang="en-US" altLang="ja-JP" sz="2400" dirty="0"/>
          </a:p>
          <a:p>
            <a:pPr lvl="2"/>
            <a:r>
              <a:rPr lang="ja-JP" altLang="en-US" sz="1800" dirty="0"/>
              <a:t>午前</a:t>
            </a:r>
            <a:r>
              <a:rPr lang="en-US" altLang="ja-JP" sz="1800" dirty="0"/>
              <a:t>10</a:t>
            </a:r>
            <a:r>
              <a:rPr lang="ja-JP" altLang="en-US" sz="1800" dirty="0"/>
              <a:t>時から午後</a:t>
            </a:r>
            <a:r>
              <a:rPr lang="en-US" altLang="ja-JP" sz="1800" dirty="0"/>
              <a:t>9</a:t>
            </a:r>
            <a:r>
              <a:rPr lang="ja-JP" altLang="en-US" sz="1800" dirty="0"/>
              <a:t>時まで</a:t>
            </a:r>
            <a:endParaRPr lang="en-US" altLang="ja-JP" sz="1800" dirty="0"/>
          </a:p>
          <a:p>
            <a:pPr lvl="2"/>
            <a:r>
              <a:rPr lang="ja-JP" altLang="en-US" sz="1800" dirty="0"/>
              <a:t>こどもコーナーは午後</a:t>
            </a:r>
            <a:r>
              <a:rPr lang="en-US" altLang="ja-JP" sz="1800" dirty="0"/>
              <a:t>6</a:t>
            </a:r>
            <a:r>
              <a:rPr lang="ja-JP" altLang="en-US" sz="1800" dirty="0"/>
              <a:t>時まで</a:t>
            </a:r>
            <a:endParaRPr lang="en-US" altLang="ja-JP" sz="1800" dirty="0"/>
          </a:p>
          <a:p>
            <a:pPr lvl="1"/>
            <a:r>
              <a:rPr lang="ja-JP" altLang="en-US" sz="2400" dirty="0"/>
              <a:t>日曜日・祝日</a:t>
            </a:r>
            <a:endParaRPr lang="en-US" altLang="ja-JP" sz="2400" dirty="0"/>
          </a:p>
          <a:p>
            <a:pPr lvl="2"/>
            <a:r>
              <a:rPr lang="ja-JP" altLang="en-US" sz="1800" dirty="0"/>
              <a:t>午前</a:t>
            </a:r>
            <a:r>
              <a:rPr lang="en-US" altLang="ja-JP" sz="1800" dirty="0"/>
              <a:t>9</a:t>
            </a:r>
            <a:r>
              <a:rPr lang="ja-JP" altLang="en-US" sz="1800" dirty="0"/>
              <a:t>時から午後</a:t>
            </a:r>
            <a:r>
              <a:rPr lang="en-US" altLang="ja-JP" sz="1800" dirty="0"/>
              <a:t>7</a:t>
            </a:r>
            <a:r>
              <a:rPr lang="ja-JP" altLang="en-US" sz="1800" dirty="0"/>
              <a:t>時まで</a:t>
            </a:r>
            <a:endParaRPr lang="en-US" altLang="ja-JP" sz="1800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221186" y="1825625"/>
            <a:ext cx="5181600" cy="4351338"/>
          </a:xfrm>
        </p:spPr>
        <p:txBody>
          <a:bodyPr>
            <a:normAutofit/>
          </a:bodyPr>
          <a:lstStyle/>
          <a:p>
            <a:pPr marL="228600" lvl="1">
              <a:spcBef>
                <a:spcPts val="1000"/>
              </a:spcBef>
              <a:buFont typeface="Wingdings" panose="05000000000000000000" pitchFamily="2" charset="2"/>
              <a:buChar char="l"/>
            </a:pPr>
            <a:r>
              <a:rPr lang="en-US" altLang="ja-JP" sz="2800" dirty="0"/>
              <a:t>8</a:t>
            </a:r>
            <a:r>
              <a:rPr lang="ja-JP" altLang="en-US" sz="2800" dirty="0"/>
              <a:t>月の休館日</a:t>
            </a:r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/>
          </p:nvPr>
        </p:nvGraphicFramePr>
        <p:xfrm>
          <a:off x="6270174" y="2385179"/>
          <a:ext cx="4327071" cy="32746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8153">
                  <a:extLst>
                    <a:ext uri="{9D8B030D-6E8A-4147-A177-3AD203B41FA5}">
                      <a16:colId xmlns:a16="http://schemas.microsoft.com/office/drawing/2014/main" val="2479652554"/>
                    </a:ext>
                  </a:extLst>
                </a:gridCol>
                <a:gridCol w="618153">
                  <a:extLst>
                    <a:ext uri="{9D8B030D-6E8A-4147-A177-3AD203B41FA5}">
                      <a16:colId xmlns:a16="http://schemas.microsoft.com/office/drawing/2014/main" val="3252380288"/>
                    </a:ext>
                  </a:extLst>
                </a:gridCol>
                <a:gridCol w="618153">
                  <a:extLst>
                    <a:ext uri="{9D8B030D-6E8A-4147-A177-3AD203B41FA5}">
                      <a16:colId xmlns:a16="http://schemas.microsoft.com/office/drawing/2014/main" val="493160495"/>
                    </a:ext>
                  </a:extLst>
                </a:gridCol>
                <a:gridCol w="618153">
                  <a:extLst>
                    <a:ext uri="{9D8B030D-6E8A-4147-A177-3AD203B41FA5}">
                      <a16:colId xmlns:a16="http://schemas.microsoft.com/office/drawing/2014/main" val="2437388294"/>
                    </a:ext>
                  </a:extLst>
                </a:gridCol>
                <a:gridCol w="618153">
                  <a:extLst>
                    <a:ext uri="{9D8B030D-6E8A-4147-A177-3AD203B41FA5}">
                      <a16:colId xmlns:a16="http://schemas.microsoft.com/office/drawing/2014/main" val="494905159"/>
                    </a:ext>
                  </a:extLst>
                </a:gridCol>
                <a:gridCol w="618153">
                  <a:extLst>
                    <a:ext uri="{9D8B030D-6E8A-4147-A177-3AD203B41FA5}">
                      <a16:colId xmlns:a16="http://schemas.microsoft.com/office/drawing/2014/main" val="389289534"/>
                    </a:ext>
                  </a:extLst>
                </a:gridCol>
                <a:gridCol w="618153">
                  <a:extLst>
                    <a:ext uri="{9D8B030D-6E8A-4147-A177-3AD203B41FA5}">
                      <a16:colId xmlns:a16="http://schemas.microsoft.com/office/drawing/2014/main" val="1993335423"/>
                    </a:ext>
                  </a:extLst>
                </a:gridCol>
              </a:tblGrid>
              <a:tr h="54577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solidFill>
                            <a:srgbClr val="FF0000"/>
                          </a:solidFill>
                        </a:rPr>
                        <a:t>日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火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木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金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solidFill>
                            <a:srgbClr val="0070C0"/>
                          </a:solidFill>
                        </a:rPr>
                        <a:t>土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90043391"/>
                  </a:ext>
                </a:extLst>
              </a:tr>
              <a:tr h="545774"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1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2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4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rgbClr val="0070C0"/>
                          </a:solidFill>
                        </a:rPr>
                        <a:t>5</a:t>
                      </a:r>
                      <a:endParaRPr kumimoji="1" lang="ja-JP" altLang="en-US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96999847"/>
                  </a:ext>
                </a:extLst>
              </a:tr>
              <a:tr h="54577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rgbClr val="FF0000"/>
                          </a:solidFill>
                        </a:rPr>
                        <a:t>6</a:t>
                      </a:r>
                      <a:endParaRPr kumimoji="1"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7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8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9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10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11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rgbClr val="0070C0"/>
                          </a:solidFill>
                        </a:rPr>
                        <a:t>12</a:t>
                      </a:r>
                      <a:endParaRPr kumimoji="1" lang="ja-JP" altLang="en-US" dirty="0">
                        <a:solidFill>
                          <a:srgbClr val="0070C0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0627524"/>
                  </a:ext>
                </a:extLst>
              </a:tr>
              <a:tr h="54577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rgbClr val="FF0000"/>
                          </a:solidFill>
                        </a:rPr>
                        <a:t>13</a:t>
                      </a:r>
                      <a:endParaRPr kumimoji="1"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14</a:t>
                      </a:r>
                      <a:endParaRPr kumimoji="1" lang="ja-JP" altLang="en-US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15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16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17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18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rgbClr val="0070C0"/>
                          </a:solidFill>
                        </a:rPr>
                        <a:t>19</a:t>
                      </a:r>
                      <a:endParaRPr kumimoji="1" lang="ja-JP" altLang="en-US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01982033"/>
                  </a:ext>
                </a:extLst>
              </a:tr>
              <a:tr h="54577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rgbClr val="FF0000"/>
                          </a:solidFill>
                        </a:rPr>
                        <a:t>20</a:t>
                      </a:r>
                      <a:endParaRPr kumimoji="1"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21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22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23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24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25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rgbClr val="0070C0"/>
                          </a:solidFill>
                        </a:rPr>
                        <a:t>26</a:t>
                      </a:r>
                      <a:endParaRPr kumimoji="1" lang="ja-JP" altLang="en-US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25565463"/>
                  </a:ext>
                </a:extLst>
              </a:tr>
              <a:tr h="54577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rgbClr val="FF0000"/>
                          </a:solidFill>
                        </a:rPr>
                        <a:t>27</a:t>
                      </a:r>
                      <a:endParaRPr kumimoji="1"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28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29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30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31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88288654"/>
                  </a:ext>
                </a:extLst>
              </a:tr>
            </a:tbl>
          </a:graphicData>
        </a:graphic>
      </p:graphicFrame>
      <p:sp>
        <p:nvSpPr>
          <p:cNvPr id="7" name="テキスト ボックス 5"/>
          <p:cNvSpPr txBox="1"/>
          <p:nvPr/>
        </p:nvSpPr>
        <p:spPr>
          <a:xfrm>
            <a:off x="9297021" y="1976305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■</a:t>
            </a:r>
            <a:r>
              <a:rPr kumimoji="1" lang="ja-JP" altLang="en-US" dirty="0"/>
              <a:t>：休館日</a:t>
            </a:r>
          </a:p>
        </p:txBody>
      </p:sp>
    </p:spTree>
    <p:extLst>
      <p:ext uri="{BB962C8B-B14F-4D97-AF65-F5344CB8AC3E}">
        <p14:creationId xmlns:p14="http://schemas.microsoft.com/office/powerpoint/2010/main" val="27974109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閲覧席のご利用</a:t>
            </a:r>
            <a:r>
              <a:rPr kumimoji="1" lang="ja-JP" altLang="en-US" dirty="0"/>
              <a:t>方法</a:t>
            </a:r>
          </a:p>
        </p:txBody>
      </p:sp>
      <p:sp>
        <p:nvSpPr>
          <p:cNvPr id="4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sz="2400" dirty="0"/>
              <a:t>閲覧席は、</a:t>
            </a:r>
            <a:r>
              <a:rPr lang="ja-JP" altLang="en-US" sz="2400" dirty="0"/>
              <a:t>席が空いていれば自由にご利用いただけるお席です。</a:t>
            </a:r>
            <a:endParaRPr kumimoji="1" lang="en-US" altLang="ja-JP" sz="2400" dirty="0"/>
          </a:p>
          <a:p>
            <a:pPr marL="228600" lvl="1">
              <a:spcBef>
                <a:spcPts val="1000"/>
              </a:spcBef>
              <a:buFont typeface="Wingdings" panose="05000000000000000000" pitchFamily="2" charset="2"/>
              <a:buChar char="l"/>
            </a:pPr>
            <a:r>
              <a:rPr lang="ja-JP" altLang="en-US" sz="2400" dirty="0"/>
              <a:t>座席数</a:t>
            </a:r>
            <a:r>
              <a:rPr lang="en-US" altLang="ja-JP" sz="2400" dirty="0"/>
              <a:t>	</a:t>
            </a:r>
            <a:r>
              <a:rPr lang="ja-JP" altLang="en-US" sz="2400" dirty="0"/>
              <a:t>：</a:t>
            </a:r>
            <a:r>
              <a:rPr lang="en-US" altLang="ja-JP" sz="2400" dirty="0"/>
              <a:t>3</a:t>
            </a:r>
            <a:r>
              <a:rPr lang="ja-JP" altLang="en-US" sz="2400" dirty="0"/>
              <a:t>階　</a:t>
            </a:r>
            <a:r>
              <a:rPr lang="en-US" altLang="ja-JP" sz="2400" dirty="0"/>
              <a:t>60</a:t>
            </a:r>
            <a:r>
              <a:rPr lang="ja-JP" altLang="en-US" sz="2400" dirty="0"/>
              <a:t>席／</a:t>
            </a:r>
            <a:r>
              <a:rPr lang="en-US" altLang="ja-JP" sz="2400" dirty="0"/>
              <a:t>4</a:t>
            </a:r>
            <a:r>
              <a:rPr lang="ja-JP" altLang="en-US" sz="2400" dirty="0"/>
              <a:t>階　</a:t>
            </a:r>
            <a:r>
              <a:rPr lang="en-US" altLang="ja-JP" sz="2400" dirty="0"/>
              <a:t>30</a:t>
            </a:r>
            <a:r>
              <a:rPr lang="ja-JP" altLang="en-US" sz="2400" dirty="0"/>
              <a:t>席</a:t>
            </a:r>
            <a:endParaRPr lang="en-US" altLang="ja-JP" sz="2400" dirty="0"/>
          </a:p>
          <a:p>
            <a:pPr marL="228600" lvl="1">
              <a:lnSpc>
                <a:spcPct val="130000"/>
              </a:lnSpc>
              <a:spcBef>
                <a:spcPts val="1000"/>
              </a:spcBef>
              <a:buFont typeface="Wingdings" panose="05000000000000000000" pitchFamily="2" charset="2"/>
              <a:buChar char="l"/>
            </a:pPr>
            <a:r>
              <a:rPr lang="ja-JP" altLang="en-US" sz="2400" dirty="0"/>
              <a:t>利用時間</a:t>
            </a:r>
            <a:r>
              <a:rPr lang="en-US" altLang="ja-JP" sz="2400" dirty="0"/>
              <a:t>	</a:t>
            </a:r>
            <a:r>
              <a:rPr lang="ja-JP" altLang="en-US" sz="2400" dirty="0"/>
              <a:t>：開館時間内</a:t>
            </a:r>
            <a:endParaRPr lang="en-US" altLang="ja-JP" sz="2400" dirty="0"/>
          </a:p>
          <a:p>
            <a:pPr marL="228600" lvl="1">
              <a:lnSpc>
                <a:spcPct val="130000"/>
              </a:lnSpc>
              <a:spcBef>
                <a:spcPts val="1000"/>
              </a:spcBef>
              <a:buFont typeface="Wingdings" panose="05000000000000000000" pitchFamily="2" charset="2"/>
              <a:buChar char="l"/>
            </a:pPr>
            <a:r>
              <a:rPr lang="ja-JP" altLang="en-US" sz="2400" dirty="0"/>
              <a:t>利用者</a:t>
            </a:r>
            <a:r>
              <a:rPr lang="en-US" altLang="ja-JP" sz="2400" dirty="0"/>
              <a:t>	</a:t>
            </a:r>
            <a:r>
              <a:rPr lang="ja-JP" altLang="en-US" sz="2400" dirty="0"/>
              <a:t>：どなたでも利用可能</a:t>
            </a:r>
            <a:endParaRPr lang="en-US" altLang="ja-JP" sz="2400" dirty="0"/>
          </a:p>
        </p:txBody>
      </p:sp>
    </p:spTree>
    <p:extLst>
      <p:ext uri="{BB962C8B-B14F-4D97-AF65-F5344CB8AC3E}">
        <p14:creationId xmlns:p14="http://schemas.microsoft.com/office/powerpoint/2010/main" val="17494183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予約席のご利用</a:t>
            </a:r>
            <a:r>
              <a:rPr kumimoji="1" lang="ja-JP" altLang="en-US" dirty="0"/>
              <a:t>方法</a:t>
            </a:r>
          </a:p>
        </p:txBody>
      </p:sp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pPr marL="0" indent="0">
              <a:lnSpc>
                <a:spcPct val="140000"/>
              </a:lnSpc>
              <a:buNone/>
            </a:pPr>
            <a:r>
              <a:rPr lang="ja-JP" altLang="en-US" sz="2400" dirty="0"/>
              <a:t>予約席は、</a:t>
            </a:r>
            <a:r>
              <a:rPr lang="en-US" altLang="ja-JP" sz="2400" dirty="0"/>
              <a:t>2</a:t>
            </a:r>
            <a:r>
              <a:rPr lang="ja-JP" altLang="en-US" sz="2400" dirty="0"/>
              <a:t>時間単位で予約してご利用いただけるお席です。</a:t>
            </a:r>
            <a:endParaRPr lang="en-US" altLang="ja-JP" sz="2400" dirty="0"/>
          </a:p>
          <a:p>
            <a:pPr marL="228600" lvl="1">
              <a:spcBef>
                <a:spcPts val="1000"/>
              </a:spcBef>
              <a:buFont typeface="Wingdings" panose="05000000000000000000" pitchFamily="2" charset="2"/>
              <a:buChar char="l"/>
            </a:pPr>
            <a:r>
              <a:rPr lang="ja-JP" altLang="en-US" sz="2400" dirty="0"/>
              <a:t>座席数</a:t>
            </a:r>
            <a:r>
              <a:rPr lang="en-US" altLang="ja-JP" sz="2400" dirty="0"/>
              <a:t>	</a:t>
            </a:r>
            <a:r>
              <a:rPr lang="ja-JP" altLang="en-US" sz="2400" dirty="0"/>
              <a:t>：</a:t>
            </a:r>
            <a:r>
              <a:rPr lang="en-US" altLang="ja-JP" sz="2400" dirty="0"/>
              <a:t>3</a:t>
            </a:r>
            <a:r>
              <a:rPr lang="ja-JP" altLang="en-US" sz="2400" dirty="0"/>
              <a:t>階窓側　</a:t>
            </a:r>
            <a:r>
              <a:rPr lang="en-US" altLang="ja-JP" sz="2400" dirty="0"/>
              <a:t>33</a:t>
            </a:r>
            <a:r>
              <a:rPr lang="ja-JP" altLang="en-US" sz="2400" dirty="0"/>
              <a:t>席／</a:t>
            </a:r>
            <a:r>
              <a:rPr lang="en-US" altLang="ja-JP" sz="2400" dirty="0"/>
              <a:t>4</a:t>
            </a:r>
            <a:r>
              <a:rPr lang="ja-JP" altLang="en-US" sz="2400" dirty="0"/>
              <a:t>階窓側　</a:t>
            </a:r>
            <a:r>
              <a:rPr lang="en-US" altLang="ja-JP" sz="2400" dirty="0"/>
              <a:t>25</a:t>
            </a:r>
            <a:r>
              <a:rPr lang="ja-JP" altLang="en-US" sz="2400" dirty="0"/>
              <a:t>席</a:t>
            </a:r>
            <a:endParaRPr lang="en-US" altLang="ja-JP" sz="2400" dirty="0"/>
          </a:p>
          <a:p>
            <a:pPr marL="228600" lvl="1">
              <a:spcBef>
                <a:spcPts val="1000"/>
              </a:spcBef>
              <a:buFont typeface="Wingdings" panose="05000000000000000000" pitchFamily="2" charset="2"/>
              <a:buChar char="l"/>
            </a:pPr>
            <a:r>
              <a:rPr lang="ja-JP" altLang="en-US" sz="2400" dirty="0"/>
              <a:t>利用時間</a:t>
            </a:r>
            <a:r>
              <a:rPr lang="en-US" altLang="ja-JP" sz="2400" dirty="0"/>
              <a:t>	</a:t>
            </a:r>
            <a:r>
              <a:rPr lang="ja-JP" altLang="en-US" sz="2400" dirty="0"/>
              <a:t>：開館時間内（</a:t>
            </a:r>
            <a:r>
              <a:rPr lang="en-US" altLang="ja-JP" sz="2400" dirty="0"/>
              <a:t>2</a:t>
            </a:r>
            <a:r>
              <a:rPr lang="ja-JP" altLang="en-US" sz="2400" dirty="0"/>
              <a:t>時間単位）</a:t>
            </a:r>
            <a:endParaRPr lang="en-US" altLang="ja-JP" sz="2400" dirty="0"/>
          </a:p>
          <a:p>
            <a:pPr marL="228600" lvl="1">
              <a:spcBef>
                <a:spcPts val="1000"/>
              </a:spcBef>
              <a:buFont typeface="Wingdings" panose="05000000000000000000" pitchFamily="2" charset="2"/>
              <a:buChar char="l"/>
            </a:pPr>
            <a:r>
              <a:rPr lang="ja-JP" altLang="en-US" sz="2400" dirty="0"/>
              <a:t>利用者</a:t>
            </a:r>
            <a:r>
              <a:rPr lang="en-US" altLang="ja-JP" sz="2400" dirty="0"/>
              <a:t>	</a:t>
            </a:r>
            <a:r>
              <a:rPr lang="ja-JP" altLang="en-US" sz="2400" dirty="0"/>
              <a:t>：利用カードを登録されている方</a:t>
            </a:r>
            <a:endParaRPr lang="en-US" altLang="ja-JP" sz="2400" dirty="0"/>
          </a:p>
          <a:p>
            <a:pPr marL="228600" lvl="1">
              <a:spcBef>
                <a:spcPts val="1000"/>
              </a:spcBef>
              <a:buFont typeface="Wingdings" panose="05000000000000000000" pitchFamily="2" charset="2"/>
              <a:buChar char="l"/>
            </a:pPr>
            <a:r>
              <a:rPr lang="ja-JP" altLang="en-US" sz="2400" dirty="0"/>
              <a:t>予約方法</a:t>
            </a:r>
            <a:r>
              <a:rPr lang="en-US" altLang="ja-JP" sz="2400" dirty="0"/>
              <a:t>	</a:t>
            </a:r>
            <a:r>
              <a:rPr lang="ja-JP" altLang="en-US" sz="2400" dirty="0"/>
              <a:t>：館内の予約受付機、または、みなと図書館ホーム</a:t>
            </a:r>
            <a:br>
              <a:rPr lang="en-US" altLang="ja-JP" sz="2400" dirty="0"/>
            </a:br>
            <a:r>
              <a:rPr lang="ja-JP" altLang="en-US" sz="2400" dirty="0"/>
              <a:t>　　　　　　 ページの「座席予約」からご予約ください。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6097148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今月の新着図書（一般）</a:t>
            </a:r>
          </a:p>
        </p:txBody>
      </p:sp>
      <p:graphicFrame>
        <p:nvGraphicFramePr>
          <p:cNvPr id="3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53614954"/>
              </p:ext>
            </p:extLst>
          </p:nvPr>
        </p:nvGraphicFramePr>
        <p:xfrm>
          <a:off x="1130300" y="2002559"/>
          <a:ext cx="9540000" cy="402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80000">
                  <a:extLst>
                    <a:ext uri="{9D8B030D-6E8A-4147-A177-3AD203B41FA5}">
                      <a16:colId xmlns:a16="http://schemas.microsoft.com/office/drawing/2014/main" val="667492200"/>
                    </a:ext>
                  </a:extLst>
                </a:gridCol>
                <a:gridCol w="2700000">
                  <a:extLst>
                    <a:ext uri="{9D8B030D-6E8A-4147-A177-3AD203B41FA5}">
                      <a16:colId xmlns:a16="http://schemas.microsoft.com/office/drawing/2014/main" val="3153574758"/>
                    </a:ext>
                  </a:extLst>
                </a:gridCol>
                <a:gridCol w="2160000">
                  <a:extLst>
                    <a:ext uri="{9D8B030D-6E8A-4147-A177-3AD203B41FA5}">
                      <a16:colId xmlns:a16="http://schemas.microsoft.com/office/drawing/2014/main" val="2472350101"/>
                    </a:ext>
                  </a:extLst>
                </a:gridCol>
              </a:tblGrid>
              <a:tr h="348838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タイトル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著者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出版社</a:t>
                      </a:r>
                    </a:p>
                  </a:txBody>
                  <a:tcPr marL="83501" marR="83501"/>
                </a:tc>
                <a:extLst>
                  <a:ext uri="{0D108BD9-81ED-4DB2-BD59-A6C34878D82A}">
                    <a16:rowId xmlns:a16="http://schemas.microsoft.com/office/drawing/2014/main" val="3064835788"/>
                  </a:ext>
                </a:extLst>
              </a:tr>
              <a:tr h="348838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海の見える図書館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岡田　みどり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欧州社</a:t>
                      </a:r>
                    </a:p>
                  </a:txBody>
                  <a:tcPr marL="83501" marR="83501"/>
                </a:tc>
                <a:extLst>
                  <a:ext uri="{0D108BD9-81ED-4DB2-BD59-A6C34878D82A}">
                    <a16:rowId xmlns:a16="http://schemas.microsoft.com/office/drawing/2014/main" val="1212045153"/>
                  </a:ext>
                </a:extLst>
              </a:tr>
              <a:tr h="348838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帰省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浅川　周五郎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欧州社</a:t>
                      </a:r>
                    </a:p>
                  </a:txBody>
                  <a:tcPr marL="83501" marR="83501"/>
                </a:tc>
                <a:extLst>
                  <a:ext uri="{0D108BD9-81ED-4DB2-BD59-A6C34878D82A}">
                    <a16:rowId xmlns:a16="http://schemas.microsoft.com/office/drawing/2014/main" val="1047860532"/>
                  </a:ext>
                </a:extLst>
              </a:tr>
              <a:tr h="348838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蛍の道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森　夏子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三葉書房</a:t>
                      </a:r>
                    </a:p>
                  </a:txBody>
                  <a:tcPr marL="83501" marR="83501"/>
                </a:tc>
                <a:extLst>
                  <a:ext uri="{0D108BD9-81ED-4DB2-BD59-A6C34878D82A}">
                    <a16:rowId xmlns:a16="http://schemas.microsoft.com/office/drawing/2014/main" val="3266065808"/>
                  </a:ext>
                </a:extLst>
              </a:tr>
              <a:tr h="348838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カントリー・サマー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栗田　景子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飛翔社</a:t>
                      </a:r>
                    </a:p>
                  </a:txBody>
                  <a:tcPr marL="83501" marR="83501"/>
                </a:tc>
                <a:extLst>
                  <a:ext uri="{0D108BD9-81ED-4DB2-BD59-A6C34878D82A}">
                    <a16:rowId xmlns:a16="http://schemas.microsoft.com/office/drawing/2014/main" val="1880961692"/>
                  </a:ext>
                </a:extLst>
              </a:tr>
              <a:tr h="348838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星の数ほど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小林　聖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三葉書房</a:t>
                      </a:r>
                    </a:p>
                  </a:txBody>
                  <a:tcPr marL="83501" marR="83501"/>
                </a:tc>
                <a:extLst>
                  <a:ext uri="{0D108BD9-81ED-4DB2-BD59-A6C34878D82A}">
                    <a16:rowId xmlns:a16="http://schemas.microsoft.com/office/drawing/2014/main" val="3662673304"/>
                  </a:ext>
                </a:extLst>
              </a:tr>
              <a:tr h="348838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暑い夏の日の午後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日影　明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飛翔社</a:t>
                      </a:r>
                    </a:p>
                  </a:txBody>
                  <a:tcPr marL="83501" marR="83501"/>
                </a:tc>
                <a:extLst>
                  <a:ext uri="{0D108BD9-81ED-4DB2-BD59-A6C34878D82A}">
                    <a16:rowId xmlns:a16="http://schemas.microsoft.com/office/drawing/2014/main" val="945699061"/>
                  </a:ext>
                </a:extLst>
              </a:tr>
              <a:tr h="348838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本当に必要な身を守る知恵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橋本　秀樹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実用図書出版</a:t>
                      </a:r>
                    </a:p>
                  </a:txBody>
                  <a:tcPr marL="83501" marR="83501"/>
                </a:tc>
                <a:extLst>
                  <a:ext uri="{0D108BD9-81ED-4DB2-BD59-A6C34878D82A}">
                    <a16:rowId xmlns:a16="http://schemas.microsoft.com/office/drawing/2014/main" val="806777688"/>
                  </a:ext>
                </a:extLst>
              </a:tr>
              <a:tr h="348838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はじめての作り置きおかず</a:t>
                      </a:r>
                      <a:r>
                        <a:rPr kumimoji="1" lang="en-US" altLang="ja-JP" dirty="0"/>
                        <a:t>100</a:t>
                      </a:r>
                      <a:r>
                        <a:rPr kumimoji="1" lang="ja-JP" altLang="en-US" dirty="0"/>
                        <a:t>品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花川　しおり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実用図書出版</a:t>
                      </a:r>
                    </a:p>
                  </a:txBody>
                  <a:tcPr marL="83501" marR="83501"/>
                </a:tc>
                <a:extLst>
                  <a:ext uri="{0D108BD9-81ED-4DB2-BD59-A6C34878D82A}">
                    <a16:rowId xmlns:a16="http://schemas.microsoft.com/office/drawing/2014/main" val="2467137008"/>
                  </a:ext>
                </a:extLst>
              </a:tr>
              <a:tr h="348838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受験生の母親に必要な言葉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富田　育子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創造教育社</a:t>
                      </a:r>
                    </a:p>
                  </a:txBody>
                  <a:tcPr marL="83501" marR="83501"/>
                </a:tc>
                <a:extLst>
                  <a:ext uri="{0D108BD9-81ED-4DB2-BD59-A6C34878D82A}">
                    <a16:rowId xmlns:a16="http://schemas.microsoft.com/office/drawing/2014/main" val="2630910272"/>
                  </a:ext>
                </a:extLst>
              </a:tr>
              <a:tr h="348838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海の日、山の日カレンダー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海山　蓮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実用図書出版</a:t>
                      </a:r>
                    </a:p>
                  </a:txBody>
                  <a:tcPr marL="83501" marR="83501"/>
                </a:tc>
                <a:extLst>
                  <a:ext uri="{0D108BD9-81ED-4DB2-BD59-A6C34878D82A}">
                    <a16:rowId xmlns:a16="http://schemas.microsoft.com/office/drawing/2014/main" val="9734868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94495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今月の新着図書（子供向け）</a:t>
            </a:r>
          </a:p>
        </p:txBody>
      </p:sp>
      <p:graphicFrame>
        <p:nvGraphicFramePr>
          <p:cNvPr id="3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80754846"/>
              </p:ext>
            </p:extLst>
          </p:nvPr>
        </p:nvGraphicFramePr>
        <p:xfrm>
          <a:off x="1130300" y="2002559"/>
          <a:ext cx="9540000" cy="402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80000">
                  <a:extLst>
                    <a:ext uri="{9D8B030D-6E8A-4147-A177-3AD203B41FA5}">
                      <a16:colId xmlns:a16="http://schemas.microsoft.com/office/drawing/2014/main" val="667492200"/>
                    </a:ext>
                  </a:extLst>
                </a:gridCol>
                <a:gridCol w="2700000">
                  <a:extLst>
                    <a:ext uri="{9D8B030D-6E8A-4147-A177-3AD203B41FA5}">
                      <a16:colId xmlns:a16="http://schemas.microsoft.com/office/drawing/2014/main" val="3153574758"/>
                    </a:ext>
                  </a:extLst>
                </a:gridCol>
                <a:gridCol w="2160000">
                  <a:extLst>
                    <a:ext uri="{9D8B030D-6E8A-4147-A177-3AD203B41FA5}">
                      <a16:colId xmlns:a16="http://schemas.microsoft.com/office/drawing/2014/main" val="2472350101"/>
                    </a:ext>
                  </a:extLst>
                </a:gridCol>
              </a:tblGrid>
              <a:tr h="236049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タイトル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著者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出版社</a:t>
                      </a:r>
                    </a:p>
                  </a:txBody>
                  <a:tcPr marL="83501" marR="83501"/>
                </a:tc>
                <a:extLst>
                  <a:ext uri="{0D108BD9-81ED-4DB2-BD59-A6C34878D82A}">
                    <a16:rowId xmlns:a16="http://schemas.microsoft.com/office/drawing/2014/main" val="3064835788"/>
                  </a:ext>
                </a:extLst>
              </a:tr>
              <a:tr h="344584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この夏いっぱいに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蒼井　しずく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フレンド社</a:t>
                      </a:r>
                    </a:p>
                  </a:txBody>
                  <a:tcPr marL="83501" marR="83501"/>
                </a:tc>
                <a:extLst>
                  <a:ext uri="{0D108BD9-81ED-4DB2-BD59-A6C34878D82A}">
                    <a16:rowId xmlns:a16="http://schemas.microsoft.com/office/drawing/2014/main" val="1212045153"/>
                  </a:ext>
                </a:extLst>
              </a:tr>
              <a:tr h="344584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忘れられない約束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スザンナ・シーン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フレンド社</a:t>
                      </a:r>
                    </a:p>
                  </a:txBody>
                  <a:tcPr marL="83501" marR="83501"/>
                </a:tc>
                <a:extLst>
                  <a:ext uri="{0D108BD9-81ED-4DB2-BD59-A6C34878D82A}">
                    <a16:rowId xmlns:a16="http://schemas.microsoft.com/office/drawing/2014/main" val="1047860532"/>
                  </a:ext>
                </a:extLst>
              </a:tr>
              <a:tr h="236049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スイカおばけがやってきた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みずた　かほ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絵本堂</a:t>
                      </a:r>
                    </a:p>
                  </a:txBody>
                  <a:tcPr marL="83501" marR="83501"/>
                </a:tc>
                <a:extLst>
                  <a:ext uri="{0D108BD9-81ED-4DB2-BD59-A6C34878D82A}">
                    <a16:rowId xmlns:a16="http://schemas.microsoft.com/office/drawing/2014/main" val="3266065808"/>
                  </a:ext>
                </a:extLst>
              </a:tr>
              <a:tr h="344584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セミの一生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徳井　力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科学社</a:t>
                      </a:r>
                    </a:p>
                  </a:txBody>
                  <a:tcPr marL="83501" marR="83501"/>
                </a:tc>
                <a:extLst>
                  <a:ext uri="{0D108BD9-81ED-4DB2-BD59-A6C34878D82A}">
                    <a16:rowId xmlns:a16="http://schemas.microsoft.com/office/drawing/2014/main" val="1880961692"/>
                  </a:ext>
                </a:extLst>
              </a:tr>
              <a:tr h="236049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ダンシング・金魚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八田　洋子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絵本堂</a:t>
                      </a:r>
                    </a:p>
                  </a:txBody>
                  <a:tcPr marL="83501" marR="83501"/>
                </a:tc>
                <a:extLst>
                  <a:ext uri="{0D108BD9-81ED-4DB2-BD59-A6C34878D82A}">
                    <a16:rowId xmlns:a16="http://schemas.microsoft.com/office/drawing/2014/main" val="3662673304"/>
                  </a:ext>
                </a:extLst>
              </a:tr>
              <a:tr h="344584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おおきな　はなび　ちいさな　はなび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ひはら　ひかる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かもめ館</a:t>
                      </a:r>
                    </a:p>
                  </a:txBody>
                  <a:tcPr marL="83501" marR="83501"/>
                </a:tc>
                <a:extLst>
                  <a:ext uri="{0D108BD9-81ED-4DB2-BD59-A6C34878D82A}">
                    <a16:rowId xmlns:a16="http://schemas.microsoft.com/office/drawing/2014/main" val="945699061"/>
                  </a:ext>
                </a:extLst>
              </a:tr>
              <a:tr h="344584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夏休みがある理由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大友　一郎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青空書房</a:t>
                      </a:r>
                    </a:p>
                  </a:txBody>
                  <a:tcPr marL="83501" marR="83501"/>
                </a:tc>
                <a:extLst>
                  <a:ext uri="{0D108BD9-81ED-4DB2-BD59-A6C34878D82A}">
                    <a16:rowId xmlns:a16="http://schemas.microsoft.com/office/drawing/2014/main" val="806777688"/>
                  </a:ext>
                </a:extLst>
              </a:tr>
              <a:tr h="344584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ピカピカ泥だんご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土原　光輝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科学社</a:t>
                      </a:r>
                    </a:p>
                  </a:txBody>
                  <a:tcPr marL="83501" marR="83501"/>
                </a:tc>
                <a:extLst>
                  <a:ext uri="{0D108BD9-81ED-4DB2-BD59-A6C34878D82A}">
                    <a16:rowId xmlns:a16="http://schemas.microsoft.com/office/drawing/2014/main" val="2467137008"/>
                  </a:ext>
                </a:extLst>
              </a:tr>
              <a:tr h="344584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ひまわり畑でかくれんぼ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葵　日向子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フレンド社</a:t>
                      </a:r>
                    </a:p>
                  </a:txBody>
                  <a:tcPr marL="83501" marR="83501"/>
                </a:tc>
                <a:extLst>
                  <a:ext uri="{0D108BD9-81ED-4DB2-BD59-A6C34878D82A}">
                    <a16:rowId xmlns:a16="http://schemas.microsoft.com/office/drawing/2014/main" val="2630910272"/>
                  </a:ext>
                </a:extLst>
              </a:tr>
              <a:tr h="344584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とかげとかげろう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あつた　えいじ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科学社</a:t>
                      </a:r>
                    </a:p>
                  </a:txBody>
                  <a:tcPr marL="83501" marR="83501"/>
                </a:tc>
                <a:extLst>
                  <a:ext uri="{0D108BD9-81ED-4DB2-BD59-A6C34878D82A}">
                    <a16:rowId xmlns:a16="http://schemas.microsoft.com/office/drawing/2014/main" val="9734868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739076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31052" y="958037"/>
            <a:ext cx="9605635" cy="1059305"/>
          </a:xfrm>
        </p:spPr>
        <p:txBody>
          <a:bodyPr/>
          <a:lstStyle/>
          <a:p>
            <a:r>
              <a:rPr lang="ja-JP" altLang="en-US" dirty="0"/>
              <a:t>スタッフおすすめ図書</a:t>
            </a:r>
            <a:endParaRPr kumimoji="1" lang="ja-JP" altLang="en-US" dirty="0"/>
          </a:p>
        </p:txBody>
      </p:sp>
      <p:sp>
        <p:nvSpPr>
          <p:cNvPr id="1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131052" y="1825625"/>
            <a:ext cx="63000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魔法のいるか</a:t>
            </a:r>
            <a:endParaRPr lang="en-US" altLang="ja-JP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r" fontAlgn="t">
              <a:buNone/>
            </a:pPr>
            <a:r>
              <a:rPr lang="ja-JP" altLang="ja-JP" dirty="0"/>
              <a:t>蒼井　しずく</a:t>
            </a:r>
            <a:r>
              <a:rPr lang="ja-JP" altLang="en-US" dirty="0"/>
              <a:t>　</a:t>
            </a:r>
            <a:r>
              <a:rPr lang="ja-JP" altLang="ja-JP" dirty="0"/>
              <a:t>フレンド社</a:t>
            </a:r>
          </a:p>
          <a:p>
            <a:pPr marL="0" indent="0">
              <a:buNone/>
            </a:pPr>
            <a:r>
              <a:rPr lang="ja-JP" altLang="en-US" sz="2400" dirty="0"/>
              <a:t>海の見える町に引っ越してきたばかりで、不安なケイン。そんなある日、夜中に目を覚まして何気なく窓から海を見ると</a:t>
            </a:r>
            <a:r>
              <a:rPr lang="en-US" altLang="ja-JP" sz="2400" dirty="0"/>
              <a:t>…</a:t>
            </a:r>
          </a:p>
          <a:p>
            <a:pPr marL="0" indent="0">
              <a:buNone/>
            </a:pPr>
            <a:r>
              <a:rPr lang="ja-JP" altLang="en-US" sz="2400" dirty="0"/>
              <a:t>新しい友だちとの出会いを感動的に描いたストーリーです。</a:t>
            </a:r>
            <a:endParaRPr lang="en-US" altLang="ja-JP" sz="2400" dirty="0"/>
          </a:p>
        </p:txBody>
      </p:sp>
      <p:pic>
        <p:nvPicPr>
          <p:cNvPr id="22" name="コンテンツ プレースホルダー 3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1687" y="1825625"/>
            <a:ext cx="2835000" cy="378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5687777"/>
      </p:ext>
    </p:extLst>
  </p:cSld>
  <p:clrMapOvr>
    <a:masterClrMapping/>
  </p:clrMapOvr>
</p:sld>
</file>

<file path=ppt/theme/theme1.xml><?xml version="1.0" encoding="utf-8"?>
<a:theme xmlns:a="http://schemas.openxmlformats.org/drawingml/2006/main" name="ギャラリー">
  <a:themeElements>
    <a:clrScheme name="青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ギャラリー">
      <a:majorFont>
        <a:latin typeface="Century Gothic" panose="020B0502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ギャラリー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  <a:lumMod val="108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E050AC27-895F-4B90-991D-A6818FC89AB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216</TotalTime>
  <Words>314</Words>
  <Application>Microsoft Office PowerPoint</Application>
  <PresentationFormat>ワイド画面</PresentationFormat>
  <Paragraphs>139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4" baseType="lpstr">
      <vt:lpstr>游ゴシック</vt:lpstr>
      <vt:lpstr>游ゴシック Light</vt:lpstr>
      <vt:lpstr>Arial</vt:lpstr>
      <vt:lpstr>Century Gothic</vt:lpstr>
      <vt:lpstr>Wingdings</vt:lpstr>
      <vt:lpstr>ギャラリー</vt:lpstr>
      <vt:lpstr>図書館からのお知らせ</vt:lpstr>
      <vt:lpstr>今月のお知らせ</vt:lpstr>
      <vt:lpstr>図書館カレンダー</vt:lpstr>
      <vt:lpstr>閲覧席のご利用方法</vt:lpstr>
      <vt:lpstr>予約席のご利用方法</vt:lpstr>
      <vt:lpstr>今月の新着図書（一般）</vt:lpstr>
      <vt:lpstr>今月の新着図書（子供向け）</vt:lpstr>
      <vt:lpstr>スタッフおすすめ図書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図書館からのお知らせ</dc:title>
  <dcterms:created xsi:type="dcterms:W3CDTF">2016-10-07T00:20:45Z</dcterms:created>
  <dcterms:modified xsi:type="dcterms:W3CDTF">2016-11-02T08:45:05Z</dcterms:modified>
</cp:coreProperties>
</file>