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2.xml" ContentType="application/vnd.openxmlformats-officedocument.presentationml.comment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3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5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安藤亮太" initials="安藤亮太" lastIdx="4" clrIdx="0">
    <p:extLst>
      <p:ext uri="{19B8F6BF-5375-455C-9EA6-DF929625EA0E}">
        <p15:presenceInfo xmlns:p15="http://schemas.microsoft.com/office/powerpoint/2012/main" userId="安藤亮太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退会理由!$B$4</c:f>
              <c:strCache>
                <c:ptCount val="1"/>
                <c:pt idx="0">
                  <c:v>20～30代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退会理由!$A$5:$A$12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退会理由!$B$5:$B$12</c:f>
              <c:numCache>
                <c:formatCode>General</c:formatCode>
                <c:ptCount val="8"/>
                <c:pt idx="0">
                  <c:v>48</c:v>
                </c:pt>
                <c:pt idx="1">
                  <c:v>50</c:v>
                </c:pt>
                <c:pt idx="2">
                  <c:v>42</c:v>
                </c:pt>
                <c:pt idx="3">
                  <c:v>38</c:v>
                </c:pt>
                <c:pt idx="4">
                  <c:v>46</c:v>
                </c:pt>
                <c:pt idx="5">
                  <c:v>50</c:v>
                </c:pt>
                <c:pt idx="6">
                  <c:v>22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1C-4DF9-A949-F29AF4571D0C}"/>
            </c:ext>
          </c:extLst>
        </c:ser>
        <c:ser>
          <c:idx val="1"/>
          <c:order val="1"/>
          <c:tx>
            <c:strRef>
              <c:f>退会理由!$C$4</c:f>
              <c:strCache>
                <c:ptCount val="1"/>
                <c:pt idx="0">
                  <c:v>40～50代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退会理由!$A$5:$A$12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退会理由!$C$5:$C$12</c:f>
              <c:numCache>
                <c:formatCode>General</c:formatCode>
                <c:ptCount val="8"/>
                <c:pt idx="0">
                  <c:v>17</c:v>
                </c:pt>
                <c:pt idx="1">
                  <c:v>8</c:v>
                </c:pt>
                <c:pt idx="2">
                  <c:v>15</c:v>
                </c:pt>
                <c:pt idx="3">
                  <c:v>14</c:v>
                </c:pt>
                <c:pt idx="4">
                  <c:v>23</c:v>
                </c:pt>
                <c:pt idx="5">
                  <c:v>22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1C-4DF9-A949-F29AF4571D0C}"/>
            </c:ext>
          </c:extLst>
        </c:ser>
        <c:ser>
          <c:idx val="2"/>
          <c:order val="2"/>
          <c:tx>
            <c:strRef>
              <c:f>退会理由!$D$4</c:f>
              <c:strCache>
                <c:ptCount val="1"/>
                <c:pt idx="0">
                  <c:v>60～70代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退会理由!$A$5:$A$12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退会理由!$D$5:$D$12</c:f>
              <c:numCache>
                <c:formatCode>General</c:formatCode>
                <c:ptCount val="8"/>
                <c:pt idx="0">
                  <c:v>38</c:v>
                </c:pt>
                <c:pt idx="1">
                  <c:v>34</c:v>
                </c:pt>
                <c:pt idx="2">
                  <c:v>32</c:v>
                </c:pt>
                <c:pt idx="3">
                  <c:v>28</c:v>
                </c:pt>
                <c:pt idx="4">
                  <c:v>12</c:v>
                </c:pt>
                <c:pt idx="5">
                  <c:v>6</c:v>
                </c:pt>
                <c:pt idx="6">
                  <c:v>6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1C-4DF9-A949-F29AF4571D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9972543"/>
        <c:axId val="27476799"/>
      </c:barChart>
      <c:catAx>
        <c:axId val="209997254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476799"/>
        <c:crosses val="autoZero"/>
        <c:auto val="1"/>
        <c:lblAlgn val="ctr"/>
        <c:lblOffset val="100"/>
        <c:noMultiLvlLbl val="0"/>
      </c:catAx>
      <c:valAx>
        <c:axId val="27476799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999725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希望サービス!$B$4</c:f>
              <c:strCache>
                <c:ptCount val="1"/>
                <c:pt idx="0">
                  <c:v>20～30代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希望サービス!$A$5:$A$12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希望サービス!$B$5:$B$12</c:f>
              <c:numCache>
                <c:formatCode>General</c:formatCode>
                <c:ptCount val="8"/>
                <c:pt idx="0">
                  <c:v>48</c:v>
                </c:pt>
                <c:pt idx="1">
                  <c:v>49</c:v>
                </c:pt>
                <c:pt idx="2">
                  <c:v>21</c:v>
                </c:pt>
                <c:pt idx="3">
                  <c:v>48</c:v>
                </c:pt>
                <c:pt idx="4">
                  <c:v>32</c:v>
                </c:pt>
                <c:pt idx="5">
                  <c:v>49</c:v>
                </c:pt>
                <c:pt idx="6">
                  <c:v>10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05-42EE-8DDC-D55821C35F6F}"/>
            </c:ext>
          </c:extLst>
        </c:ser>
        <c:ser>
          <c:idx val="1"/>
          <c:order val="1"/>
          <c:tx>
            <c:strRef>
              <c:f>希望サービス!$C$4</c:f>
              <c:strCache>
                <c:ptCount val="1"/>
                <c:pt idx="0">
                  <c:v>40～50代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希望サービス!$A$5:$A$12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希望サービス!$C$5:$C$12</c:f>
              <c:numCache>
                <c:formatCode>General</c:formatCode>
                <c:ptCount val="8"/>
                <c:pt idx="0">
                  <c:v>28</c:v>
                </c:pt>
                <c:pt idx="1">
                  <c:v>30</c:v>
                </c:pt>
                <c:pt idx="2">
                  <c:v>18</c:v>
                </c:pt>
                <c:pt idx="3">
                  <c:v>24</c:v>
                </c:pt>
                <c:pt idx="4">
                  <c:v>26</c:v>
                </c:pt>
                <c:pt idx="5">
                  <c:v>19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05-42EE-8DDC-D55821C35F6F}"/>
            </c:ext>
          </c:extLst>
        </c:ser>
        <c:ser>
          <c:idx val="2"/>
          <c:order val="2"/>
          <c:tx>
            <c:strRef>
              <c:f>希望サービス!$D$4</c:f>
              <c:strCache>
                <c:ptCount val="1"/>
                <c:pt idx="0">
                  <c:v>60～70代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希望サービス!$A$5:$A$12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希望サービス!$D$5:$D$12</c:f>
              <c:numCache>
                <c:formatCode>General</c:formatCode>
                <c:ptCount val="8"/>
                <c:pt idx="0">
                  <c:v>49</c:v>
                </c:pt>
                <c:pt idx="1">
                  <c:v>25</c:v>
                </c:pt>
                <c:pt idx="2">
                  <c:v>56</c:v>
                </c:pt>
                <c:pt idx="3">
                  <c:v>21</c:v>
                </c:pt>
                <c:pt idx="4">
                  <c:v>28</c:v>
                </c:pt>
                <c:pt idx="5">
                  <c:v>17</c:v>
                </c:pt>
                <c:pt idx="6">
                  <c:v>15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05-42EE-8DDC-D55821C35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470767"/>
        <c:axId val="105673279"/>
      </c:barChart>
      <c:catAx>
        <c:axId val="4147076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5673279"/>
        <c:crosses val="autoZero"/>
        <c:auto val="1"/>
        <c:lblAlgn val="ctr"/>
        <c:lblOffset val="100"/>
        <c:noMultiLvlLbl val="0"/>
      </c:catAx>
      <c:valAx>
        <c:axId val="105673279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47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05T13:45:44.175" idx="1">
    <p:pos x="10" y="10"/>
    <p:text>会員数を再チェックする。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05T13:45:55.098" idx="2">
    <p:pos x="10" y="10"/>
    <p:text>退会者の人数を再チェックする。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05T13:46:01.707" idx="3">
    <p:pos x="10" y="10"/>
    <p:text>希望サービスの人数を再チェックする。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05T10:59:08.081" idx="4">
    <p:pos x="10" y="10"/>
    <p:text>SmartArtのサイズを大きくする。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569EB-1BD9-42DD-B176-16F7158F216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6DCDE7C-673E-4212-8257-9DAEE430AA50}">
      <dgm:prSet phldrT="[テキスト]"/>
      <dgm:spPr/>
      <dgm:t>
        <a:bodyPr/>
        <a:lstStyle/>
        <a:p>
          <a:r>
            <a:rPr lang="ja-JP" altLang="en-US" dirty="0"/>
            <a:t>入会者数</a:t>
          </a:r>
          <a:br>
            <a:rPr lang="en-US" altLang="ja-JP" dirty="0"/>
          </a:br>
          <a:r>
            <a:rPr lang="ja-JP" altLang="en-US" dirty="0"/>
            <a:t>増加施策</a:t>
          </a:r>
        </a:p>
      </dgm:t>
    </dgm:pt>
    <dgm:pt modelId="{FB71D2F2-2A5E-4955-A227-DDF22CE8A191}" type="parTrans" cxnId="{3C06EE03-73A3-4DC5-B95D-5032868166E9}">
      <dgm:prSet/>
      <dgm:spPr/>
      <dgm:t>
        <a:bodyPr/>
        <a:lstStyle/>
        <a:p>
          <a:endParaRPr lang="ja-JP" altLang="en-US"/>
        </a:p>
      </dgm:t>
    </dgm:pt>
    <dgm:pt modelId="{A7B5EF37-6828-4F3F-BBC0-AE6DA83EBCBF}" type="sibTrans" cxnId="{3C06EE03-73A3-4DC5-B95D-5032868166E9}">
      <dgm:prSet/>
      <dgm:spPr/>
      <dgm:t>
        <a:bodyPr/>
        <a:lstStyle/>
        <a:p>
          <a:endParaRPr lang="ja-JP" altLang="en-US"/>
        </a:p>
      </dgm:t>
    </dgm:pt>
    <dgm:pt modelId="{B1BD165D-5338-4811-B82B-C07DDBCA76C8}">
      <dgm:prSet phldrT="[テキスト]"/>
      <dgm:spPr/>
      <dgm:t>
        <a:bodyPr anchor="ctr"/>
        <a:lstStyle/>
        <a:p>
          <a:r>
            <a:rPr lang="ja-JP" altLang="en-US" dirty="0"/>
            <a:t>魅力的な新サービスの展開</a:t>
          </a:r>
        </a:p>
      </dgm:t>
    </dgm:pt>
    <dgm:pt modelId="{33764E9E-B59C-45FA-AECF-13C2A7D41405}" type="parTrans" cxnId="{BF435890-EEFB-4C63-9AB8-594C432AC5BB}">
      <dgm:prSet/>
      <dgm:spPr/>
      <dgm:t>
        <a:bodyPr/>
        <a:lstStyle/>
        <a:p>
          <a:endParaRPr lang="ja-JP" altLang="en-US"/>
        </a:p>
      </dgm:t>
    </dgm:pt>
    <dgm:pt modelId="{76C1EB68-17AD-4DB7-8B10-6B70E40140A3}" type="sibTrans" cxnId="{BF435890-EEFB-4C63-9AB8-594C432AC5BB}">
      <dgm:prSet/>
      <dgm:spPr/>
      <dgm:t>
        <a:bodyPr/>
        <a:lstStyle/>
        <a:p>
          <a:endParaRPr lang="ja-JP" altLang="en-US"/>
        </a:p>
      </dgm:t>
    </dgm:pt>
    <dgm:pt modelId="{C878E1EF-0F14-451E-983C-0AAC4D435A76}">
      <dgm:prSet phldrT="[テキスト]"/>
      <dgm:spPr/>
      <dgm:t>
        <a:bodyPr/>
        <a:lstStyle/>
        <a:p>
          <a:r>
            <a:rPr lang="ja-JP" altLang="en-US" dirty="0"/>
            <a:t>退会者数</a:t>
          </a:r>
          <a:br>
            <a:rPr lang="en-US" altLang="ja-JP" dirty="0"/>
          </a:br>
          <a:r>
            <a:rPr lang="ja-JP" altLang="en-US" dirty="0"/>
            <a:t>食い止め施策</a:t>
          </a:r>
        </a:p>
      </dgm:t>
    </dgm:pt>
    <dgm:pt modelId="{757DDAB5-712E-4406-B595-DE3D61871192}" type="parTrans" cxnId="{29D17666-98D1-4E1E-B3BE-B87796B17584}">
      <dgm:prSet/>
      <dgm:spPr/>
      <dgm:t>
        <a:bodyPr/>
        <a:lstStyle/>
        <a:p>
          <a:endParaRPr lang="ja-JP" altLang="en-US"/>
        </a:p>
      </dgm:t>
    </dgm:pt>
    <dgm:pt modelId="{0098765D-52D8-4400-9841-7CDEEDEE4E9F}" type="sibTrans" cxnId="{29D17666-98D1-4E1E-B3BE-B87796B17584}">
      <dgm:prSet/>
      <dgm:spPr/>
      <dgm:t>
        <a:bodyPr/>
        <a:lstStyle/>
        <a:p>
          <a:endParaRPr lang="ja-JP" altLang="en-US"/>
        </a:p>
      </dgm:t>
    </dgm:pt>
    <dgm:pt modelId="{9D51F14A-A2C6-4AD2-A44D-4B940EA3298A}">
      <dgm:prSet phldrT="[テキスト]"/>
      <dgm:spPr/>
      <dgm:t>
        <a:bodyPr anchor="ctr"/>
        <a:lstStyle/>
        <a:p>
          <a:r>
            <a:rPr lang="en-US" altLang="ja-JP" dirty="0"/>
            <a:t>One</a:t>
          </a:r>
          <a:r>
            <a:rPr lang="ja-JP" altLang="en-US" dirty="0"/>
            <a:t> </a:t>
          </a:r>
          <a:r>
            <a:rPr lang="en-US" altLang="ja-JP" dirty="0"/>
            <a:t>to</a:t>
          </a:r>
          <a:r>
            <a:rPr lang="ja-JP" altLang="en-US" dirty="0"/>
            <a:t> </a:t>
          </a:r>
          <a:r>
            <a:rPr lang="en-US" altLang="ja-JP" dirty="0"/>
            <a:t>One</a:t>
          </a:r>
          <a:r>
            <a:rPr lang="ja-JP" altLang="en-US" dirty="0"/>
            <a:t>サービスによる</a:t>
          </a:r>
          <a:br>
            <a:rPr lang="en-US" altLang="ja-JP" dirty="0"/>
          </a:br>
          <a:r>
            <a:rPr lang="ja-JP" altLang="en-US" dirty="0"/>
            <a:t>きめ細やかな顧客サポート</a:t>
          </a:r>
        </a:p>
      </dgm:t>
    </dgm:pt>
    <dgm:pt modelId="{B6E10361-37D0-4D7B-9942-E6CFFB3D1FE8}" type="parTrans" cxnId="{567B9CFD-121B-4726-A152-053FF985B263}">
      <dgm:prSet/>
      <dgm:spPr/>
      <dgm:t>
        <a:bodyPr/>
        <a:lstStyle/>
        <a:p>
          <a:endParaRPr lang="ja-JP" altLang="en-US"/>
        </a:p>
      </dgm:t>
    </dgm:pt>
    <dgm:pt modelId="{2C2E729A-4020-4885-808E-29D2216659C7}" type="sibTrans" cxnId="{567B9CFD-121B-4726-A152-053FF985B263}">
      <dgm:prSet/>
      <dgm:spPr/>
      <dgm:t>
        <a:bodyPr/>
        <a:lstStyle/>
        <a:p>
          <a:endParaRPr lang="ja-JP" altLang="en-US"/>
        </a:p>
      </dgm:t>
    </dgm:pt>
    <dgm:pt modelId="{D1FA4465-50B9-4994-B991-35B85F3E2EE2}" type="pres">
      <dgm:prSet presAssocID="{2C7569EB-1BD9-42DD-B176-16F7158F2166}" presName="Name0" presStyleCnt="0">
        <dgm:presLayoutVars>
          <dgm:dir/>
          <dgm:animLvl val="lvl"/>
          <dgm:resizeHandles/>
        </dgm:presLayoutVars>
      </dgm:prSet>
      <dgm:spPr/>
    </dgm:pt>
    <dgm:pt modelId="{E3460F81-CABB-4A7F-BBA8-821BB371F003}" type="pres">
      <dgm:prSet presAssocID="{16DCDE7C-673E-4212-8257-9DAEE430AA50}" presName="linNode" presStyleCnt="0"/>
      <dgm:spPr/>
    </dgm:pt>
    <dgm:pt modelId="{235DFDDC-2A19-4035-B797-AA19815EEC65}" type="pres">
      <dgm:prSet presAssocID="{16DCDE7C-673E-4212-8257-9DAEE430AA50}" presName="parentShp" presStyleLbl="node1" presStyleIdx="0" presStyleCnt="2">
        <dgm:presLayoutVars>
          <dgm:bulletEnabled val="1"/>
        </dgm:presLayoutVars>
      </dgm:prSet>
      <dgm:spPr/>
    </dgm:pt>
    <dgm:pt modelId="{35E4D76E-E156-4F27-AC63-632A667A1687}" type="pres">
      <dgm:prSet presAssocID="{16DCDE7C-673E-4212-8257-9DAEE430AA50}" presName="childShp" presStyleLbl="bgAccFollowNode1" presStyleIdx="0" presStyleCnt="2">
        <dgm:presLayoutVars>
          <dgm:bulletEnabled val="1"/>
        </dgm:presLayoutVars>
      </dgm:prSet>
      <dgm:spPr/>
    </dgm:pt>
    <dgm:pt modelId="{7D13C7A5-147D-4DBC-8A82-6A645C5D934C}" type="pres">
      <dgm:prSet presAssocID="{A7B5EF37-6828-4F3F-BBC0-AE6DA83EBCBF}" presName="spacing" presStyleCnt="0"/>
      <dgm:spPr/>
    </dgm:pt>
    <dgm:pt modelId="{9D83AB37-9C77-40D6-BC66-AC7830AED8D1}" type="pres">
      <dgm:prSet presAssocID="{C878E1EF-0F14-451E-983C-0AAC4D435A76}" presName="linNode" presStyleCnt="0"/>
      <dgm:spPr/>
    </dgm:pt>
    <dgm:pt modelId="{1E4A92FA-70F5-49FD-8A12-6AD05DC1CC47}" type="pres">
      <dgm:prSet presAssocID="{C878E1EF-0F14-451E-983C-0AAC4D435A76}" presName="parentShp" presStyleLbl="node1" presStyleIdx="1" presStyleCnt="2">
        <dgm:presLayoutVars>
          <dgm:bulletEnabled val="1"/>
        </dgm:presLayoutVars>
      </dgm:prSet>
      <dgm:spPr/>
    </dgm:pt>
    <dgm:pt modelId="{967D69CD-9845-4726-B7E9-90A36AB96317}" type="pres">
      <dgm:prSet presAssocID="{C878E1EF-0F14-451E-983C-0AAC4D435A76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567B9CFD-121B-4726-A152-053FF985B263}" srcId="{C878E1EF-0F14-451E-983C-0AAC4D435A76}" destId="{9D51F14A-A2C6-4AD2-A44D-4B940EA3298A}" srcOrd="0" destOrd="0" parTransId="{B6E10361-37D0-4D7B-9942-E6CFFB3D1FE8}" sibTransId="{2C2E729A-4020-4885-808E-29D2216659C7}"/>
    <dgm:cxn modelId="{DF579573-2D0F-4B2F-A76A-137D71BB59E4}" type="presOf" srcId="{C878E1EF-0F14-451E-983C-0AAC4D435A76}" destId="{1E4A92FA-70F5-49FD-8A12-6AD05DC1CC47}" srcOrd="0" destOrd="0" presId="urn:microsoft.com/office/officeart/2005/8/layout/vList6"/>
    <dgm:cxn modelId="{3C06EE03-73A3-4DC5-B95D-5032868166E9}" srcId="{2C7569EB-1BD9-42DD-B176-16F7158F2166}" destId="{16DCDE7C-673E-4212-8257-9DAEE430AA50}" srcOrd="0" destOrd="0" parTransId="{FB71D2F2-2A5E-4955-A227-DDF22CE8A191}" sibTransId="{A7B5EF37-6828-4F3F-BBC0-AE6DA83EBCBF}"/>
    <dgm:cxn modelId="{332D5A28-0DE1-4CB9-817E-6617D678FB39}" type="presOf" srcId="{2C7569EB-1BD9-42DD-B176-16F7158F2166}" destId="{D1FA4465-50B9-4994-B991-35B85F3E2EE2}" srcOrd="0" destOrd="0" presId="urn:microsoft.com/office/officeart/2005/8/layout/vList6"/>
    <dgm:cxn modelId="{F8FC19BD-FF5C-4164-86F0-BD45A47AE6B9}" type="presOf" srcId="{9D51F14A-A2C6-4AD2-A44D-4B940EA3298A}" destId="{967D69CD-9845-4726-B7E9-90A36AB96317}" srcOrd="0" destOrd="0" presId="urn:microsoft.com/office/officeart/2005/8/layout/vList6"/>
    <dgm:cxn modelId="{29D17666-98D1-4E1E-B3BE-B87796B17584}" srcId="{2C7569EB-1BD9-42DD-B176-16F7158F2166}" destId="{C878E1EF-0F14-451E-983C-0AAC4D435A76}" srcOrd="1" destOrd="0" parTransId="{757DDAB5-712E-4406-B595-DE3D61871192}" sibTransId="{0098765D-52D8-4400-9841-7CDEEDEE4E9F}"/>
    <dgm:cxn modelId="{B21445DE-485A-43A3-91BC-EF54C0BB6234}" type="presOf" srcId="{16DCDE7C-673E-4212-8257-9DAEE430AA50}" destId="{235DFDDC-2A19-4035-B797-AA19815EEC65}" srcOrd="0" destOrd="0" presId="urn:microsoft.com/office/officeart/2005/8/layout/vList6"/>
    <dgm:cxn modelId="{BF435890-EEFB-4C63-9AB8-594C432AC5BB}" srcId="{16DCDE7C-673E-4212-8257-9DAEE430AA50}" destId="{B1BD165D-5338-4811-B82B-C07DDBCA76C8}" srcOrd="0" destOrd="0" parTransId="{33764E9E-B59C-45FA-AECF-13C2A7D41405}" sibTransId="{76C1EB68-17AD-4DB7-8B10-6B70E40140A3}"/>
    <dgm:cxn modelId="{167087D3-A931-4603-88D6-CDCBFB124ACE}" type="presOf" srcId="{B1BD165D-5338-4811-B82B-C07DDBCA76C8}" destId="{35E4D76E-E156-4F27-AC63-632A667A1687}" srcOrd="0" destOrd="0" presId="urn:microsoft.com/office/officeart/2005/8/layout/vList6"/>
    <dgm:cxn modelId="{BC2F23F6-307E-485C-890A-E0271C95B7B0}" type="presParOf" srcId="{D1FA4465-50B9-4994-B991-35B85F3E2EE2}" destId="{E3460F81-CABB-4A7F-BBA8-821BB371F003}" srcOrd="0" destOrd="0" presId="urn:microsoft.com/office/officeart/2005/8/layout/vList6"/>
    <dgm:cxn modelId="{6CBCBE03-4567-425B-A5C9-48FEFC51E42A}" type="presParOf" srcId="{E3460F81-CABB-4A7F-BBA8-821BB371F003}" destId="{235DFDDC-2A19-4035-B797-AA19815EEC65}" srcOrd="0" destOrd="0" presId="urn:microsoft.com/office/officeart/2005/8/layout/vList6"/>
    <dgm:cxn modelId="{2CFAD2FC-9163-4963-A609-69D51E398417}" type="presParOf" srcId="{E3460F81-CABB-4A7F-BBA8-821BB371F003}" destId="{35E4D76E-E156-4F27-AC63-632A667A1687}" srcOrd="1" destOrd="0" presId="urn:microsoft.com/office/officeart/2005/8/layout/vList6"/>
    <dgm:cxn modelId="{AEA0DC51-7CA1-48C5-9138-14AA0885E4A2}" type="presParOf" srcId="{D1FA4465-50B9-4994-B991-35B85F3E2EE2}" destId="{7D13C7A5-147D-4DBC-8A82-6A645C5D934C}" srcOrd="1" destOrd="0" presId="urn:microsoft.com/office/officeart/2005/8/layout/vList6"/>
    <dgm:cxn modelId="{17D58FBD-4D4B-4AB7-8949-FB5D40541F39}" type="presParOf" srcId="{D1FA4465-50B9-4994-B991-35B85F3E2EE2}" destId="{9D83AB37-9C77-40D6-BC66-AC7830AED8D1}" srcOrd="2" destOrd="0" presId="urn:microsoft.com/office/officeart/2005/8/layout/vList6"/>
    <dgm:cxn modelId="{E4CFE885-5A90-4B5B-9FBD-09A1A9B2D030}" type="presParOf" srcId="{9D83AB37-9C77-40D6-BC66-AC7830AED8D1}" destId="{1E4A92FA-70F5-49FD-8A12-6AD05DC1CC47}" srcOrd="0" destOrd="0" presId="urn:microsoft.com/office/officeart/2005/8/layout/vList6"/>
    <dgm:cxn modelId="{DFE183A1-6B74-4BB4-8C5A-DBB802073103}" type="presParOf" srcId="{9D83AB37-9C77-40D6-BC66-AC7830AED8D1}" destId="{967D69CD-9845-4726-B7E9-90A36AB9631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4D76E-E156-4F27-AC63-632A667A1687}">
      <dsp:nvSpPr>
        <dsp:cNvPr id="0" name=""/>
        <dsp:cNvSpPr/>
      </dsp:nvSpPr>
      <dsp:spPr>
        <a:xfrm>
          <a:off x="2592000" y="351"/>
          <a:ext cx="3888000" cy="1371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000" kern="1200" dirty="0"/>
            <a:t>魅力的な新サービスの展開</a:t>
          </a:r>
        </a:p>
      </dsp:txBody>
      <dsp:txXfrm>
        <a:off x="2592000" y="171738"/>
        <a:ext cx="3373840" cy="1028319"/>
      </dsp:txXfrm>
    </dsp:sp>
    <dsp:sp modelId="{235DFDDC-2A19-4035-B797-AA19815EEC65}">
      <dsp:nvSpPr>
        <dsp:cNvPr id="0" name=""/>
        <dsp:cNvSpPr/>
      </dsp:nvSpPr>
      <dsp:spPr>
        <a:xfrm>
          <a:off x="0" y="351"/>
          <a:ext cx="2592000" cy="1371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kern="1200" dirty="0"/>
            <a:t>入会者数</a:t>
          </a:r>
          <a:br>
            <a:rPr lang="en-US" altLang="ja-JP" sz="2500" kern="1200" dirty="0"/>
          </a:br>
          <a:r>
            <a:rPr lang="ja-JP" altLang="en-US" sz="2500" kern="1200" dirty="0"/>
            <a:t>増加施策</a:t>
          </a:r>
        </a:p>
      </dsp:txBody>
      <dsp:txXfrm>
        <a:off x="66931" y="67282"/>
        <a:ext cx="2458138" cy="1237231"/>
      </dsp:txXfrm>
    </dsp:sp>
    <dsp:sp modelId="{967D69CD-9845-4726-B7E9-90A36AB96317}">
      <dsp:nvSpPr>
        <dsp:cNvPr id="0" name=""/>
        <dsp:cNvSpPr/>
      </dsp:nvSpPr>
      <dsp:spPr>
        <a:xfrm>
          <a:off x="2592000" y="1508554"/>
          <a:ext cx="3888000" cy="1371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2000" kern="1200" dirty="0"/>
            <a:t>One</a:t>
          </a:r>
          <a:r>
            <a:rPr lang="ja-JP" altLang="en-US" sz="2000" kern="1200" dirty="0"/>
            <a:t> </a:t>
          </a:r>
          <a:r>
            <a:rPr lang="en-US" altLang="ja-JP" sz="2000" kern="1200" dirty="0"/>
            <a:t>to</a:t>
          </a:r>
          <a:r>
            <a:rPr lang="ja-JP" altLang="en-US" sz="2000" kern="1200" dirty="0"/>
            <a:t> </a:t>
          </a:r>
          <a:r>
            <a:rPr lang="en-US" altLang="ja-JP" sz="2000" kern="1200" dirty="0"/>
            <a:t>One</a:t>
          </a:r>
          <a:r>
            <a:rPr lang="ja-JP" altLang="en-US" sz="2000" kern="1200" dirty="0"/>
            <a:t>サービスによる</a:t>
          </a:r>
          <a:br>
            <a:rPr lang="en-US" altLang="ja-JP" sz="2000" kern="1200" dirty="0"/>
          </a:br>
          <a:r>
            <a:rPr lang="ja-JP" altLang="en-US" sz="2000" kern="1200" dirty="0"/>
            <a:t>きめ細やかな顧客サポート</a:t>
          </a:r>
        </a:p>
      </dsp:txBody>
      <dsp:txXfrm>
        <a:off x="2592000" y="1679941"/>
        <a:ext cx="3373840" cy="1028319"/>
      </dsp:txXfrm>
    </dsp:sp>
    <dsp:sp modelId="{1E4A92FA-70F5-49FD-8A12-6AD05DC1CC47}">
      <dsp:nvSpPr>
        <dsp:cNvPr id="0" name=""/>
        <dsp:cNvSpPr/>
      </dsp:nvSpPr>
      <dsp:spPr>
        <a:xfrm>
          <a:off x="0" y="1508554"/>
          <a:ext cx="2592000" cy="1371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kern="1200" dirty="0"/>
            <a:t>退会者数</a:t>
          </a:r>
          <a:br>
            <a:rPr lang="en-US" altLang="ja-JP" sz="2500" kern="1200" dirty="0"/>
          </a:br>
          <a:r>
            <a:rPr lang="ja-JP" altLang="en-US" sz="2500" kern="1200" dirty="0"/>
            <a:t>食い止め施策</a:t>
          </a:r>
        </a:p>
      </dsp:txBody>
      <dsp:txXfrm>
        <a:off x="66931" y="1575485"/>
        <a:ext cx="2458138" cy="1237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71F7-A0C2-4897-938B-E794B987E6AD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291B8-5534-487D-AD0C-709DAA3F52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114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A1C74-9634-4A6C-B78D-D67C7338B354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ECD71-67F9-4DD8-BD63-FF8FA8A59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24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9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5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79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46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43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49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10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311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29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44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91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475467D-A328-41BB-80DA-8C75DA3A01F1}" type="datetimeFigureOut">
              <a:rPr kumimoji="1" lang="ja-JP" altLang="en-US" smtClean="0"/>
              <a:t>2017/4/5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533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600" dirty="0"/>
              <a:t>会員数増加のための</a:t>
            </a:r>
            <a:br>
              <a:rPr lang="en-US" altLang="ja-JP" sz="6600" dirty="0"/>
            </a:br>
            <a:r>
              <a:rPr lang="ja-JP" altLang="en-US" dirty="0"/>
              <a:t>サービス強化施策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440000"/>
          </a:xfrm>
        </p:spPr>
        <p:txBody>
          <a:bodyPr>
            <a:normAutofit/>
          </a:bodyPr>
          <a:lstStyle/>
          <a:p>
            <a:r>
              <a:rPr lang="en-US" altLang="ja-JP" dirty="0"/>
              <a:t>FOM</a:t>
            </a:r>
            <a:r>
              <a:rPr lang="ja-JP" altLang="en-US" dirty="0"/>
              <a:t>フィットネスセンター</a:t>
            </a:r>
            <a:endParaRPr lang="en-US" altLang="ja-JP" dirty="0"/>
          </a:p>
          <a:p>
            <a:r>
              <a:rPr lang="ja-JP" altLang="en-US" dirty="0"/>
              <a:t>カスタマサポート室　安藤亮太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781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現状分析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フィットネスセンター会員数（</a:t>
            </a:r>
            <a:r>
              <a:rPr lang="en-US" altLang="ja-JP" dirty="0"/>
              <a:t>2016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2017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日）</a:t>
            </a:r>
          </a:p>
          <a:p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1097280" y="2473683"/>
          <a:ext cx="10058400" cy="350378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0757">
                <a:tc>
                  <a:txBody>
                    <a:bodyPr/>
                    <a:lstStyle/>
                    <a:p>
                      <a:pPr algn="ctr" fontAlgn="ctr"/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入会者数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退会者数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u="none" strike="noStrike" dirty="0">
                          <a:effectLst/>
                        </a:rPr>
                        <a:t>全会員数</a:t>
                      </a:r>
                      <a:endParaRPr lang="en-US" altLang="ja-JP" sz="1800" u="none" strike="noStrike" dirty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u="none" strike="noStrike" dirty="0">
                          <a:effectLst/>
                        </a:rPr>
                        <a:t>（期末時点）</a:t>
                      </a:r>
                      <a:endParaRPr lang="en-US" altLang="ja-JP" sz="1800" u="none" strike="noStrike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1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108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86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578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第</a:t>
                      </a:r>
                      <a:r>
                        <a:rPr lang="en-US" altLang="ja-JP" sz="1800" u="none" strike="noStrike">
                          <a:effectLst/>
                        </a:rPr>
                        <a:t>2</a:t>
                      </a:r>
                      <a:r>
                        <a:rPr lang="ja-JP" altLang="en-US" sz="1800" u="none" strike="noStrike">
                          <a:effectLst/>
                        </a:rPr>
                        <a:t>四半期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96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91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583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3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85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101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567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第</a:t>
                      </a:r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四半期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76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114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529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矢印: 下 4"/>
          <p:cNvSpPr/>
          <p:nvPr/>
        </p:nvSpPr>
        <p:spPr>
          <a:xfrm>
            <a:off x="4461057" y="3263462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入会者数の伸び悩み</a:t>
            </a:r>
          </a:p>
        </p:txBody>
      </p:sp>
      <p:sp>
        <p:nvSpPr>
          <p:cNvPr id="6" name="矢印: 下 5"/>
          <p:cNvSpPr/>
          <p:nvPr/>
        </p:nvSpPr>
        <p:spPr>
          <a:xfrm>
            <a:off x="6868218" y="3263462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退会者数の増加</a:t>
            </a:r>
          </a:p>
        </p:txBody>
      </p:sp>
      <p:sp>
        <p:nvSpPr>
          <p:cNvPr id="7" name="矢印: 下 6"/>
          <p:cNvSpPr/>
          <p:nvPr/>
        </p:nvSpPr>
        <p:spPr>
          <a:xfrm>
            <a:off x="9529380" y="3263462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会員数の著しい減少</a:t>
            </a:r>
          </a:p>
        </p:txBody>
      </p:sp>
    </p:spTree>
    <p:extLst>
      <p:ext uri="{BB962C8B-B14F-4D97-AF65-F5344CB8AC3E}">
        <p14:creationId xmlns:p14="http://schemas.microsoft.com/office/powerpoint/2010/main" val="231376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ヒアリング調査結果</a:t>
            </a:r>
            <a:r>
              <a:rPr lang="ja-JP" altLang="en-US" sz="4400" dirty="0"/>
              <a:t>（退会理由）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調査対象：</a:t>
            </a:r>
            <a:r>
              <a:rPr lang="en-US" altLang="ja-JP"/>
              <a:t>2016</a:t>
            </a:r>
            <a:r>
              <a:rPr lang="ja-JP" altLang="en-US"/>
              <a:t>年度退会者</a:t>
            </a:r>
            <a:r>
              <a:rPr lang="en-US" altLang="ja-JP"/>
              <a:t>200</a:t>
            </a:r>
            <a:r>
              <a:rPr lang="ja-JP" altLang="en-US"/>
              <a:t>名（複数回答あり）</a:t>
            </a:r>
            <a:endParaRPr lang="ja-JP" altLang="en-US" dirty="0"/>
          </a:p>
        </p:txBody>
      </p:sp>
      <p:graphicFrame>
        <p:nvGraphicFramePr>
          <p:cNvPr id="5" name="グラフ 3">
            <a:extLst>
              <a:ext uri="{FF2B5EF4-FFF2-40B4-BE49-F238E27FC236}">
                <a16:creationId xmlns:a16="http://schemas.microsoft.com/office/drawing/2014/main" id="{93B4D1A1-1F42-43B2-9F86-C3F961D149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036233"/>
              </p:ext>
            </p:extLst>
          </p:nvPr>
        </p:nvGraphicFramePr>
        <p:xfrm>
          <a:off x="1056000" y="2325599"/>
          <a:ext cx="1008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686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ヒアリング調査結果</a:t>
            </a:r>
            <a:r>
              <a:rPr lang="ja-JP" altLang="en-US" sz="4400" dirty="0"/>
              <a:t>（希望サービス）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調査対象：</a:t>
            </a:r>
            <a:r>
              <a:rPr lang="en-US" altLang="ja-JP"/>
              <a:t>2016</a:t>
            </a:r>
            <a:r>
              <a:rPr lang="ja-JP" altLang="en-US"/>
              <a:t>年度入会検討者</a:t>
            </a:r>
            <a:r>
              <a:rPr lang="en-US" altLang="ja-JP"/>
              <a:t>200</a:t>
            </a:r>
            <a:r>
              <a:rPr lang="ja-JP" altLang="en-US"/>
              <a:t>名（複数回答あり）</a:t>
            </a:r>
            <a:endParaRPr lang="ja-JP" altLang="en-US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908C4E1E-55AD-47BB-B6BE-D8C7085B72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3696043"/>
              </p:ext>
            </p:extLst>
          </p:nvPr>
        </p:nvGraphicFramePr>
        <p:xfrm>
          <a:off x="1056000" y="2325600"/>
          <a:ext cx="1008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8319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改善施策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190567"/>
              </p:ext>
            </p:extLst>
          </p:nvPr>
        </p:nvGraphicFramePr>
        <p:xfrm>
          <a:off x="1097280" y="2105073"/>
          <a:ext cx="6480000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テキスト ボックス 3"/>
          <p:cNvSpPr txBox="1"/>
          <p:nvPr/>
        </p:nvSpPr>
        <p:spPr>
          <a:xfrm>
            <a:off x="9759054" y="1897063"/>
            <a:ext cx="677108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>
                <a:latin typeface="+mn-ea"/>
              </a:rPr>
              <a:t>安定した会員数の確保</a:t>
            </a:r>
          </a:p>
        </p:txBody>
      </p:sp>
    </p:spTree>
    <p:extLst>
      <p:ext uri="{BB962C8B-B14F-4D97-AF65-F5344CB8AC3E}">
        <p14:creationId xmlns:p14="http://schemas.microsoft.com/office/powerpoint/2010/main" val="267271891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360</TotalTime>
  <Words>133</Words>
  <Application>Microsoft Office PowerPoint</Application>
  <PresentationFormat>ワイド画面</PresentationFormat>
  <Paragraphs>38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HGPｺﾞｼｯｸM</vt:lpstr>
      <vt:lpstr>ＭＳ Ｐゴシック</vt:lpstr>
      <vt:lpstr>メイリオ</vt:lpstr>
      <vt:lpstr>游ゴシック</vt:lpstr>
      <vt:lpstr>Calibri</vt:lpstr>
      <vt:lpstr>レトロスペクト</vt:lpstr>
      <vt:lpstr>会員数増加のための サービス強化施策</vt:lpstr>
      <vt:lpstr>現状分析</vt:lpstr>
      <vt:lpstr>ヒアリング調査結果（退会理由）</vt:lpstr>
      <vt:lpstr>ヒアリング調査結果（希望サービス）</vt:lpstr>
      <vt:lpstr>改善施策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会員数増加のための サービス強化施策</dc:title>
  <dcterms:created xsi:type="dcterms:W3CDTF">2016-12-05T02:00:25Z</dcterms:created>
  <dcterms:modified xsi:type="dcterms:W3CDTF">2017-04-05T01:59:59Z</dcterms:modified>
</cp:coreProperties>
</file>