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57" r:id="rId5"/>
    <p:sldId id="266" r:id="rId6"/>
    <p:sldId id="259" r:id="rId7"/>
    <p:sldId id="260" r:id="rId8"/>
    <p:sldId id="261" r:id="rId9"/>
    <p:sldId id="267" r:id="rId10"/>
    <p:sldId id="262" r:id="rId11"/>
    <p:sldId id="263" r:id="rId12"/>
    <p:sldId id="258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yyyy"年"m"月";@</c:formatCode>
                <c:ptCount val="24"/>
                <c:pt idx="0">
                  <c:v>41730</c:v>
                </c:pt>
                <c:pt idx="1">
                  <c:v>41760</c:v>
                </c:pt>
                <c:pt idx="2">
                  <c:v>41791</c:v>
                </c:pt>
                <c:pt idx="3">
                  <c:v>41821</c:v>
                </c:pt>
                <c:pt idx="4">
                  <c:v>41852</c:v>
                </c:pt>
                <c:pt idx="5">
                  <c:v>41883</c:v>
                </c:pt>
                <c:pt idx="6">
                  <c:v>41913</c:v>
                </c:pt>
                <c:pt idx="7">
                  <c:v>41944</c:v>
                </c:pt>
                <c:pt idx="8">
                  <c:v>41974</c:v>
                </c:pt>
                <c:pt idx="9">
                  <c:v>42005</c:v>
                </c:pt>
                <c:pt idx="10">
                  <c:v>42036</c:v>
                </c:pt>
                <c:pt idx="11">
                  <c:v>42064</c:v>
                </c:pt>
                <c:pt idx="12">
                  <c:v>42095</c:v>
                </c:pt>
                <c:pt idx="13">
                  <c:v>42125</c:v>
                </c:pt>
                <c:pt idx="14">
                  <c:v>42156</c:v>
                </c:pt>
                <c:pt idx="15">
                  <c:v>42186</c:v>
                </c:pt>
                <c:pt idx="16">
                  <c:v>42217</c:v>
                </c:pt>
                <c:pt idx="17">
                  <c:v>42248</c:v>
                </c:pt>
                <c:pt idx="18">
                  <c:v>42278</c:v>
                </c:pt>
                <c:pt idx="19">
                  <c:v>42309</c:v>
                </c:pt>
                <c:pt idx="20">
                  <c:v>42339</c:v>
                </c:pt>
                <c:pt idx="21">
                  <c:v>42370</c:v>
                </c:pt>
                <c:pt idx="22">
                  <c:v>42401</c:v>
                </c:pt>
                <c:pt idx="23">
                  <c:v>42430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&quot;年&quot;m&quot;月&quot;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2EA9B-BB26-482E-B3DF-3AD33EA1174D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D179F5E-BB81-42DF-8F59-B7921A4DA756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68667A58-5276-4743-8DA2-BBE321E07C72}" type="parTrans" cxnId="{1BD5F11C-8618-4866-AC31-7C40019937EF}">
      <dgm:prSet/>
      <dgm:spPr/>
      <dgm:t>
        <a:bodyPr/>
        <a:lstStyle/>
        <a:p>
          <a:endParaRPr kumimoji="1" lang="ja-JP" altLang="en-US"/>
        </a:p>
      </dgm:t>
    </dgm:pt>
    <dgm:pt modelId="{8D5047A9-953D-4042-A555-7784781C491E}" type="sibTrans" cxnId="{1BD5F11C-8618-4866-AC31-7C40019937EF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F21D66-9CBF-4FDC-9686-8C919293A4E3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</a:t>
          </a:r>
          <a:r>
            <a:rPr kumimoji="1" lang="ja-JP" dirty="0" smtClean="0"/>
            <a:t>維持されない</a:t>
          </a:r>
          <a:endParaRPr lang="ja-JP" dirty="0"/>
        </a:p>
      </dgm:t>
    </dgm:pt>
    <dgm:pt modelId="{AB0C5E74-3FBA-4F37-8CC0-2E956454DDFF}" type="par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3F035036-D0A1-4A6F-898B-8C2C0C5C616A}" type="sib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B0F9576D-96F5-4803-8E9C-40C41615A8BC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37923168-6200-4C17-B982-FD4959597376}" type="parTrans" cxnId="{5B3DBA5D-7DF0-4A5C-88B8-9B0D7A5280CA}">
      <dgm:prSet/>
      <dgm:spPr/>
      <dgm:t>
        <a:bodyPr/>
        <a:lstStyle/>
        <a:p>
          <a:endParaRPr kumimoji="1" lang="ja-JP" altLang="en-US"/>
        </a:p>
      </dgm:t>
    </dgm:pt>
    <dgm:pt modelId="{5B88390D-6693-4B10-BED4-A8F8EBBB7E3F}" type="sibTrans" cxnId="{5B3DBA5D-7DF0-4A5C-88B8-9B0D7A5280CA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019E334-6B49-4DF7-B6B1-BBD312BB92DA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リピート率</a:t>
          </a:r>
          <a:r>
            <a:rPr kumimoji="1" lang="en-US" smtClean="0"/>
            <a:t>34%</a:t>
          </a:r>
          <a:endParaRPr lang="ja-JP"/>
        </a:p>
      </dgm:t>
    </dgm:pt>
    <dgm:pt modelId="{4F6693BF-11B0-40D0-9E30-9A82B0F6AA27}" type="par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33E78757-9DFA-4DCA-85CB-04B962C0A72A}" type="sib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A3206701-4B53-4999-847C-FFB34B434F8E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リピート率</a:t>
          </a:r>
          <a:r>
            <a:rPr kumimoji="1" lang="en-US" smtClean="0"/>
            <a:t>31%</a:t>
          </a:r>
          <a:endParaRPr lang="ja-JP"/>
        </a:p>
      </dgm:t>
    </dgm:pt>
    <dgm:pt modelId="{99DC2131-8145-4205-BAA8-4CA92AE1E9A6}" type="par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DF9EDAB-2E50-4D8D-9DD6-8CEEFB3C3C7B}" type="sib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6ED2499-D570-4ADE-B454-013643FE4906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6D3C8DDD-897D-429E-9591-0FD288A57E74}" type="par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B3BAE927-4CE2-421D-AD67-3C082892CC1F}" type="sib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6E571BED-FAED-423C-994B-DB5417CFFAB0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売上金額</a:t>
          </a:r>
          <a:r>
            <a:rPr kumimoji="1" lang="en-US" smtClean="0"/>
            <a:t>135,600</a:t>
          </a:r>
          <a:r>
            <a:rPr kumimoji="1" lang="ja-JP" smtClean="0"/>
            <a:t>千円、前年比</a:t>
          </a:r>
          <a:r>
            <a:rPr kumimoji="1" lang="en-US" smtClean="0"/>
            <a:t>99%</a:t>
          </a:r>
          <a:endParaRPr lang="ja-JP"/>
        </a:p>
      </dgm:t>
    </dgm:pt>
    <dgm:pt modelId="{81F0757C-F710-485B-BEEE-F56A5DC4BF9E}" type="par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63AA6C7A-76FC-4A6F-AF56-E26A67511DD4}" type="sib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F37AF789-D33C-4EE1-87FE-BD91F0FC3226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売上金額</a:t>
          </a:r>
          <a:r>
            <a:rPr kumimoji="1" lang="en-US" smtClean="0"/>
            <a:t>132,500</a:t>
          </a:r>
          <a:r>
            <a:rPr kumimoji="1" lang="ja-JP" smtClean="0"/>
            <a:t>千円、前年比</a:t>
          </a:r>
          <a:r>
            <a:rPr kumimoji="1" lang="en-US" smtClean="0"/>
            <a:t>98%</a:t>
          </a:r>
          <a:endParaRPr lang="ja-JP"/>
        </a:p>
      </dgm:t>
    </dgm:pt>
    <dgm:pt modelId="{B5E3FACA-2E79-46BF-B1BF-393FC1FE7B16}" type="par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8CEB099E-8709-4F65-97AD-A661BD6A8EFE}" type="sib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F0E3DE81-8210-4A63-87B5-7D6CE58CADA6}" type="pres">
      <dgm:prSet presAssocID="{25F2EA9B-BB26-482E-B3DF-3AD33EA1174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C9D9E-1DAF-4143-94EA-C84F1C0085BF}" type="pres">
      <dgm:prSet presAssocID="{25F2EA9B-BB26-482E-B3DF-3AD33EA1174D}" presName="dummyMaxCanvas" presStyleCnt="0">
        <dgm:presLayoutVars/>
      </dgm:prSet>
      <dgm:spPr/>
    </dgm:pt>
    <dgm:pt modelId="{86ABF4EF-C803-4B88-9215-9F2EA55DD555}" type="pres">
      <dgm:prSet presAssocID="{25F2EA9B-BB26-482E-B3DF-3AD33EA1174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5E0A3-31F7-4317-97E9-526F86F1CBB6}" type="pres">
      <dgm:prSet presAssocID="{25F2EA9B-BB26-482E-B3DF-3AD33EA1174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92544B-2A59-4C3C-BCB8-267CE718034C}" type="pres">
      <dgm:prSet presAssocID="{25F2EA9B-BB26-482E-B3DF-3AD33EA1174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D0B0D5-5A2D-440D-A461-B9B521B5456D}" type="pres">
      <dgm:prSet presAssocID="{25F2EA9B-BB26-482E-B3DF-3AD33EA1174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61C0FC-575F-45C5-92B7-FB64AC151932}" type="pres">
      <dgm:prSet presAssocID="{25F2EA9B-BB26-482E-B3DF-3AD33EA1174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8D7E6B-B1BD-49E9-8085-CFF1AA807AF6}" type="pres">
      <dgm:prSet presAssocID="{25F2EA9B-BB26-482E-B3DF-3AD33EA117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8215C9-5A57-4855-9E31-55EDDE9BFD94}" type="pres">
      <dgm:prSet presAssocID="{25F2EA9B-BB26-482E-B3DF-3AD33EA117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25CBDD8-D297-46BD-A74B-03B78B4D167D}" type="pres">
      <dgm:prSet presAssocID="{25F2EA9B-BB26-482E-B3DF-3AD33EA117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E7FB759-B890-4540-B254-57AEE8EFCE35}" type="presOf" srcId="{D6ED2499-D570-4ADE-B454-013643FE4906}" destId="{325CBDD8-D297-46BD-A74B-03B78B4D167D}" srcOrd="1" destOrd="0" presId="urn:microsoft.com/office/officeart/2005/8/layout/vProcess5"/>
    <dgm:cxn modelId="{CDF7170A-996C-401C-A9F3-686B434671B6}" type="presOf" srcId="{F37AF789-D33C-4EE1-87FE-BD91F0FC3226}" destId="{325CBDD8-D297-46BD-A74B-03B78B4D167D}" srcOrd="1" destOrd="2" presId="urn:microsoft.com/office/officeart/2005/8/layout/vProcess5"/>
    <dgm:cxn modelId="{E5953790-A1F4-4145-9D76-E837703A456B}" type="presOf" srcId="{A3206701-4B53-4999-847C-FFB34B434F8E}" destId="{718215C9-5A57-4855-9E31-55EDDE9BFD94}" srcOrd="1" destOrd="2" presId="urn:microsoft.com/office/officeart/2005/8/layout/vProcess5"/>
    <dgm:cxn modelId="{EB561273-928F-4F0E-B0CC-59BEE654F4ED}" type="presOf" srcId="{6AF21D66-9CBF-4FDC-9686-8C919293A4E3}" destId="{86ABF4EF-C803-4B88-9215-9F2EA55DD555}" srcOrd="0" destOrd="1" presId="urn:microsoft.com/office/officeart/2005/8/layout/vProcess5"/>
    <dgm:cxn modelId="{4FC675FC-A031-4DCE-8346-4B45AF2AA7B8}" srcId="{D6ED2499-D570-4ADE-B454-013643FE4906}" destId="{6E571BED-FAED-423C-994B-DB5417CFFAB0}" srcOrd="0" destOrd="0" parTransId="{81F0757C-F710-485B-BEEE-F56A5DC4BF9E}" sibTransId="{63AA6C7A-76FC-4A6F-AF56-E26A67511DD4}"/>
    <dgm:cxn modelId="{D2E4FF7B-ADF5-4BC3-86DE-F3C659B05EE2}" type="presOf" srcId="{5B88390D-6693-4B10-BED4-A8F8EBBB7E3F}" destId="{1161C0FC-575F-45C5-92B7-FB64AC151932}" srcOrd="0" destOrd="0" presId="urn:microsoft.com/office/officeart/2005/8/layout/vProcess5"/>
    <dgm:cxn modelId="{1734F935-B9AB-4F98-9706-06B46ADBB64C}" type="presOf" srcId="{6E571BED-FAED-423C-994B-DB5417CFFAB0}" destId="{E192544B-2A59-4C3C-BCB8-267CE718034C}" srcOrd="0" destOrd="1" presId="urn:microsoft.com/office/officeart/2005/8/layout/vProcess5"/>
    <dgm:cxn modelId="{1BD5F11C-8618-4866-AC31-7C40019937EF}" srcId="{25F2EA9B-BB26-482E-B3DF-3AD33EA1174D}" destId="{FD179F5E-BB81-42DF-8F59-B7921A4DA756}" srcOrd="0" destOrd="0" parTransId="{68667A58-5276-4743-8DA2-BBE321E07C72}" sibTransId="{8D5047A9-953D-4042-A555-7784781C491E}"/>
    <dgm:cxn modelId="{5B3DBA5D-7DF0-4A5C-88B8-9B0D7A5280CA}" srcId="{25F2EA9B-BB26-482E-B3DF-3AD33EA1174D}" destId="{B0F9576D-96F5-4803-8E9C-40C41615A8BC}" srcOrd="1" destOrd="0" parTransId="{37923168-6200-4C17-B982-FD4959597376}" sibTransId="{5B88390D-6693-4B10-BED4-A8F8EBBB7E3F}"/>
    <dgm:cxn modelId="{B3C0B9BA-8ED3-49BB-A09B-3325EB505C28}" type="presOf" srcId="{4019E334-6B49-4DF7-B6B1-BBD312BB92DA}" destId="{52F5E0A3-31F7-4317-97E9-526F86F1CBB6}" srcOrd="0" destOrd="1" presId="urn:microsoft.com/office/officeart/2005/8/layout/vProcess5"/>
    <dgm:cxn modelId="{A473D85E-0540-4E6C-958C-0316FECE6B68}" type="presOf" srcId="{6E571BED-FAED-423C-994B-DB5417CFFAB0}" destId="{325CBDD8-D297-46BD-A74B-03B78B4D167D}" srcOrd="1" destOrd="1" presId="urn:microsoft.com/office/officeart/2005/8/layout/vProcess5"/>
    <dgm:cxn modelId="{37EB6161-B134-4BB7-9D63-3516D429A299}" type="presOf" srcId="{25F2EA9B-BB26-482E-B3DF-3AD33EA1174D}" destId="{F0E3DE81-8210-4A63-87B5-7D6CE58CADA6}" srcOrd="0" destOrd="0" presId="urn:microsoft.com/office/officeart/2005/8/layout/vProcess5"/>
    <dgm:cxn modelId="{45E0EB3A-9434-40C0-BBD8-4408C495F9A7}" srcId="{B0F9576D-96F5-4803-8E9C-40C41615A8BC}" destId="{A3206701-4B53-4999-847C-FFB34B434F8E}" srcOrd="1" destOrd="0" parTransId="{99DC2131-8145-4205-BAA8-4CA92AE1E9A6}" sibTransId="{DDF9EDAB-2E50-4D8D-9DD6-8CEEFB3C3C7B}"/>
    <dgm:cxn modelId="{ADD015B7-E9AB-4E5F-B3F9-92140F24F95F}" srcId="{25F2EA9B-BB26-482E-B3DF-3AD33EA1174D}" destId="{D6ED2499-D570-4ADE-B454-013643FE4906}" srcOrd="2" destOrd="0" parTransId="{6D3C8DDD-897D-429E-9591-0FD288A57E74}" sibTransId="{B3BAE927-4CE2-421D-AD67-3C082892CC1F}"/>
    <dgm:cxn modelId="{1E092E0F-5D36-4E63-A0E4-3CEF0030BD25}" srcId="{D6ED2499-D570-4ADE-B454-013643FE4906}" destId="{F37AF789-D33C-4EE1-87FE-BD91F0FC3226}" srcOrd="1" destOrd="0" parTransId="{B5E3FACA-2E79-46BF-B1BF-393FC1FE7B16}" sibTransId="{8CEB099E-8709-4F65-97AD-A661BD6A8EFE}"/>
    <dgm:cxn modelId="{0A86B562-B536-4B8A-8806-387CEFFC1BB0}" type="presOf" srcId="{B0F9576D-96F5-4803-8E9C-40C41615A8BC}" destId="{52F5E0A3-31F7-4317-97E9-526F86F1CBB6}" srcOrd="0" destOrd="0" presId="urn:microsoft.com/office/officeart/2005/8/layout/vProcess5"/>
    <dgm:cxn modelId="{155462B1-C61C-46D1-AF72-6C1E2E925CCA}" type="presOf" srcId="{F37AF789-D33C-4EE1-87FE-BD91F0FC3226}" destId="{E192544B-2A59-4C3C-BCB8-267CE718034C}" srcOrd="0" destOrd="2" presId="urn:microsoft.com/office/officeart/2005/8/layout/vProcess5"/>
    <dgm:cxn modelId="{A617E57C-FB9B-4FF7-BA53-D05654F18512}" type="presOf" srcId="{FD179F5E-BB81-42DF-8F59-B7921A4DA756}" destId="{86ABF4EF-C803-4B88-9215-9F2EA55DD555}" srcOrd="0" destOrd="0" presId="urn:microsoft.com/office/officeart/2005/8/layout/vProcess5"/>
    <dgm:cxn modelId="{F7EA492E-1039-4F98-AC3B-AD553901AAF5}" type="presOf" srcId="{A3206701-4B53-4999-847C-FFB34B434F8E}" destId="{52F5E0A3-31F7-4317-97E9-526F86F1CBB6}" srcOrd="0" destOrd="2" presId="urn:microsoft.com/office/officeart/2005/8/layout/vProcess5"/>
    <dgm:cxn modelId="{5C838778-0EDE-4B09-9052-E2B6FBD5193D}" type="presOf" srcId="{4019E334-6B49-4DF7-B6B1-BBD312BB92DA}" destId="{718215C9-5A57-4855-9E31-55EDDE9BFD94}" srcOrd="1" destOrd="1" presId="urn:microsoft.com/office/officeart/2005/8/layout/vProcess5"/>
    <dgm:cxn modelId="{4D89644E-8A6E-45E8-B578-A31FD7707565}" type="presOf" srcId="{8D5047A9-953D-4042-A555-7784781C491E}" destId="{15D0B0D5-5A2D-440D-A461-B9B521B5456D}" srcOrd="0" destOrd="0" presId="urn:microsoft.com/office/officeart/2005/8/layout/vProcess5"/>
    <dgm:cxn modelId="{2DA65494-6A29-41B5-98ED-DFAB491B0E23}" type="presOf" srcId="{6AF21D66-9CBF-4FDC-9686-8C919293A4E3}" destId="{5F8D7E6B-B1BD-49E9-8085-CFF1AA807AF6}" srcOrd="1" destOrd="1" presId="urn:microsoft.com/office/officeart/2005/8/layout/vProcess5"/>
    <dgm:cxn modelId="{ED37EA6F-7ECD-4110-A99D-E2E2E8630362}" type="presOf" srcId="{D6ED2499-D570-4ADE-B454-013643FE4906}" destId="{E192544B-2A59-4C3C-BCB8-267CE718034C}" srcOrd="0" destOrd="0" presId="urn:microsoft.com/office/officeart/2005/8/layout/vProcess5"/>
    <dgm:cxn modelId="{91B847D5-86B9-429A-8182-6CEDD0F0B0A9}" type="presOf" srcId="{FD179F5E-BB81-42DF-8F59-B7921A4DA756}" destId="{5F8D7E6B-B1BD-49E9-8085-CFF1AA807AF6}" srcOrd="1" destOrd="0" presId="urn:microsoft.com/office/officeart/2005/8/layout/vProcess5"/>
    <dgm:cxn modelId="{5F371F79-BA40-42A6-8821-80E9B39B2881}" srcId="{B0F9576D-96F5-4803-8E9C-40C41615A8BC}" destId="{4019E334-6B49-4DF7-B6B1-BBD312BB92DA}" srcOrd="0" destOrd="0" parTransId="{4F6693BF-11B0-40D0-9E30-9A82B0F6AA27}" sibTransId="{33E78757-9DFA-4DCA-85CB-04B962C0A72A}"/>
    <dgm:cxn modelId="{D9688C58-1782-4AE5-B33D-FED9E5EE7A9F}" srcId="{FD179F5E-BB81-42DF-8F59-B7921A4DA756}" destId="{6AF21D66-9CBF-4FDC-9686-8C919293A4E3}" srcOrd="0" destOrd="0" parTransId="{AB0C5E74-3FBA-4F37-8CC0-2E956454DDFF}" sibTransId="{3F035036-D0A1-4A6F-898B-8C2C0C5C616A}"/>
    <dgm:cxn modelId="{19D81ACB-08E2-4A40-9050-40669AD79F04}" type="presOf" srcId="{B0F9576D-96F5-4803-8E9C-40C41615A8BC}" destId="{718215C9-5A57-4855-9E31-55EDDE9BFD94}" srcOrd="1" destOrd="0" presId="urn:microsoft.com/office/officeart/2005/8/layout/vProcess5"/>
    <dgm:cxn modelId="{73753097-E53F-4B63-AD72-C98A94740197}" type="presParOf" srcId="{F0E3DE81-8210-4A63-87B5-7D6CE58CADA6}" destId="{5FFC9D9E-1DAF-4143-94EA-C84F1C0085BF}" srcOrd="0" destOrd="0" presId="urn:microsoft.com/office/officeart/2005/8/layout/vProcess5"/>
    <dgm:cxn modelId="{DE82B047-CC58-40E4-A466-7F3B6456FE3B}" type="presParOf" srcId="{F0E3DE81-8210-4A63-87B5-7D6CE58CADA6}" destId="{86ABF4EF-C803-4B88-9215-9F2EA55DD555}" srcOrd="1" destOrd="0" presId="urn:microsoft.com/office/officeart/2005/8/layout/vProcess5"/>
    <dgm:cxn modelId="{FBC6B712-D782-4242-942B-458B4A287C5B}" type="presParOf" srcId="{F0E3DE81-8210-4A63-87B5-7D6CE58CADA6}" destId="{52F5E0A3-31F7-4317-97E9-526F86F1CBB6}" srcOrd="2" destOrd="0" presId="urn:microsoft.com/office/officeart/2005/8/layout/vProcess5"/>
    <dgm:cxn modelId="{CFF96457-DC3D-4578-A6AF-F55A3A6285C8}" type="presParOf" srcId="{F0E3DE81-8210-4A63-87B5-7D6CE58CADA6}" destId="{E192544B-2A59-4C3C-BCB8-267CE718034C}" srcOrd="3" destOrd="0" presId="urn:microsoft.com/office/officeart/2005/8/layout/vProcess5"/>
    <dgm:cxn modelId="{FBD27CE5-21BF-4BBC-9BCB-F30F572B8A77}" type="presParOf" srcId="{F0E3DE81-8210-4A63-87B5-7D6CE58CADA6}" destId="{15D0B0D5-5A2D-440D-A461-B9B521B5456D}" srcOrd="4" destOrd="0" presId="urn:microsoft.com/office/officeart/2005/8/layout/vProcess5"/>
    <dgm:cxn modelId="{64FDE555-AFBC-4819-9DD2-80699E3EA47C}" type="presParOf" srcId="{F0E3DE81-8210-4A63-87B5-7D6CE58CADA6}" destId="{1161C0FC-575F-45C5-92B7-FB64AC151932}" srcOrd="5" destOrd="0" presId="urn:microsoft.com/office/officeart/2005/8/layout/vProcess5"/>
    <dgm:cxn modelId="{893224DB-C53E-4C61-87D9-DD0F2BB2AD6F}" type="presParOf" srcId="{F0E3DE81-8210-4A63-87B5-7D6CE58CADA6}" destId="{5F8D7E6B-B1BD-49E9-8085-CFF1AA807AF6}" srcOrd="6" destOrd="0" presId="urn:microsoft.com/office/officeart/2005/8/layout/vProcess5"/>
    <dgm:cxn modelId="{B8D3EA58-1442-46BD-A685-8EB7DF4E538C}" type="presParOf" srcId="{F0E3DE81-8210-4A63-87B5-7D6CE58CADA6}" destId="{718215C9-5A57-4855-9E31-55EDDE9BFD94}" srcOrd="7" destOrd="0" presId="urn:microsoft.com/office/officeart/2005/8/layout/vProcess5"/>
    <dgm:cxn modelId="{97E80784-082F-438B-A992-D379C7E59DFB}" type="presParOf" srcId="{F0E3DE81-8210-4A63-87B5-7D6CE58CADA6}" destId="{325CBDD8-D297-46BD-A74B-03B78B4D16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sz="2200" dirty="0" smtClean="0"/>
            <a:t>既存顧客の中心層</a:t>
          </a:r>
          <a:endParaRPr kumimoji="1" lang="ja-JP" altLang="en-US" sz="2200" dirty="0"/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 smtClean="0"/>
            <a:t>20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40</a:t>
          </a:r>
          <a:r>
            <a:rPr kumimoji="1" lang="ja-JP" altLang="en-US" dirty="0" smtClean="0"/>
            <a:t>歳代</a:t>
          </a:r>
          <a:endParaRPr kumimoji="1" lang="ja-JP" altLang="en-US" dirty="0"/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 smtClean="0"/>
            <a:t>女性</a:t>
          </a:r>
          <a:endParaRPr kumimoji="1" lang="ja-JP" altLang="en-US" dirty="0"/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 smtClean="0"/>
            <a:t>会社員</a:t>
          </a:r>
          <a:endParaRPr kumimoji="1" lang="ja-JP" altLang="en-US" dirty="0"/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A878AB3-0A5D-4DD7-9FF1-91902384D605}" type="pres">
      <dgm:prSet presAssocID="{EF5304EF-5E1F-40E7-B3F5-65B04F32AEA5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F16530-52A6-4321-B45F-97C377980A02}" type="pres">
      <dgm:prSet presAssocID="{33F72A66-6196-4229-A6EA-844F1B57219C}" presName="dummy" presStyleCnt="0"/>
      <dgm:spPr/>
      <dgm:t>
        <a:bodyPr/>
        <a:lstStyle/>
        <a:p>
          <a:endParaRPr kumimoji="1" lang="ja-JP" altLang="en-US"/>
        </a:p>
      </dgm:t>
    </dgm:pt>
    <dgm:pt modelId="{398E18E6-7513-45E9-895B-43491ED3FABB}" type="pres">
      <dgm:prSet presAssocID="{D6C785A9-9500-4F4A-8B4F-4B49F93D1D9E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74B30F-9A6A-4997-B798-A976B49BCA43}" type="pres">
      <dgm:prSet presAssocID="{DA0B31A7-E078-4B65-8546-5BB2C123C183}" presName="dummy" presStyleCnt="0"/>
      <dgm:spPr/>
      <dgm:t>
        <a:bodyPr/>
        <a:lstStyle/>
        <a:p>
          <a:endParaRPr kumimoji="1" lang="ja-JP" altLang="en-US"/>
        </a:p>
      </dgm:t>
    </dgm:pt>
    <dgm:pt modelId="{B2D01980-6856-43CD-BA31-8B64AEFB8EBC}" type="pres">
      <dgm:prSet presAssocID="{D559F644-2E34-4824-BB8F-CF9755A5427F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71CA50-FED9-464D-BADB-717BD33F02B8}" type="pres">
      <dgm:prSet presAssocID="{3200753C-CBAD-4B0C-82A3-1792858457F6}" presName="dummy" presStyleCnt="0"/>
      <dgm:spPr/>
      <dgm:t>
        <a:bodyPr/>
        <a:lstStyle/>
        <a:p>
          <a:endParaRPr kumimoji="1" lang="ja-JP" altLang="en-US"/>
        </a:p>
      </dgm:t>
    </dgm:pt>
    <dgm:pt modelId="{20153D48-DE90-497D-89E4-40D8A39F317C}" type="pres">
      <dgm:prSet presAssocID="{10177BD8-C3F2-453A-89D0-D880825EC75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61B5DC76-1079-4360-AB24-4654E8FC6402}" type="pres">
      <dgm:prSet presAssocID="{DCC4A580-43CF-4116-8DB5-0C90D425C6E9}" presName="desTx1" presStyleLbl="revTx" presStyleIdx="1" presStyleCnt="4" custScaleY="107665" custLinFactNeighborY="56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  <dgm:t>
        <a:bodyPr/>
        <a:lstStyle/>
        <a:p>
          <a:endParaRPr kumimoji="1" lang="ja-JP" altLang="en-US"/>
        </a:p>
      </dgm:t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2F49AA7C-5F37-496B-98B3-9EA79121EF71}" type="pres">
      <dgm:prSet presAssocID="{4CA7EDC8-2F57-43BF-9139-3BF75B8E9E53}" presName="desTxN" presStyleLbl="revTx" presStyleIdx="3" presStyleCnt="4" custScaleY="145583" custLinFactNeighborY="1952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81F776-5D9E-43BA-9B06-79538855470A}" type="pres">
      <dgm:prSet presAssocID="{4CA7EDC8-2F57-43BF-9139-3BF75B8E9E53}" presName="spN" presStyleCnt="0"/>
      <dgm:spPr/>
    </dgm:pt>
  </dgm:ptLst>
  <dgm:cxnLst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BF4EF-C803-4B88-9215-9F2EA55DD555}">
      <dsp:nvSpPr>
        <dsp:cNvPr id="0" name=""/>
        <dsp:cNvSpPr/>
      </dsp:nvSpPr>
      <dsp:spPr>
        <a:xfrm>
          <a:off x="0" y="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新商品が定番化しない</a:t>
          </a:r>
          <a:endParaRPr lang="ja-JP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500" kern="1200" dirty="0" smtClean="0"/>
            <a:t>新商品発売後、売上は一時的に上昇するが、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sz="1500" kern="1200" dirty="0" smtClean="0"/>
            <a:t>長期に</a:t>
          </a:r>
          <a:r>
            <a:rPr kumimoji="1" lang="ja-JP" sz="1500" kern="1200" dirty="0" smtClean="0"/>
            <a:t>維持されない</a:t>
          </a:r>
          <a:endParaRPr lang="ja-JP" sz="1500" kern="1200" dirty="0"/>
        </a:p>
      </dsp:txBody>
      <dsp:txXfrm>
        <a:off x="33214" y="33214"/>
        <a:ext cx="5567614" cy="1067572"/>
      </dsp:txXfrm>
    </dsp:sp>
    <dsp:sp modelId="{52F5E0A3-31F7-4317-97E9-526F86F1CBB6}">
      <dsp:nvSpPr>
        <dsp:cNvPr id="0" name=""/>
        <dsp:cNvSpPr/>
      </dsp:nvSpPr>
      <dsp:spPr>
        <a:xfrm>
          <a:off x="599231" y="1323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リピート率が徐々に下降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34%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31%</a:t>
          </a:r>
          <a:endParaRPr lang="ja-JP" sz="1500" kern="1200"/>
        </a:p>
      </dsp:txBody>
      <dsp:txXfrm>
        <a:off x="632445" y="1356214"/>
        <a:ext cx="5388529" cy="1067572"/>
      </dsp:txXfrm>
    </dsp:sp>
    <dsp:sp modelId="{E192544B-2A59-4C3C-BCB8-267CE718034C}">
      <dsp:nvSpPr>
        <dsp:cNvPr id="0" name=""/>
        <dsp:cNvSpPr/>
      </dsp:nvSpPr>
      <dsp:spPr>
        <a:xfrm>
          <a:off x="1198462" y="2646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売上金額の伸び悩み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135,600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99%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132,500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98%</a:t>
          </a:r>
          <a:endParaRPr lang="ja-JP" sz="1500" kern="1200"/>
        </a:p>
      </dsp:txBody>
      <dsp:txXfrm>
        <a:off x="1231676" y="2679214"/>
        <a:ext cx="5388529" cy="1067572"/>
      </dsp:txXfrm>
    </dsp:sp>
    <dsp:sp modelId="{15D0B0D5-5A2D-440D-A461-B9B521B5456D}">
      <dsp:nvSpPr>
        <dsp:cNvPr id="0" name=""/>
        <dsp:cNvSpPr/>
      </dsp:nvSpPr>
      <dsp:spPr>
        <a:xfrm>
          <a:off x="6054189" y="85995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220036" y="859950"/>
        <a:ext cx="405406" cy="554668"/>
      </dsp:txXfrm>
    </dsp:sp>
    <dsp:sp modelId="{1161C0FC-575F-45C5-92B7-FB64AC151932}">
      <dsp:nvSpPr>
        <dsp:cNvPr id="0" name=""/>
        <dsp:cNvSpPr/>
      </dsp:nvSpPr>
      <dsp:spPr>
        <a:xfrm>
          <a:off x="6653420" y="217539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819267" y="2175390"/>
        <a:ext cx="405406" cy="554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24143" y="561066"/>
          <a:ext cx="3741465" cy="3741465"/>
        </a:xfrm>
        <a:prstGeom prst="blockArc">
          <a:avLst>
            <a:gd name="adj1" fmla="val 9000000"/>
            <a:gd name="adj2" fmla="val 16200000"/>
            <a:gd name="adj3" fmla="val 4635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24143" y="561066"/>
          <a:ext cx="3741465" cy="3741465"/>
        </a:xfrm>
        <a:prstGeom prst="blockArc">
          <a:avLst>
            <a:gd name="adj1" fmla="val 1800000"/>
            <a:gd name="adj2" fmla="val 9000000"/>
            <a:gd name="adj3" fmla="val 4635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24143" y="561066"/>
          <a:ext cx="3741465" cy="3741465"/>
        </a:xfrm>
        <a:prstGeom prst="blockArc">
          <a:avLst>
            <a:gd name="adj1" fmla="val 16200000"/>
            <a:gd name="adj2" fmla="val 1800000"/>
            <a:gd name="adj3" fmla="val 4635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34651" y="1571574"/>
          <a:ext cx="1720449" cy="1720449"/>
        </a:xfrm>
        <a:prstGeom prst="ellipse">
          <a:avLst/>
        </a:prstGeom>
        <a:gradFill rotWithShape="1">
          <a:gsLst>
            <a:gs pos="0">
              <a:schemeClr val="accent6">
                <a:tint val="68000"/>
                <a:alpha val="90000"/>
                <a:lumMod val="100000"/>
              </a:schemeClr>
            </a:gs>
            <a:gs pos="100000">
              <a:schemeClr val="accent6"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6">
              <a:lumMod val="9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既存顧客の中心層</a:t>
          </a:r>
          <a:endParaRPr kumimoji="1" lang="ja-JP" altLang="en-US" sz="2200" kern="1200" dirty="0"/>
        </a:p>
      </dsp:txBody>
      <dsp:txXfrm>
        <a:off x="3386605" y="1823528"/>
        <a:ext cx="1216541" cy="1216541"/>
      </dsp:txXfrm>
    </dsp:sp>
    <dsp:sp modelId="{B9F57FC4-93EE-4ECE-A2D1-A0FBAB705CFA}">
      <dsp:nvSpPr>
        <dsp:cNvPr id="0" name=""/>
        <dsp:cNvSpPr/>
      </dsp:nvSpPr>
      <dsp:spPr>
        <a:xfrm>
          <a:off x="3392718" y="2264"/>
          <a:ext cx="1204314" cy="12043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20</a:t>
          </a:r>
          <a:r>
            <a:rPr kumimoji="1" lang="ja-JP" altLang="en-US" sz="2000" kern="1200" dirty="0" smtClean="0"/>
            <a:t>～</a:t>
          </a:r>
          <a:r>
            <a:rPr kumimoji="1" lang="en-US" altLang="ja-JP" sz="2000" kern="1200" dirty="0" smtClean="0"/>
            <a:t>40</a:t>
          </a:r>
          <a:r>
            <a:rPr kumimoji="1" lang="ja-JP" altLang="en-US" sz="2000" kern="1200" dirty="0" smtClean="0"/>
            <a:t>歳代</a:t>
          </a:r>
          <a:endParaRPr kumimoji="1" lang="ja-JP" altLang="en-US" sz="2000" kern="1200" dirty="0"/>
        </a:p>
      </dsp:txBody>
      <dsp:txXfrm>
        <a:off x="3569086" y="178632"/>
        <a:ext cx="851578" cy="851578"/>
      </dsp:txXfrm>
    </dsp:sp>
    <dsp:sp modelId="{9781C9BF-8ACA-44AE-B068-1FA2BA8771DD}">
      <dsp:nvSpPr>
        <dsp:cNvPr id="0" name=""/>
        <dsp:cNvSpPr/>
      </dsp:nvSpPr>
      <dsp:spPr>
        <a:xfrm>
          <a:off x="4975273" y="2743330"/>
          <a:ext cx="1204314" cy="12043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女性</a:t>
          </a:r>
          <a:endParaRPr kumimoji="1" lang="ja-JP" altLang="en-US" sz="2000" kern="1200" dirty="0"/>
        </a:p>
      </dsp:txBody>
      <dsp:txXfrm>
        <a:off x="5151641" y="2919698"/>
        <a:ext cx="851578" cy="851578"/>
      </dsp:txXfrm>
    </dsp:sp>
    <dsp:sp modelId="{D3E21C97-1909-4528-A99D-7FD09790BF9D}">
      <dsp:nvSpPr>
        <dsp:cNvPr id="0" name=""/>
        <dsp:cNvSpPr/>
      </dsp:nvSpPr>
      <dsp:spPr>
        <a:xfrm>
          <a:off x="1810163" y="2743330"/>
          <a:ext cx="1204314" cy="12043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会社員</a:t>
          </a:r>
          <a:endParaRPr kumimoji="1" lang="ja-JP" altLang="en-US" sz="2000" kern="1200" dirty="0"/>
        </a:p>
      </dsp:txBody>
      <dsp:txXfrm>
        <a:off x="1986531" y="2919698"/>
        <a:ext cx="851578" cy="8515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従来商品</a:t>
          </a:r>
          <a:endParaRPr kumimoji="1" lang="ja-JP" altLang="en-US" sz="2800" kern="1200" dirty="0"/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6005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フルータブル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パワフルビタミン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フルーティア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</dsp:txBody>
      <dsp:txXfrm>
        <a:off x="148044" y="2556005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プラスアルファのエッセンス</a:t>
          </a:r>
          <a:endParaRPr kumimoji="1" lang="ja-JP" altLang="en-US" sz="2800" kern="1200" dirty="0"/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新商品</a:t>
          </a:r>
          <a:endParaRPr kumimoji="1" lang="ja-JP" altLang="en-US" sz="2800" kern="1200" dirty="0"/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6005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月曜日の果実と野菜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火曜日の果実と野菜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水曜日の果実と野菜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木曜日の果実と野菜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金曜日の果実と野菜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土曜日の果実と野菜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日曜日の果実と野菜</a:t>
          </a:r>
          <a:endParaRPr kumimoji="1" lang="ja-JP" altLang="en-US" sz="1600" kern="1200" dirty="0"/>
        </a:p>
      </dsp:txBody>
      <dsp:txXfrm>
        <a:off x="6646402" y="2556005"/>
        <a:ext cx="2147419" cy="1927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smtClean="0">
                <a:solidFill>
                  <a:schemeClr val="bg1"/>
                </a:solidFill>
              </a:rPr>
              <a:t>月</a:t>
            </a:r>
            <a:r>
              <a:rPr kumimoji="1" lang="en-US" altLang="ja-JP" smtClean="0">
                <a:solidFill>
                  <a:schemeClr val="bg1"/>
                </a:solidFill>
              </a:rPr>
              <a:t>18</a:t>
            </a:r>
            <a:r>
              <a:rPr kumimoji="1" lang="ja-JP" altLang="en-US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77899337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安全性・信頼性の高いものを</a:t>
            </a:r>
            <a:endParaRPr kumimoji="1" lang="en-US" altLang="ja-JP" dirty="0" smtClean="0"/>
          </a:p>
          <a:p>
            <a:r>
              <a:rPr kumimoji="1" lang="ja-JP" altLang="en-US" dirty="0"/>
              <a:t>購入</a:t>
            </a:r>
            <a:r>
              <a:rPr kumimoji="1" lang="ja-JP" altLang="en-US" dirty="0" smtClean="0"/>
              <a:t>したいという意識が強い。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716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30591959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ダイエット・健康に対する商品ニーズが高い。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値引き</a:t>
            </a:r>
            <a:r>
              <a:rPr kumimoji="1" lang="ja-JP" altLang="en-US" dirty="0"/>
              <a:t>サービス</a:t>
            </a:r>
            <a:r>
              <a:rPr kumimoji="1" lang="ja-JP" altLang="en-US" dirty="0" smtClean="0"/>
              <a:t>の要望が多い。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5855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新商品の開発プラン①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96660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3822120072"/>
              </p:ext>
            </p:extLst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5"/>
          <p:cNvSpPr/>
          <p:nvPr/>
        </p:nvSpPr>
        <p:spPr>
          <a:xfrm>
            <a:off x="2862000" y="4788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新商品開発の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コスト削減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6616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2"/>
            <a:ext cx="7989752" cy="4320000"/>
          </a:xfrm>
        </p:spPr>
        <p:txBody>
          <a:bodyPr/>
          <a:lstStyle/>
          <a:p>
            <a:r>
              <a:rPr kumimoji="1" lang="ja-JP" altLang="en-US" dirty="0" smtClean="0"/>
              <a:t>毎日飲んでも飽きない・太らない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1</a:t>
            </a:r>
            <a:r>
              <a:rPr kumimoji="1" lang="ja-JP" altLang="en-US" dirty="0" smtClean="0"/>
              <a:t>週間分の日替わりドリンクを用意する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カロリーを最小限に抑える（目標</a:t>
            </a:r>
            <a:r>
              <a:rPr lang="en-US" altLang="ja-JP" dirty="0" smtClean="0"/>
              <a:t>30kcal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kumimoji="1" lang="ja-JP" altLang="en-US" dirty="0" smtClean="0"/>
              <a:t>不足しがちな果物・野菜を手軽に補給できる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必要</a:t>
            </a:r>
            <a:r>
              <a:rPr lang="ja-JP" altLang="en-US" dirty="0" smtClean="0"/>
              <a:t>なビタミンをバランスよく摂取できる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身体への効能が期待できる</a:t>
            </a:r>
            <a:endParaRPr lang="en-US" altLang="ja-JP" dirty="0" smtClean="0"/>
          </a:p>
          <a:p>
            <a:r>
              <a:rPr kumimoji="1" lang="ja-JP" altLang="en-US" dirty="0"/>
              <a:t>素材</a:t>
            </a:r>
            <a:r>
              <a:rPr kumimoji="1" lang="ja-JP" altLang="en-US" dirty="0" smtClean="0"/>
              <a:t>の安全性の高さは従来通り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契約農家から直接仕入れにより生産元を保証する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有機</a:t>
            </a:r>
            <a:r>
              <a:rPr kumimoji="1" lang="en-US" altLang="ja-JP" dirty="0" smtClean="0"/>
              <a:t>JAS</a:t>
            </a:r>
            <a:r>
              <a:rPr kumimoji="1" lang="ja-JP" altLang="en-US" dirty="0" smtClean="0"/>
              <a:t>規格に適合させる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7648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7196448"/>
              </p:ext>
            </p:extLst>
          </p:nvPr>
        </p:nvGraphicFramePr>
        <p:xfrm>
          <a:off x="577124" y="2052000"/>
          <a:ext cx="7989752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4"/>
          <p:cNvSpPr/>
          <p:nvPr/>
        </p:nvSpPr>
        <p:spPr>
          <a:xfrm>
            <a:off x="972000" y="6113197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8912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56163883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1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267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16610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829625417"/>
              </p:ext>
            </p:extLst>
          </p:nvPr>
        </p:nvGraphicFramePr>
        <p:xfrm>
          <a:off x="577124" y="2089333"/>
          <a:ext cx="7989752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0187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837226050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73%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40</a:t>
            </a:r>
            <a:r>
              <a:rPr kumimoji="1" lang="ja-JP" altLang="en-US" dirty="0" smtClean="0"/>
              <a:t>歳代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4103425762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81%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555705299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62%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会社員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5679028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410</TotalTime>
  <Words>596</Words>
  <Application>Microsoft Office PowerPoint</Application>
  <PresentationFormat>画面に合わせる (4:3)</PresentationFormat>
  <Paragraphs>145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8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53</cp:revision>
  <dcterms:created xsi:type="dcterms:W3CDTF">2016-04-01T00:00:10Z</dcterms:created>
  <dcterms:modified xsi:type="dcterms:W3CDTF">2016-01-29T05:02:41Z</dcterms:modified>
</cp:coreProperties>
</file>