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58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D083AE6-46FA-4A59-8FB0-9F97EB10719F}" styleName="淡色スタイル 3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3" d="100"/>
          <a:sy n="73" d="100"/>
        </p:scale>
        <p:origin x="32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年代別構成比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shade val="4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2A6-4E5F-B081-C0E432317351}"/>
              </c:ext>
            </c:extLst>
          </c:dPt>
          <c:dPt>
            <c:idx val="1"/>
            <c:bubble3D val="0"/>
            <c:spPr>
              <a:solidFill>
                <a:schemeClr val="accent4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2A6-4E5F-B081-C0E432317351}"/>
              </c:ext>
            </c:extLst>
          </c:dPt>
          <c:dPt>
            <c:idx val="2"/>
            <c:bubble3D val="0"/>
            <c:spPr>
              <a:solidFill>
                <a:schemeClr val="accent4">
                  <a:shade val="82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2A6-4E5F-B081-C0E432317351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12A6-4E5F-B081-C0E432317351}"/>
              </c:ext>
            </c:extLst>
          </c:dPt>
          <c:dPt>
            <c:idx val="4"/>
            <c:bubble3D val="0"/>
            <c:spPr>
              <a:solidFill>
                <a:schemeClr val="accent4">
                  <a:tint val="83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12A6-4E5F-B081-C0E432317351}"/>
              </c:ext>
            </c:extLst>
          </c:dPt>
          <c:dPt>
            <c:idx val="5"/>
            <c:bubble3D val="0"/>
            <c:spPr>
              <a:solidFill>
                <a:schemeClr val="accent4">
                  <a:tint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12A6-4E5F-B081-C0E432317351}"/>
              </c:ext>
            </c:extLst>
          </c:dPt>
          <c:dPt>
            <c:idx val="6"/>
            <c:bubble3D val="0"/>
            <c:spPr>
              <a:solidFill>
                <a:schemeClr val="accent4">
                  <a:tint val="4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12A6-4E5F-B081-C0E43231735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Sheet1!$A$2:$A$8</c:f>
              <c:strCache>
                <c:ptCount val="7"/>
                <c:pt idx="0">
                  <c:v>10歳代</c:v>
                </c:pt>
                <c:pt idx="1">
                  <c:v>20歳代</c:v>
                </c:pt>
                <c:pt idx="2">
                  <c:v>30歳代</c:v>
                </c:pt>
                <c:pt idx="3">
                  <c:v>40歳代</c:v>
                </c:pt>
                <c:pt idx="4">
                  <c:v>50歳代</c:v>
                </c:pt>
                <c:pt idx="5">
                  <c:v>60歳代</c:v>
                </c:pt>
                <c:pt idx="6">
                  <c:v>70歳代～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335</c:v>
                </c:pt>
                <c:pt idx="1">
                  <c:v>751</c:v>
                </c:pt>
                <c:pt idx="2">
                  <c:v>1408</c:v>
                </c:pt>
                <c:pt idx="3">
                  <c:v>871</c:v>
                </c:pt>
                <c:pt idx="4">
                  <c:v>345</c:v>
                </c:pt>
                <c:pt idx="5">
                  <c:v>215</c:v>
                </c:pt>
                <c:pt idx="6">
                  <c:v>201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850-40DF-8D14-023E5469DECF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男女別構成比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shade val="4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AFD-4F6D-B9FE-8D8D7AD660E8}"/>
              </c:ext>
            </c:extLst>
          </c:dPt>
          <c:dPt>
            <c:idx val="1"/>
            <c:bubble3D val="0"/>
            <c:spPr>
              <a:solidFill>
                <a:schemeClr val="accent4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AFD-4F6D-B9FE-8D8D7AD660E8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女性</c:v>
                </c:pt>
                <c:pt idx="1">
                  <c:v>男性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3361</c:v>
                </c:pt>
                <c:pt idx="1">
                  <c:v>765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1AFD-4F6D-B9FE-8D8D7AD660E8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職業別構成比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shade val="4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CCF-438B-BA63-0227CA5F77A7}"/>
              </c:ext>
            </c:extLst>
          </c:dPt>
          <c:dPt>
            <c:idx val="1"/>
            <c:bubble3D val="0"/>
            <c:spPr>
              <a:solidFill>
                <a:schemeClr val="accent4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CCF-438B-BA63-0227CA5F77A7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B51-4F1E-AAB4-1781DB05A1FE}"/>
              </c:ext>
            </c:extLst>
          </c:dPt>
          <c:dPt>
            <c:idx val="3"/>
            <c:bubble3D val="0"/>
            <c:spPr>
              <a:solidFill>
                <a:schemeClr val="accent4">
                  <a:tint val="7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B51-4F1E-AAB4-1781DB05A1FE}"/>
              </c:ext>
            </c:extLst>
          </c:dPt>
          <c:dPt>
            <c:idx val="4"/>
            <c:bubble3D val="0"/>
            <c:spPr>
              <a:solidFill>
                <a:schemeClr val="accent4">
                  <a:tint val="54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9B51-4F1E-AAB4-1781DB05A1F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Sheet1!$A$2:$A$6</c:f>
              <c:strCache>
                <c:ptCount val="5"/>
                <c:pt idx="0">
                  <c:v>会社員</c:v>
                </c:pt>
                <c:pt idx="1">
                  <c:v>主婦</c:v>
                </c:pt>
                <c:pt idx="2">
                  <c:v>自営業</c:v>
                </c:pt>
                <c:pt idx="3">
                  <c:v>学生</c:v>
                </c:pt>
                <c:pt idx="4">
                  <c:v>その他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2544</c:v>
                </c:pt>
                <c:pt idx="1">
                  <c:v>663</c:v>
                </c:pt>
                <c:pt idx="2">
                  <c:v>478</c:v>
                </c:pt>
                <c:pt idx="3">
                  <c:v>245</c:v>
                </c:pt>
                <c:pt idx="4">
                  <c:v>196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CCF-438B-BA63-0227CA5F77A7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2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3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8091" y="3085765"/>
            <a:ext cx="8240108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2" y="990600"/>
            <a:ext cx="7989752" cy="1504844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2" y="2495444"/>
            <a:ext cx="7989752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07930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4173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6629400" y="599725"/>
            <a:ext cx="2057399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75725"/>
            <a:ext cx="1503123" cy="518307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1192" y="675725"/>
            <a:ext cx="5922209" cy="5183073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45255" y="5956136"/>
            <a:ext cx="947672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0"/>
            <a:ext cx="5922209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1815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228003"/>
            <a:ext cx="7989752" cy="363079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7379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52646" y="5141973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36573"/>
            <a:ext cx="7989751" cy="1504844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3" y="4541417"/>
            <a:ext cx="7989751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7953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2" y="2228002"/>
            <a:ext cx="3899527" cy="363304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2" y="2228003"/>
            <a:ext cx="3907662" cy="363304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3312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28003"/>
            <a:ext cx="35935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2" y="2926051"/>
            <a:ext cx="3899527" cy="2934999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69308" y="2228003"/>
            <a:ext cx="3601635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2" y="2926051"/>
            <a:ext cx="3907662" cy="2934999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2730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8738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8434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52646" y="5141973"/>
            <a:ext cx="8238707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352" y="5262296"/>
            <a:ext cx="353662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399" y="601200"/>
            <a:ext cx="824040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5617" y="5262295"/>
            <a:ext cx="426532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3727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4693389"/>
            <a:ext cx="7989752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8093" y="599725"/>
            <a:ext cx="8238706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6"/>
            <a:ext cx="7989752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603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687474"/>
            <a:ext cx="7989752" cy="108332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228003"/>
            <a:ext cx="7989752" cy="3630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59327" y="59561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0"/>
            <a:ext cx="48705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0476" y="5956136"/>
            <a:ext cx="770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448091" y="441325"/>
            <a:ext cx="2719909" cy="10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5976001" y="441325"/>
            <a:ext cx="2710800" cy="108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216601" y="441325"/>
            <a:ext cx="2710800" cy="10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43352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sz="2800" dirty="0" smtClean="0">
                <a:solidFill>
                  <a:schemeClr val="tx1"/>
                </a:solidFill>
              </a:rPr>
              <a:t>新規企画商品</a:t>
            </a:r>
            <a:r>
              <a:rPr kumimoji="1" lang="en-US" altLang="ja-JP" sz="2800" dirty="0" smtClean="0">
                <a:solidFill>
                  <a:schemeClr val="tx1"/>
                </a:solidFill>
              </a:rPr>
              <a:t/>
            </a:r>
            <a:br>
              <a:rPr kumimoji="1" lang="en-US" altLang="ja-JP" sz="2800" dirty="0" smtClean="0">
                <a:solidFill>
                  <a:schemeClr val="tx1"/>
                </a:solidFill>
              </a:rPr>
            </a:br>
            <a:r>
              <a:rPr lang="ja-JP" altLang="en-US" sz="4000" dirty="0" smtClean="0">
                <a:solidFill>
                  <a:schemeClr val="tx1"/>
                </a:solidFill>
              </a:rPr>
              <a:t>「七曜日の果実と野菜」</a:t>
            </a:r>
            <a:endParaRPr kumimoji="1" lang="ja-JP" altLang="en-US" sz="4000" dirty="0">
              <a:solidFill>
                <a:schemeClr val="tx1"/>
              </a:solidFill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81192" y="3187775"/>
            <a:ext cx="7989752" cy="3108522"/>
          </a:xfrm>
        </p:spPr>
        <p:txBody>
          <a:bodyPr>
            <a:normAutofit/>
          </a:bodyPr>
          <a:lstStyle/>
          <a:p>
            <a:pPr algn="r"/>
            <a:r>
              <a:rPr kumimoji="1" lang="en-US" altLang="ja-JP" dirty="0" smtClean="0">
                <a:solidFill>
                  <a:schemeClr val="bg1"/>
                </a:solidFill>
              </a:rPr>
              <a:t>2016</a:t>
            </a:r>
            <a:r>
              <a:rPr kumimoji="1" lang="ja-JP" altLang="en-US" dirty="0" smtClean="0">
                <a:solidFill>
                  <a:schemeClr val="bg1"/>
                </a:solidFill>
              </a:rPr>
              <a:t>年</a:t>
            </a:r>
            <a:r>
              <a:rPr kumimoji="1" lang="en-US" altLang="ja-JP" dirty="0" smtClean="0">
                <a:solidFill>
                  <a:schemeClr val="bg1"/>
                </a:solidFill>
              </a:rPr>
              <a:t>4</a:t>
            </a:r>
            <a:r>
              <a:rPr kumimoji="1" lang="ja-JP" altLang="en-US" dirty="0" smtClean="0">
                <a:solidFill>
                  <a:schemeClr val="bg1"/>
                </a:solidFill>
              </a:rPr>
              <a:t>月</a:t>
            </a:r>
            <a:r>
              <a:rPr kumimoji="1" lang="en-US" altLang="ja-JP" smtClean="0">
                <a:solidFill>
                  <a:schemeClr val="bg1"/>
                </a:solidFill>
              </a:rPr>
              <a:t>18</a:t>
            </a:r>
            <a:r>
              <a:rPr kumimoji="1" lang="ja-JP" altLang="en-US" smtClean="0">
                <a:solidFill>
                  <a:schemeClr val="bg1"/>
                </a:solidFill>
              </a:rPr>
              <a:t>日</a:t>
            </a:r>
            <a:endParaRPr kumimoji="1" lang="en-US" altLang="ja-JP" dirty="0" smtClean="0">
              <a:solidFill>
                <a:schemeClr val="bg1"/>
              </a:solidFill>
            </a:endParaRPr>
          </a:p>
          <a:p>
            <a:endParaRPr lang="en-US" altLang="ja-JP" dirty="0">
              <a:solidFill>
                <a:schemeClr val="bg1"/>
              </a:solidFill>
            </a:endParaRPr>
          </a:p>
          <a:p>
            <a:endParaRPr kumimoji="1" lang="en-US" altLang="ja-JP" dirty="0" smtClean="0">
              <a:solidFill>
                <a:schemeClr val="bg1"/>
              </a:solidFill>
            </a:endParaRPr>
          </a:p>
          <a:p>
            <a:endParaRPr lang="en-US" altLang="ja-JP" dirty="0">
              <a:solidFill>
                <a:schemeClr val="bg1"/>
              </a:solidFill>
            </a:endParaRPr>
          </a:p>
          <a:p>
            <a:r>
              <a:rPr kumimoji="1" lang="en-US" altLang="ja-JP" sz="3200" dirty="0" smtClean="0">
                <a:solidFill>
                  <a:schemeClr val="bg1"/>
                </a:solidFill>
              </a:rPr>
              <a:t>FOM DRINK ONLINE</a:t>
            </a:r>
          </a:p>
          <a:p>
            <a:r>
              <a:rPr lang="ja-JP" altLang="en-US" dirty="0" smtClean="0">
                <a:solidFill>
                  <a:schemeClr val="bg1"/>
                </a:solidFill>
              </a:rPr>
              <a:t>商品企画室</a:t>
            </a:r>
            <a:endParaRPr lang="en-US" altLang="ja-JP" dirty="0" smtClean="0">
              <a:solidFill>
                <a:schemeClr val="bg1"/>
              </a:solidFill>
            </a:endParaRPr>
          </a:p>
          <a:p>
            <a:r>
              <a:rPr kumimoji="1" lang="ja-JP" altLang="en-US" dirty="0" smtClean="0">
                <a:solidFill>
                  <a:schemeClr val="bg1"/>
                </a:solidFill>
              </a:rPr>
              <a:t>花田奈々</a:t>
            </a:r>
            <a:endParaRPr kumimoji="1" lang="en-US" altLang="ja-JP" dirty="0" smtClean="0">
              <a:solidFill>
                <a:schemeClr val="bg1"/>
              </a:solidFill>
            </a:endParaRPr>
          </a:p>
          <a:p>
            <a:endParaRPr kumimoji="1" lang="ja-JP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94740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新商品の概要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1944000"/>
            <a:ext cx="7989752" cy="432000"/>
          </a:xfrm>
        </p:spPr>
        <p:txBody>
          <a:bodyPr/>
          <a:lstStyle/>
          <a:p>
            <a:r>
              <a:rPr kumimoji="1" lang="ja-JP" altLang="en-US" dirty="0" smtClean="0"/>
              <a:t>新シリーズ「七曜日の果実と野菜」（仮称）</a:t>
            </a:r>
            <a:endParaRPr kumimoji="1" lang="ja-JP" altLang="en-US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5350843"/>
              </p:ext>
            </p:extLst>
          </p:nvPr>
        </p:nvGraphicFramePr>
        <p:xfrm>
          <a:off x="962297" y="2438126"/>
          <a:ext cx="7224993" cy="3847496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2408400">
                  <a:extLst>
                    <a:ext uri="{9D8B030D-6E8A-4147-A177-3AD203B41FA5}">
                      <a16:colId xmlns:a16="http://schemas.microsoft.com/office/drawing/2014/main" val="670214804"/>
                    </a:ext>
                  </a:extLst>
                </a:gridCol>
                <a:gridCol w="1825200">
                  <a:extLst>
                    <a:ext uri="{9D8B030D-6E8A-4147-A177-3AD203B41FA5}">
                      <a16:colId xmlns:a16="http://schemas.microsoft.com/office/drawing/2014/main" val="2595588693"/>
                    </a:ext>
                  </a:extLst>
                </a:gridCol>
                <a:gridCol w="2991393">
                  <a:extLst>
                    <a:ext uri="{9D8B030D-6E8A-4147-A177-3AD203B41FA5}">
                      <a16:colId xmlns:a16="http://schemas.microsoft.com/office/drawing/2014/main" val="3215695271"/>
                    </a:ext>
                  </a:extLst>
                </a:gridCol>
              </a:tblGrid>
              <a:tr h="48093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商品名（仮称）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メイン原材料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もとにする商品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73399199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月曜日の果実と野菜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プラム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フルータブル・パープル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36221807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火曜日の果実と野菜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ブルーベリー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パワフルビタミン</a:t>
                      </a:r>
                      <a:r>
                        <a:rPr kumimoji="1" lang="en-US" altLang="ja-JP" dirty="0" smtClean="0"/>
                        <a:t>A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86936741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水曜日の果実と野菜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モロヘイヤ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パワフルビタミン</a:t>
                      </a:r>
                      <a:r>
                        <a:rPr kumimoji="1" lang="en-US" altLang="ja-JP" dirty="0" smtClean="0"/>
                        <a:t>B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73056791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木曜日の果実と野菜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キウイ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パワフルビタミン</a:t>
                      </a:r>
                      <a:r>
                        <a:rPr kumimoji="1" lang="en-US" altLang="ja-JP" dirty="0" smtClean="0"/>
                        <a:t>C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25018496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金曜日の果実と野菜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バナナ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フルータブル・イエロー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36757801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土曜日の果実と野菜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りんご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フルーティア</a:t>
                      </a:r>
                      <a:r>
                        <a:rPr kumimoji="1" lang="en-US" altLang="ja-JP" dirty="0" smtClean="0"/>
                        <a:t>100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9510352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日曜日の果実と野菜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トマト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フルータブル・レッド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880748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06810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既存顧客分析①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3960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2015</a:t>
            </a:r>
            <a:r>
              <a:rPr lang="ja-JP" altLang="en-US" dirty="0" smtClean="0"/>
              <a:t>年</a:t>
            </a:r>
            <a:r>
              <a:rPr lang="en-US" altLang="ja-JP" dirty="0" smtClean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オンラインショップ利用者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（顧客データベースより対象者</a:t>
            </a:r>
            <a:r>
              <a:rPr lang="en-US" altLang="ja-JP" sz="1200" dirty="0" smtClean="0"/>
              <a:t>4,126</a:t>
            </a:r>
            <a:r>
              <a:rPr lang="ja-JP" altLang="en-US" sz="1200" dirty="0" smtClean="0"/>
              <a:t>名抽出）</a:t>
            </a:r>
            <a:endParaRPr kumimoji="1" lang="en-US" altLang="ja-JP" sz="1200" dirty="0" smtClean="0"/>
          </a:p>
        </p:txBody>
      </p:sp>
      <p:graphicFrame>
        <p:nvGraphicFramePr>
          <p:cNvPr id="6" name="グラフ 5"/>
          <p:cNvGraphicFramePr/>
          <p:nvPr>
            <p:extLst>
              <p:ext uri="{D42A27DB-BD31-4B8C-83A1-F6EECF244321}">
                <p14:modId xmlns:p14="http://schemas.microsoft.com/office/powerpoint/2010/main" val="1391609470"/>
              </p:ext>
            </p:extLst>
          </p:nvPr>
        </p:nvGraphicFramePr>
        <p:xfrm>
          <a:off x="4500000" y="1944000"/>
          <a:ext cx="4320000" cy="478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657379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既存顧客分析②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3960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2015</a:t>
            </a:r>
            <a:r>
              <a:rPr lang="ja-JP" altLang="en-US" dirty="0" smtClean="0"/>
              <a:t>年</a:t>
            </a:r>
            <a:r>
              <a:rPr lang="en-US" altLang="ja-JP" dirty="0" smtClean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オンラインショップ利用者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（顧客データベースより対象者</a:t>
            </a:r>
            <a:r>
              <a:rPr lang="en-US" altLang="ja-JP" sz="1200" dirty="0" smtClean="0"/>
              <a:t>4,126</a:t>
            </a:r>
            <a:r>
              <a:rPr lang="ja-JP" altLang="en-US" sz="1200" dirty="0" smtClean="0"/>
              <a:t>名抽出）</a:t>
            </a:r>
            <a:endParaRPr kumimoji="1" lang="en-US" altLang="ja-JP" sz="1200" dirty="0" smtClean="0"/>
          </a:p>
        </p:txBody>
      </p:sp>
      <p:graphicFrame>
        <p:nvGraphicFramePr>
          <p:cNvPr id="4" name="グラフ 3"/>
          <p:cNvGraphicFramePr/>
          <p:nvPr>
            <p:extLst>
              <p:ext uri="{D42A27DB-BD31-4B8C-83A1-F6EECF244321}">
                <p14:modId xmlns:p14="http://schemas.microsoft.com/office/powerpoint/2010/main" val="3654178270"/>
              </p:ext>
            </p:extLst>
          </p:nvPr>
        </p:nvGraphicFramePr>
        <p:xfrm>
          <a:off x="4500000" y="1944000"/>
          <a:ext cx="4320000" cy="478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937179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既存顧客分析③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3960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2015</a:t>
            </a:r>
            <a:r>
              <a:rPr lang="ja-JP" altLang="en-US" dirty="0" smtClean="0"/>
              <a:t>年</a:t>
            </a:r>
            <a:r>
              <a:rPr lang="en-US" altLang="ja-JP" dirty="0" smtClean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オンラインショップ利用者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（顧客データベースより対象者</a:t>
            </a:r>
            <a:r>
              <a:rPr lang="en-US" altLang="ja-JP" sz="1200" dirty="0" smtClean="0"/>
              <a:t>4,126</a:t>
            </a:r>
            <a:r>
              <a:rPr lang="ja-JP" altLang="en-US" sz="1200" dirty="0" smtClean="0"/>
              <a:t>名抽出）</a:t>
            </a:r>
            <a:endParaRPr kumimoji="1" lang="en-US" altLang="ja-JP" sz="1200" dirty="0" smtClean="0"/>
          </a:p>
        </p:txBody>
      </p:sp>
      <p:graphicFrame>
        <p:nvGraphicFramePr>
          <p:cNvPr id="4" name="グラフ 3"/>
          <p:cNvGraphicFramePr/>
          <p:nvPr>
            <p:extLst>
              <p:ext uri="{D42A27DB-BD31-4B8C-83A1-F6EECF244321}">
                <p14:modId xmlns:p14="http://schemas.microsoft.com/office/powerpoint/2010/main" val="2759522402"/>
              </p:ext>
            </p:extLst>
          </p:nvPr>
        </p:nvGraphicFramePr>
        <p:xfrm>
          <a:off x="4500000" y="1944000"/>
          <a:ext cx="4320000" cy="478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668279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購買意識分析①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4032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2015</a:t>
            </a:r>
            <a:r>
              <a:rPr lang="ja-JP" altLang="en-US" dirty="0" smtClean="0"/>
              <a:t>年</a:t>
            </a:r>
            <a:r>
              <a:rPr lang="en-US" altLang="ja-JP" dirty="0" smtClean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オンラインショップ再利用者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</a:t>
            </a:r>
            <a:r>
              <a:rPr lang="en-US" altLang="ja-JP" sz="1200" dirty="0" smtClean="0"/>
              <a:t>1,236</a:t>
            </a:r>
            <a:r>
              <a:rPr lang="ja-JP" altLang="en-US" sz="1200" dirty="0" smtClean="0"/>
              <a:t>名に問い合わせ、うち</a:t>
            </a:r>
            <a:r>
              <a:rPr lang="en-US" altLang="ja-JP" sz="1200" dirty="0" smtClean="0"/>
              <a:t>128</a:t>
            </a:r>
            <a:r>
              <a:rPr lang="ja-JP" altLang="en-US" sz="1200" dirty="0" smtClean="0"/>
              <a:t>名より回答）</a:t>
            </a:r>
            <a:endParaRPr kumimoji="1" lang="en-US" altLang="ja-JP" sz="1200" dirty="0" smtClean="0"/>
          </a:p>
        </p:txBody>
      </p:sp>
    </p:spTree>
    <p:extLst>
      <p:ext uri="{BB962C8B-B14F-4D97-AF65-F5344CB8AC3E}">
        <p14:creationId xmlns:p14="http://schemas.microsoft.com/office/powerpoint/2010/main" val="17537162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購買意識分析②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4032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2015</a:t>
            </a:r>
            <a:r>
              <a:rPr lang="ja-JP" altLang="en-US" dirty="0" smtClean="0"/>
              <a:t>年</a:t>
            </a:r>
            <a:r>
              <a:rPr lang="en-US" altLang="ja-JP" dirty="0" smtClean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オンラインショップ再利用者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</a:t>
            </a:r>
            <a:r>
              <a:rPr lang="en-US" altLang="ja-JP" sz="1200" dirty="0" smtClean="0"/>
              <a:t>1,236</a:t>
            </a:r>
            <a:r>
              <a:rPr lang="ja-JP" altLang="en-US" sz="1200" dirty="0" smtClean="0"/>
              <a:t>名に問い合わせ、うち</a:t>
            </a:r>
            <a:r>
              <a:rPr lang="en-US" altLang="ja-JP" sz="1200" dirty="0" smtClean="0"/>
              <a:t>128</a:t>
            </a:r>
            <a:r>
              <a:rPr lang="ja-JP" altLang="en-US" sz="1200" dirty="0" smtClean="0"/>
              <a:t>名より回答）</a:t>
            </a:r>
            <a:endParaRPr kumimoji="1" lang="en-US" altLang="ja-JP" sz="1200" dirty="0" smtClean="0"/>
          </a:p>
        </p:txBody>
      </p:sp>
    </p:spTree>
    <p:extLst>
      <p:ext uri="{BB962C8B-B14F-4D97-AF65-F5344CB8AC3E}">
        <p14:creationId xmlns:p14="http://schemas.microsoft.com/office/powerpoint/2010/main" val="6858557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新商品の概要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1944000"/>
            <a:ext cx="7989752" cy="432000"/>
          </a:xfrm>
        </p:spPr>
        <p:txBody>
          <a:bodyPr/>
          <a:lstStyle/>
          <a:p>
            <a:r>
              <a:rPr kumimoji="1" lang="ja-JP" altLang="en-US" dirty="0" smtClean="0"/>
              <a:t>ビタミンの配合・効能を重視して原材料を見直し</a:t>
            </a:r>
            <a:endParaRPr kumimoji="1" lang="ja-JP" altLang="en-US" dirty="0"/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3856341"/>
              </p:ext>
            </p:extLst>
          </p:nvPr>
        </p:nvGraphicFramePr>
        <p:xfrm>
          <a:off x="961198" y="2437198"/>
          <a:ext cx="7254000" cy="3878176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2678799">
                  <a:extLst>
                    <a:ext uri="{9D8B030D-6E8A-4147-A177-3AD203B41FA5}">
                      <a16:colId xmlns:a16="http://schemas.microsoft.com/office/drawing/2014/main" val="2445317197"/>
                    </a:ext>
                  </a:extLst>
                </a:gridCol>
                <a:gridCol w="2157201">
                  <a:extLst>
                    <a:ext uri="{9D8B030D-6E8A-4147-A177-3AD203B41FA5}">
                      <a16:colId xmlns:a16="http://schemas.microsoft.com/office/drawing/2014/main" val="3401312458"/>
                    </a:ext>
                  </a:extLst>
                </a:gridCol>
                <a:gridCol w="2418000">
                  <a:extLst>
                    <a:ext uri="{9D8B030D-6E8A-4147-A177-3AD203B41FA5}">
                      <a16:colId xmlns:a16="http://schemas.microsoft.com/office/drawing/2014/main" val="97840699"/>
                    </a:ext>
                  </a:extLst>
                </a:gridCol>
              </a:tblGrid>
              <a:tr h="48477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 smtClean="0"/>
                        <a:t>商品名（仮称）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 smtClean="0"/>
                        <a:t>摂取ビタミン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 smtClean="0"/>
                        <a:t>効能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529712395"/>
                  </a:ext>
                </a:extLst>
              </a:tr>
              <a:tr h="484772"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月曜日の果実と野菜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葉酸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貧血の予防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3588803112"/>
                  </a:ext>
                </a:extLst>
              </a:tr>
              <a:tr h="484772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dirty="0" smtClean="0"/>
                        <a:t>火曜日の果実と野菜</a:t>
                      </a:r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ビタミン</a:t>
                      </a:r>
                      <a:r>
                        <a:rPr kumimoji="1" lang="en-US" altLang="ja-JP" sz="1800" dirty="0" smtClean="0"/>
                        <a:t>A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眼精疲労の緩和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1586542857"/>
                  </a:ext>
                </a:extLst>
              </a:tr>
              <a:tr h="484772"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水曜日の果実と野菜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ビタミン</a:t>
                      </a:r>
                      <a:r>
                        <a:rPr kumimoji="1" lang="en-US" altLang="ja-JP" sz="1800" dirty="0" smtClean="0"/>
                        <a:t>B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肌荒れの予防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2301786087"/>
                  </a:ext>
                </a:extLst>
              </a:tr>
              <a:tr h="484772"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木曜日の果実と野菜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ビタミン</a:t>
                      </a:r>
                      <a:r>
                        <a:rPr kumimoji="1" lang="en-US" altLang="ja-JP" sz="1800" dirty="0" smtClean="0"/>
                        <a:t>C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美白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3054385641"/>
                  </a:ext>
                </a:extLst>
              </a:tr>
              <a:tr h="484772"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金曜日の果実と野菜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カリウム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高血圧の予防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3953535467"/>
                  </a:ext>
                </a:extLst>
              </a:tr>
              <a:tr h="484772"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土曜日の果実と野菜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食物繊維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便秘の予防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2745761672"/>
                  </a:ext>
                </a:extLst>
              </a:tr>
              <a:tr h="484772"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日曜日の果実と野菜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リコピン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活性酸素の除去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35171329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2732918"/>
      </p:ext>
    </p:extLst>
  </p:cSld>
  <p:clrMapOvr>
    <a:masterClrMapping/>
  </p:clrMapOvr>
</p:sld>
</file>

<file path=ppt/theme/theme1.xml><?xml version="1.0" encoding="utf-8"?>
<a:theme xmlns:a="http://schemas.openxmlformats.org/drawingml/2006/main" name="配当">
  <a:themeElements>
    <a:clrScheme name="スリップストリーム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配当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配当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66F1C100-1D2B-4BEA-AD01-C4F230B3B96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TM03457464[[fn=配当]]</Template>
  <TotalTime>192</TotalTime>
  <Words>272</Words>
  <Application>Microsoft Office PowerPoint</Application>
  <PresentationFormat>画面に合わせる (4:3)</PresentationFormat>
  <Paragraphs>83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2" baseType="lpstr">
      <vt:lpstr>HGｺﾞｼｯｸE</vt:lpstr>
      <vt:lpstr>Gill Sans MT</vt:lpstr>
      <vt:lpstr>Wingdings 2</vt:lpstr>
      <vt:lpstr>配当</vt:lpstr>
      <vt:lpstr>新規企画商品 「七曜日の果実と野菜」</vt:lpstr>
      <vt:lpstr>新商品の概要</vt:lpstr>
      <vt:lpstr>既存顧客分析①</vt:lpstr>
      <vt:lpstr>既存顧客分析②</vt:lpstr>
      <vt:lpstr>既存顧客分析③</vt:lpstr>
      <vt:lpstr>購買意識分析①</vt:lpstr>
      <vt:lpstr>購買意識分析②</vt:lpstr>
      <vt:lpstr>新商品の概要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新規企画商品 「七曜日の果実と野菜」</dc:title>
  <dc:creator/>
  <cp:lastModifiedBy>富士太郎</cp:lastModifiedBy>
  <cp:revision>27</cp:revision>
  <dcterms:created xsi:type="dcterms:W3CDTF">2016-04-01T00:00:10Z</dcterms:created>
  <dcterms:modified xsi:type="dcterms:W3CDTF">2016-01-28T06:32:56Z</dcterms:modified>
</cp:coreProperties>
</file>