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65" r:id="rId4"/>
    <p:sldId id="257" r:id="rId5"/>
    <p:sldId id="266" r:id="rId6"/>
    <p:sldId id="259" r:id="rId7"/>
    <p:sldId id="260" r:id="rId8"/>
    <p:sldId id="261" r:id="rId9"/>
    <p:sldId id="262" r:id="rId10"/>
    <p:sldId id="263" r:id="rId11"/>
    <p:sldId id="25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yyyy"年"m"月";@</c:formatCode>
                <c:ptCount val="24"/>
                <c:pt idx="0">
                  <c:v>41730</c:v>
                </c:pt>
                <c:pt idx="1">
                  <c:v>41760</c:v>
                </c:pt>
                <c:pt idx="2">
                  <c:v>41791</c:v>
                </c:pt>
                <c:pt idx="3">
                  <c:v>41821</c:v>
                </c:pt>
                <c:pt idx="4">
                  <c:v>41852</c:v>
                </c:pt>
                <c:pt idx="5">
                  <c:v>41883</c:v>
                </c:pt>
                <c:pt idx="6">
                  <c:v>41913</c:v>
                </c:pt>
                <c:pt idx="7">
                  <c:v>41944</c:v>
                </c:pt>
                <c:pt idx="8">
                  <c:v>41974</c:v>
                </c:pt>
                <c:pt idx="9">
                  <c:v>42005</c:v>
                </c:pt>
                <c:pt idx="10">
                  <c:v>42036</c:v>
                </c:pt>
                <c:pt idx="11">
                  <c:v>42064</c:v>
                </c:pt>
                <c:pt idx="12">
                  <c:v>42095</c:v>
                </c:pt>
                <c:pt idx="13">
                  <c:v>42125</c:v>
                </c:pt>
                <c:pt idx="14">
                  <c:v>42156</c:v>
                </c:pt>
                <c:pt idx="15">
                  <c:v>42186</c:v>
                </c:pt>
                <c:pt idx="16">
                  <c:v>42217</c:v>
                </c:pt>
                <c:pt idx="17">
                  <c:v>42248</c:v>
                </c:pt>
                <c:pt idx="18">
                  <c:v>42278</c:v>
                </c:pt>
                <c:pt idx="19">
                  <c:v>42309</c:v>
                </c:pt>
                <c:pt idx="20">
                  <c:v>42339</c:v>
                </c:pt>
                <c:pt idx="21">
                  <c:v>42370</c:v>
                </c:pt>
                <c:pt idx="22">
                  <c:v>42401</c:v>
                </c:pt>
                <c:pt idx="23">
                  <c:v>42430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D3-43A8-80D1-622F42AEB5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1464864"/>
        <c:axId val="391457376"/>
      </c:lineChart>
      <c:dateAx>
        <c:axId val="391464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yyyy&quot;年&quot;m&quot;月&quot;;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57376"/>
        <c:crosses val="autoZero"/>
        <c:auto val="1"/>
        <c:lblOffset val="100"/>
        <c:baseTimeUnit val="months"/>
      </c:dateAx>
      <c:valAx>
        <c:axId val="391457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売上金額（万円）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64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8AE-4FFF-89AF-33C0574239F3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8AE-4FFF-89AF-33C0574239F3}"/>
              </c:ext>
            </c:extLst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8AE-4FFF-89AF-33C0574239F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8AE-4FFF-89AF-33C0574239F3}"/>
              </c:ext>
            </c:extLst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8AE-4FFF-89AF-33C0574239F3}"/>
              </c:ext>
            </c:extLst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8AE-4FFF-89AF-33C0574239F3}"/>
              </c:ext>
            </c:extLst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8AE-4FFF-89AF-33C0574239F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50-40DF-8D14-023E5469DEC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FD-4F6D-B9FE-8D8D7AD660E8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FD-4F6D-B9FE-8D8D7AD660E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3361</c:v>
                </c:pt>
                <c:pt idx="1">
                  <c:v>765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AFD-4F6D-B9FE-8D8D7AD660E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CCF-438B-BA63-0227CA5F77A7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CCF-438B-BA63-0227CA5F77A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2A2-4161-81AF-1A7229460255}"/>
              </c:ext>
            </c:extLst>
          </c:dPt>
          <c:dPt>
            <c:idx val="3"/>
            <c:bubble3D val="0"/>
            <c:spPr>
              <a:solidFill>
                <a:schemeClr val="accent4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2A2-4161-81AF-1A7229460255}"/>
              </c:ext>
            </c:extLst>
          </c:dPt>
          <c:dPt>
            <c:idx val="4"/>
            <c:bubble3D val="0"/>
            <c:spPr>
              <a:solidFill>
                <a:schemeClr val="accent4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2A2-4161-81AF-1A722946025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CCF-438B-BA63-0227CA5F77A7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FA-446F-B284-49D51E95C5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CE-4F38-AFFF-0901DDE5D3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793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17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815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379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953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312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2730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73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434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727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60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43352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kumimoji="1" lang="en-US" altLang="ja-JP" sz="2800" dirty="0" smtClean="0">
                <a:solidFill>
                  <a:schemeClr val="tx1"/>
                </a:solidFill>
              </a:rPr>
              <a:t/>
            </a:r>
            <a:br>
              <a:rPr kumimoji="1"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187775"/>
            <a:ext cx="7989752" cy="3108522"/>
          </a:xfrm>
        </p:spPr>
        <p:txBody>
          <a:bodyPr>
            <a:normAutofit/>
          </a:bodyPr>
          <a:lstStyle/>
          <a:p>
            <a:pPr algn="r"/>
            <a:r>
              <a:rPr kumimoji="1" lang="en-US" altLang="ja-JP" dirty="0" smtClean="0">
                <a:solidFill>
                  <a:schemeClr val="bg1"/>
                </a:solidFill>
              </a:rPr>
              <a:t>2016</a:t>
            </a:r>
            <a:r>
              <a:rPr kumimoji="1" lang="ja-JP" altLang="en-US" dirty="0" smtClean="0">
                <a:solidFill>
                  <a:schemeClr val="bg1"/>
                </a:solidFill>
              </a:rPr>
              <a:t>年</a:t>
            </a:r>
            <a:r>
              <a:rPr kumimoji="1" lang="en-US" altLang="ja-JP" dirty="0" smtClean="0">
                <a:solidFill>
                  <a:schemeClr val="bg1"/>
                </a:solidFill>
              </a:rPr>
              <a:t>4</a:t>
            </a:r>
            <a:r>
              <a:rPr kumimoji="1" lang="ja-JP" altLang="en-US" smtClean="0">
                <a:solidFill>
                  <a:schemeClr val="bg1"/>
                </a:solidFill>
              </a:rPr>
              <a:t>月</a:t>
            </a:r>
            <a:r>
              <a:rPr kumimoji="1" lang="en-US" altLang="ja-JP" smtClean="0">
                <a:solidFill>
                  <a:schemeClr val="bg1"/>
                </a:solidFill>
              </a:rPr>
              <a:t>18</a:t>
            </a:r>
            <a:r>
              <a:rPr kumimoji="1" lang="ja-JP" altLang="en-US" smtClean="0">
                <a:solidFill>
                  <a:schemeClr val="bg1"/>
                </a:solidFill>
              </a:rPr>
              <a:t>日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r>
              <a:rPr kumimoji="1"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花田奈々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購買意識分析②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2305919596"/>
              </p:ext>
            </p:extLst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5855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44000"/>
            <a:ext cx="7989752" cy="432000"/>
          </a:xfrm>
        </p:spPr>
        <p:txBody>
          <a:bodyPr/>
          <a:lstStyle/>
          <a:p>
            <a:r>
              <a:rPr kumimoji="1" lang="ja-JP" altLang="en-US" dirty="0" smtClean="0"/>
              <a:t>ビタミンの配合・効能を重視して原材料を見直し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856341"/>
              </p:ext>
            </p:extLst>
          </p:nvPr>
        </p:nvGraphicFramePr>
        <p:xfrm>
          <a:off x="961198" y="2437198"/>
          <a:ext cx="7254000" cy="387817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678799">
                  <a:extLst>
                    <a:ext uri="{9D8B030D-6E8A-4147-A177-3AD203B41FA5}">
                      <a16:colId xmlns:a16="http://schemas.microsoft.com/office/drawing/2014/main" val="2445317197"/>
                    </a:ext>
                  </a:extLst>
                </a:gridCol>
                <a:gridCol w="2157201">
                  <a:extLst>
                    <a:ext uri="{9D8B030D-6E8A-4147-A177-3AD203B41FA5}">
                      <a16:colId xmlns:a16="http://schemas.microsoft.com/office/drawing/2014/main" val="3401312458"/>
                    </a:ext>
                  </a:extLst>
                </a:gridCol>
                <a:gridCol w="2418000">
                  <a:extLst>
                    <a:ext uri="{9D8B030D-6E8A-4147-A177-3AD203B41FA5}">
                      <a16:colId xmlns:a16="http://schemas.microsoft.com/office/drawing/2014/main" val="97840699"/>
                    </a:ext>
                  </a:extLst>
                </a:gridCol>
              </a:tblGrid>
              <a:tr h="48477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商品名（仮称）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摂取ビタミン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効能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529712395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月曜日の果実と野菜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葉酸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貧血の予防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88803112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/>
                        <a:t>火曜日の果実と野菜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A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眼精疲労の緩和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1586542857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水曜日の果実と野菜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B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肌荒れの予防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301786087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木曜日の果実と野菜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C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美白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054385641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金曜日の果実と野菜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カリウム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高血圧の予防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953535467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土曜日の果実と野菜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食物繊維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便秘の予防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745761672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日曜日の果実と野菜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リコピン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活性酸素の除去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17132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732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現状分析と問題点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2"/>
            <a:ext cx="7989752" cy="4320000"/>
          </a:xfrm>
        </p:spPr>
        <p:txBody>
          <a:bodyPr/>
          <a:lstStyle/>
          <a:p>
            <a:r>
              <a:rPr kumimoji="1" lang="ja-JP" altLang="en-US" dirty="0" smtClean="0"/>
              <a:t>新商品が定番化しない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新商品発売後、売上は一時的に上昇するが、</a:t>
            </a:r>
            <a:r>
              <a:rPr kumimoji="1" lang="ja-JP" altLang="en-US" dirty="0" smtClean="0"/>
              <a:t>長期に</a:t>
            </a:r>
            <a:r>
              <a:rPr kumimoji="1" lang="ja-JP" altLang="en-US" dirty="0" smtClean="0"/>
              <a:t>維持されない</a:t>
            </a:r>
            <a:endParaRPr kumimoji="1" lang="en-US" altLang="ja-JP" dirty="0" smtClean="0"/>
          </a:p>
          <a:p>
            <a:r>
              <a:rPr lang="ja-JP" altLang="en-US" dirty="0" smtClean="0"/>
              <a:t>リピート率が徐々に下降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2014</a:t>
            </a:r>
            <a:r>
              <a:rPr kumimoji="1" lang="ja-JP" altLang="en-US" dirty="0" smtClean="0"/>
              <a:t>年度 リピート率</a:t>
            </a:r>
            <a:r>
              <a:rPr kumimoji="1" lang="en-US" altLang="ja-JP" dirty="0" smtClean="0"/>
              <a:t>34%</a:t>
            </a:r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年度 リピート率</a:t>
            </a:r>
            <a:r>
              <a:rPr lang="en-US" altLang="ja-JP" dirty="0" smtClean="0"/>
              <a:t>31%</a:t>
            </a:r>
          </a:p>
          <a:p>
            <a:r>
              <a:rPr kumimoji="1" lang="ja-JP" altLang="en-US" dirty="0" smtClean="0"/>
              <a:t>売上金額の伸び悩み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2014</a:t>
            </a:r>
            <a:r>
              <a:rPr lang="ja-JP" altLang="en-US" dirty="0" smtClean="0"/>
              <a:t>年度 売上金額</a:t>
            </a:r>
            <a:r>
              <a:rPr lang="en-US" altLang="ja-JP" dirty="0" smtClean="0"/>
              <a:t>135,600</a:t>
            </a:r>
            <a:r>
              <a:rPr lang="ja-JP" altLang="en-US" dirty="0" smtClean="0"/>
              <a:t>千円、前年比</a:t>
            </a:r>
            <a:r>
              <a:rPr lang="en-US" altLang="ja-JP" dirty="0" smtClean="0"/>
              <a:t>99%</a:t>
            </a:r>
          </a:p>
          <a:p>
            <a:pPr lvl="1"/>
            <a:r>
              <a:rPr kumimoji="1" lang="en-US" altLang="ja-JP" dirty="0" smtClean="0"/>
              <a:t>2015</a:t>
            </a:r>
            <a:r>
              <a:rPr kumimoji="1" lang="ja-JP" altLang="en-US" dirty="0" smtClean="0"/>
              <a:t>年度 売上金額</a:t>
            </a:r>
            <a:r>
              <a:rPr kumimoji="1" lang="en-US" altLang="ja-JP" dirty="0" smtClean="0"/>
              <a:t>132,500</a:t>
            </a:r>
            <a:r>
              <a:rPr kumimoji="1" lang="ja-JP" altLang="en-US" dirty="0" smtClean="0"/>
              <a:t>千円、前年比</a:t>
            </a:r>
            <a:r>
              <a:rPr kumimoji="1" lang="en-US" altLang="ja-JP" dirty="0" smtClean="0"/>
              <a:t>98%</a:t>
            </a:r>
          </a:p>
        </p:txBody>
      </p:sp>
    </p:spTree>
    <p:extLst>
      <p:ext uri="{BB962C8B-B14F-4D97-AF65-F5344CB8AC3E}">
        <p14:creationId xmlns:p14="http://schemas.microsoft.com/office/powerpoint/2010/main" val="1189126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月次売上金額の推移</a:t>
            </a:r>
            <a:endParaRPr kumimoji="1" lang="ja-JP" altLang="en-US" dirty="0"/>
          </a:p>
        </p:txBody>
      </p:sp>
      <p:graphicFrame>
        <p:nvGraphicFramePr>
          <p:cNvPr id="7" name="グラフ 6"/>
          <p:cNvGraphicFramePr/>
          <p:nvPr>
            <p:extLst>
              <p:ext uri="{D42A27DB-BD31-4B8C-83A1-F6EECF244321}">
                <p14:modId xmlns:p14="http://schemas.microsoft.com/office/powerpoint/2010/main" val="2677315154"/>
              </p:ext>
            </p:extLst>
          </p:nvPr>
        </p:nvGraphicFramePr>
        <p:xfrm>
          <a:off x="340559" y="1929497"/>
          <a:ext cx="8280000" cy="48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02672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44000"/>
            <a:ext cx="7989752" cy="432000"/>
          </a:xfrm>
        </p:spPr>
        <p:txBody>
          <a:bodyPr/>
          <a:lstStyle/>
          <a:p>
            <a:r>
              <a:rPr kumimoji="1" lang="ja-JP" altLang="en-US" dirty="0" smtClean="0"/>
              <a:t>新シリーズ「七曜日の果実と野菜」（仮称）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093534"/>
              </p:ext>
            </p:extLst>
          </p:nvPr>
        </p:nvGraphicFramePr>
        <p:xfrm>
          <a:off x="962297" y="2438126"/>
          <a:ext cx="7224993" cy="384749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408400">
                  <a:extLst>
                    <a:ext uri="{9D8B030D-6E8A-4147-A177-3AD203B41FA5}">
                      <a16:colId xmlns:a16="http://schemas.microsoft.com/office/drawing/2014/main" val="670214804"/>
                    </a:ext>
                  </a:extLst>
                </a:gridCol>
                <a:gridCol w="1825200">
                  <a:extLst>
                    <a:ext uri="{9D8B030D-6E8A-4147-A177-3AD203B41FA5}">
                      <a16:colId xmlns:a16="http://schemas.microsoft.com/office/drawing/2014/main" val="2595588693"/>
                    </a:ext>
                  </a:extLst>
                </a:gridCol>
                <a:gridCol w="2991393">
                  <a:extLst>
                    <a:ext uri="{9D8B030D-6E8A-4147-A177-3AD203B41FA5}">
                      <a16:colId xmlns:a16="http://schemas.microsoft.com/office/drawing/2014/main" val="3215695271"/>
                    </a:ext>
                  </a:extLst>
                </a:gridCol>
              </a:tblGrid>
              <a:tr h="48093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399199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6221807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693674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05679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5018496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675780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510352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フルータブル・レッド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0748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0681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新商品の主要ターゲット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0187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1940662165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65737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4040087455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93717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3886939687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66827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購買意識分析①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en-US" altLang="ja-JP" sz="1200" dirty="0" smtClean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1477899337"/>
              </p:ext>
            </p:extLst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53716253"/>
      </p:ext>
    </p:extLst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TM03457464[[fn=配当]]</Template>
  <TotalTime>246</TotalTime>
  <Words>348</Words>
  <Application>Microsoft Office PowerPoint</Application>
  <PresentationFormat>画面に合わせる (4:3)</PresentationFormat>
  <Paragraphs>97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5" baseType="lpstr">
      <vt:lpstr>HGｺﾞｼｯｸE</vt:lpstr>
      <vt:lpstr>Gill Sans MT</vt:lpstr>
      <vt:lpstr>Wingdings 2</vt:lpstr>
      <vt:lpstr>配当</vt:lpstr>
      <vt:lpstr>新規企画商品 「七曜日の果実と野菜」</vt:lpstr>
      <vt:lpstr>現状分析と問題点</vt:lpstr>
      <vt:lpstr>月次売上金額の推移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購買意識分析①</vt:lpstr>
      <vt:lpstr>購買意識分析②</vt:lpstr>
      <vt:lpstr>新商品の概要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/>
  <cp:lastModifiedBy>富士太郎</cp:lastModifiedBy>
  <cp:revision>37</cp:revision>
  <dcterms:created xsi:type="dcterms:W3CDTF">2016-04-01T00:00:10Z</dcterms:created>
  <dcterms:modified xsi:type="dcterms:W3CDTF">2016-01-29T05:02:25Z</dcterms:modified>
</cp:coreProperties>
</file>