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showGuides="1">
      <p:cViewPr varScale="1">
        <p:scale>
          <a:sx n="74" d="100"/>
          <a:sy n="74" d="100"/>
        </p:scale>
        <p:origin x="29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調査結果①!$C$5</c:f>
              <c:strCache>
                <c:ptCount val="1"/>
                <c:pt idx="0">
                  <c:v>持っている</c:v>
                </c:pt>
              </c:strCache>
            </c:strRef>
          </c:tx>
          <c:spPr>
            <a:solidFill>
              <a:schemeClr val="accent1"/>
            </a:solidFill>
            <a:ln>
              <a:noFill/>
            </a:ln>
            <a:effectLst/>
          </c:spPr>
          <c:invertIfNegative val="0"/>
          <c:cat>
            <c:strRef>
              <c:f>調査結果①!$B$6:$B$9</c:f>
              <c:strCache>
                <c:ptCount val="4"/>
                <c:pt idx="0">
                  <c:v>小学生（男子）</c:v>
                </c:pt>
                <c:pt idx="1">
                  <c:v>小学生（女子）</c:v>
                </c:pt>
                <c:pt idx="2">
                  <c:v>中学生（男子）</c:v>
                </c:pt>
                <c:pt idx="3">
                  <c:v>中学生（女子）</c:v>
                </c:pt>
              </c:strCache>
            </c:strRef>
          </c:cat>
          <c:val>
            <c:numRef>
              <c:f>調査結果①!$C$6:$C$9</c:f>
              <c:numCache>
                <c:formatCode>0.0%</c:formatCode>
                <c:ptCount val="4"/>
                <c:pt idx="0">
                  <c:v>0.32400000000000001</c:v>
                </c:pt>
                <c:pt idx="1">
                  <c:v>0.34</c:v>
                </c:pt>
                <c:pt idx="2">
                  <c:v>0.58599999999999997</c:v>
                </c:pt>
                <c:pt idx="3">
                  <c:v>0.62</c:v>
                </c:pt>
              </c:numCache>
            </c:numRef>
          </c:val>
        </c:ser>
        <c:ser>
          <c:idx val="1"/>
          <c:order val="1"/>
          <c:tx>
            <c:strRef>
              <c:f>調査結果①!$D$5</c:f>
              <c:strCache>
                <c:ptCount val="1"/>
                <c:pt idx="0">
                  <c:v>持っていない</c:v>
                </c:pt>
              </c:strCache>
            </c:strRef>
          </c:tx>
          <c:spPr>
            <a:solidFill>
              <a:schemeClr val="accent2"/>
            </a:solidFill>
            <a:ln>
              <a:noFill/>
            </a:ln>
            <a:effectLst/>
          </c:spPr>
          <c:invertIfNegative val="0"/>
          <c:cat>
            <c:strRef>
              <c:f>調査結果①!$B$6:$B$9</c:f>
              <c:strCache>
                <c:ptCount val="4"/>
                <c:pt idx="0">
                  <c:v>小学生（男子）</c:v>
                </c:pt>
                <c:pt idx="1">
                  <c:v>小学生（女子）</c:v>
                </c:pt>
                <c:pt idx="2">
                  <c:v>中学生（男子）</c:v>
                </c:pt>
                <c:pt idx="3">
                  <c:v>中学生（女子）</c:v>
                </c:pt>
              </c:strCache>
            </c:strRef>
          </c:cat>
          <c:val>
            <c:numRef>
              <c:f>調査結果①!$D$6:$D$9</c:f>
              <c:numCache>
                <c:formatCode>0.0%</c:formatCode>
                <c:ptCount val="4"/>
                <c:pt idx="0">
                  <c:v>0.67600000000000005</c:v>
                </c:pt>
                <c:pt idx="1">
                  <c:v>0.66</c:v>
                </c:pt>
                <c:pt idx="2">
                  <c:v>0.41399999999999998</c:v>
                </c:pt>
                <c:pt idx="3">
                  <c:v>0.38</c:v>
                </c:pt>
              </c:numCache>
            </c:numRef>
          </c:val>
        </c:ser>
        <c:dLbls>
          <c:showLegendKey val="0"/>
          <c:showVal val="0"/>
          <c:showCatName val="0"/>
          <c:showSerName val="0"/>
          <c:showPercent val="0"/>
          <c:showBubbleSize val="0"/>
        </c:dLbls>
        <c:gapWidth val="150"/>
        <c:overlap val="100"/>
        <c:axId val="-1242587024"/>
        <c:axId val="-1242583760"/>
      </c:barChart>
      <c:catAx>
        <c:axId val="-124258702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242583760"/>
        <c:crosses val="autoZero"/>
        <c:auto val="1"/>
        <c:lblAlgn val="ctr"/>
        <c:lblOffset val="100"/>
        <c:noMultiLvlLbl val="0"/>
      </c:catAx>
      <c:valAx>
        <c:axId val="-124258376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24258702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所有率!$C$36</c:f>
              <c:strCache>
                <c:ptCount val="1"/>
                <c:pt idx="0">
                  <c:v>持っている</c:v>
                </c:pt>
              </c:strCache>
            </c:strRef>
          </c:tx>
          <c:spPr>
            <a:solidFill>
              <a:schemeClr val="accent1"/>
            </a:solidFill>
            <a:ln>
              <a:noFill/>
            </a:ln>
            <a:effectLst/>
          </c:spPr>
          <c:invertIfNegative val="0"/>
          <c:cat>
            <c:strRef>
              <c:f>所有率!$B$37:$B$40</c:f>
              <c:strCache>
                <c:ptCount val="4"/>
                <c:pt idx="0">
                  <c:v>小学生（男子）</c:v>
                </c:pt>
                <c:pt idx="1">
                  <c:v>小学生（女子）</c:v>
                </c:pt>
                <c:pt idx="2">
                  <c:v>中学生（男子）</c:v>
                </c:pt>
                <c:pt idx="3">
                  <c:v>中学生（女子）</c:v>
                </c:pt>
              </c:strCache>
            </c:strRef>
          </c:cat>
          <c:val>
            <c:numRef>
              <c:f>所有率!$C$37:$C$40</c:f>
              <c:numCache>
                <c:formatCode>General</c:formatCode>
                <c:ptCount val="4"/>
                <c:pt idx="0">
                  <c:v>701</c:v>
                </c:pt>
                <c:pt idx="1">
                  <c:v>729</c:v>
                </c:pt>
                <c:pt idx="2">
                  <c:v>1286</c:v>
                </c:pt>
                <c:pt idx="3">
                  <c:v>1328</c:v>
                </c:pt>
              </c:numCache>
            </c:numRef>
          </c:val>
        </c:ser>
        <c:ser>
          <c:idx val="1"/>
          <c:order val="1"/>
          <c:tx>
            <c:strRef>
              <c:f>所有率!$D$36</c:f>
              <c:strCache>
                <c:ptCount val="1"/>
                <c:pt idx="0">
                  <c:v>持っていない</c:v>
                </c:pt>
              </c:strCache>
            </c:strRef>
          </c:tx>
          <c:spPr>
            <a:solidFill>
              <a:schemeClr val="accent2"/>
            </a:solidFill>
            <a:ln>
              <a:noFill/>
            </a:ln>
            <a:effectLst/>
          </c:spPr>
          <c:invertIfNegative val="0"/>
          <c:cat>
            <c:strRef>
              <c:f>所有率!$B$37:$B$40</c:f>
              <c:strCache>
                <c:ptCount val="4"/>
                <c:pt idx="0">
                  <c:v>小学生（男子）</c:v>
                </c:pt>
                <c:pt idx="1">
                  <c:v>小学生（女子）</c:v>
                </c:pt>
                <c:pt idx="2">
                  <c:v>中学生（男子）</c:v>
                </c:pt>
                <c:pt idx="3">
                  <c:v>中学生（女子）</c:v>
                </c:pt>
              </c:strCache>
            </c:strRef>
          </c:cat>
          <c:val>
            <c:numRef>
              <c:f>所有率!$D$37:$D$40</c:f>
              <c:numCache>
                <c:formatCode>General</c:formatCode>
                <c:ptCount val="4"/>
                <c:pt idx="0">
                  <c:v>4280</c:v>
                </c:pt>
                <c:pt idx="1">
                  <c:v>4312</c:v>
                </c:pt>
                <c:pt idx="2">
                  <c:v>3821</c:v>
                </c:pt>
                <c:pt idx="3">
                  <c:v>3554</c:v>
                </c:pt>
              </c:numCache>
            </c:numRef>
          </c:val>
        </c:ser>
        <c:dLbls>
          <c:showLegendKey val="0"/>
          <c:showVal val="0"/>
          <c:showCatName val="0"/>
          <c:showSerName val="0"/>
          <c:showPercent val="0"/>
          <c:showBubbleSize val="0"/>
        </c:dLbls>
        <c:gapWidth val="150"/>
        <c:overlap val="100"/>
        <c:axId val="-1242581040"/>
        <c:axId val="-1242582672"/>
      </c:barChart>
      <c:catAx>
        <c:axId val="-12425810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242582672"/>
        <c:crosses val="autoZero"/>
        <c:auto val="1"/>
        <c:lblAlgn val="ctr"/>
        <c:lblOffset val="100"/>
        <c:tickMarkSkip val="2"/>
        <c:noMultiLvlLbl val="0"/>
      </c:catAx>
      <c:valAx>
        <c:axId val="-1242582672"/>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24258104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Rectangle 6"/>
          <p:cNvSpPr/>
          <p:nvPr userDrawn="1"/>
        </p:nvSpPr>
        <p:spPr>
          <a:xfrm>
            <a:off x="0" y="1828800"/>
            <a:ext cx="9139212" cy="8111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2751" y="0"/>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6700" y="107353"/>
            <a:ext cx="8603674" cy="1739347"/>
          </a:xfrm>
        </p:spPr>
        <p:txBody>
          <a:bodyPr tIns="45720" bIns="45720" anchor="ctr">
            <a:normAutofit/>
          </a:bodyPr>
          <a:lstStyle>
            <a:lvl1pPr algn="ctr">
              <a:lnSpc>
                <a:spcPct val="80000"/>
              </a:lnSpc>
              <a:defRPr sz="6000" spc="0" baseline="0"/>
            </a:lvl1pPr>
          </a:lstStyle>
          <a:p>
            <a:r>
              <a:rPr lang="ja-JP" altLang="en-US" dirty="0" smtClean="0"/>
              <a:t>マスター タイトルの書式設定</a:t>
            </a:r>
            <a:endParaRPr lang="en-US" dirty="0"/>
          </a:p>
        </p:txBody>
      </p:sp>
      <p:sp>
        <p:nvSpPr>
          <p:cNvPr id="3" name="Subtitle 2"/>
          <p:cNvSpPr>
            <a:spLocks noGrp="1"/>
          </p:cNvSpPr>
          <p:nvPr>
            <p:ph type="subTitle" idx="1"/>
          </p:nvPr>
        </p:nvSpPr>
        <p:spPr>
          <a:xfrm>
            <a:off x="1145381" y="1911303"/>
            <a:ext cx="6858000" cy="728685"/>
          </a:xfrm>
        </p:spPr>
        <p:txBody>
          <a:bodyPr anchor="ctr">
            <a:normAutofit/>
          </a:bodyPr>
          <a:lstStyle>
            <a:lvl1pPr marL="0" indent="0" algn="ctr">
              <a:buNone/>
              <a:defRPr sz="2000" b="1">
                <a:solidFill>
                  <a:schemeClr val="bg1"/>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smtClean="0"/>
              <a:t>マスター サブタイトルの書式設定</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28707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870977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628650" y="6422855"/>
            <a:ext cx="2057397" cy="365125"/>
          </a:xfrm>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a:xfrm>
            <a:off x="2832102" y="6422855"/>
            <a:ext cx="3209752" cy="365125"/>
          </a:xfrm>
        </p:spPr>
        <p:txBody>
          <a:bodyPr/>
          <a:lstStyle/>
          <a:p>
            <a:endParaRPr kumimoji="1" lang="ja-JP" altLang="en-US"/>
          </a:p>
        </p:txBody>
      </p:sp>
      <p:sp>
        <p:nvSpPr>
          <p:cNvPr id="6" name="Slide Number Placeholder 5"/>
          <p:cNvSpPr>
            <a:spLocks noGrp="1"/>
          </p:cNvSpPr>
          <p:nvPr>
            <p:ph type="sldNum" sz="quarter" idx="12"/>
          </p:nvPr>
        </p:nvSpPr>
        <p:spPr>
          <a:xfrm>
            <a:off x="6054787" y="6422855"/>
            <a:ext cx="659819" cy="365125"/>
          </a:xfrm>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4226705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lvl1pPr>
              <a:defRPr b="0"/>
            </a:lvl1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409158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solidFill>
                  <a:schemeClr val="tx2"/>
                </a:solidFill>
              </a:defRPr>
            </a:lvl1p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kumimoji="1" lang="ja-JP" alt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698207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394050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556310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420534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9765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272767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568960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62" y="176109"/>
            <a:ext cx="9141714" cy="137329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8" y="284176"/>
            <a:ext cx="7992000" cy="1258851"/>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685019" y="1828800"/>
            <a:ext cx="7772400" cy="4587682"/>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kumimoji="1" lang="ja-JP" altLang="en-US"/>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57905883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5000"/>
        </a:lnSpc>
        <a:spcBef>
          <a:spcPct val="0"/>
        </a:spcBef>
        <a:buNone/>
        <a:defRPr kumimoji="1" sz="36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2"/>
        </a:buClr>
        <a:buFont typeface="Wingdings" panose="05000000000000000000" pitchFamily="2" charset="2"/>
        <a:buChar char="n"/>
        <a:defRPr kumimoji="1" sz="28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4000" dirty="0" smtClean="0"/>
              <a:t>子どもの携帯電話に関する調査報告</a:t>
            </a:r>
            <a:endParaRPr kumimoji="1" lang="ja-JP" altLang="en-US" sz="4000" dirty="0"/>
          </a:p>
        </p:txBody>
      </p:sp>
      <p:sp>
        <p:nvSpPr>
          <p:cNvPr id="3" name="サブタイトル 2"/>
          <p:cNvSpPr>
            <a:spLocks noGrp="1"/>
          </p:cNvSpPr>
          <p:nvPr>
            <p:ph type="subTitle" idx="1"/>
          </p:nvPr>
        </p:nvSpPr>
        <p:spPr>
          <a:xfrm>
            <a:off x="1145381" y="2014335"/>
            <a:ext cx="6858000" cy="467373"/>
          </a:xfrm>
        </p:spPr>
        <p:txBody>
          <a:bodyPr/>
          <a:lstStyle/>
          <a:p>
            <a:r>
              <a:rPr kumimoji="1" lang="ja-JP" altLang="en-US" dirty="0" smtClean="0"/>
              <a:t>白戸山市教育</a:t>
            </a:r>
            <a:r>
              <a:rPr lang="ja-JP" altLang="en-US" dirty="0" smtClean="0"/>
              <a:t>委</a:t>
            </a:r>
            <a:r>
              <a:rPr kumimoji="1" lang="ja-JP" altLang="en-US" dirty="0" smtClean="0"/>
              <a:t>員会　（平成</a:t>
            </a:r>
            <a:r>
              <a:rPr kumimoji="1" lang="en-US" altLang="ja-JP" dirty="0" smtClean="0"/>
              <a:t>25</a:t>
            </a:r>
            <a:r>
              <a:rPr kumimoji="1" lang="ja-JP" altLang="en-US" dirty="0" smtClean="0"/>
              <a:t>年</a:t>
            </a:r>
            <a:r>
              <a:rPr kumimoji="1" lang="en-US" altLang="ja-JP" dirty="0" smtClean="0"/>
              <a:t>11</a:t>
            </a:r>
            <a:r>
              <a:rPr kumimoji="1" lang="ja-JP" altLang="en-US" dirty="0" smtClean="0"/>
              <a:t>月）</a:t>
            </a:r>
            <a:endParaRPr kumimoji="1" lang="ja-JP" altLang="en-US" dirty="0"/>
          </a:p>
        </p:txBody>
      </p:sp>
      <p:pic>
        <p:nvPicPr>
          <p:cNvPr id="4" name="図 3"/>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Effect>
                      <a14:brightnessContrast bright="20000"/>
                    </a14:imgEffect>
                  </a14:imgLayer>
                </a14:imgProps>
              </a:ext>
              <a:ext uri="{28A0092B-C50C-407E-A947-70E740481C1C}">
                <a14:useLocalDpi xmlns:a14="http://schemas.microsoft.com/office/drawing/2010/main" val="0"/>
              </a:ext>
            </a:extLst>
          </a:blip>
          <a:srcRect t="-421" b="30749"/>
          <a:stretch/>
        </p:blipFill>
        <p:spPr>
          <a:xfrm>
            <a:off x="2381" y="2604059"/>
            <a:ext cx="9144000" cy="4253941"/>
          </a:xfrm>
          <a:prstGeom prst="rect">
            <a:avLst/>
          </a:prstGeom>
          <a:noFill/>
          <a:ln>
            <a:noFill/>
          </a:ln>
        </p:spPr>
      </p:pic>
    </p:spTree>
    <p:extLst>
      <p:ext uri="{BB962C8B-B14F-4D97-AF65-F5344CB8AC3E}">
        <p14:creationId xmlns:p14="http://schemas.microsoft.com/office/powerpoint/2010/main" val="1430627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調査概要</a:t>
            </a:r>
            <a:endParaRPr lang="ja-JP" altLang="en-US" dirty="0"/>
          </a:p>
        </p:txBody>
      </p:sp>
      <p:sp>
        <p:nvSpPr>
          <p:cNvPr id="3" name="コンテンツ プレースホルダー 2"/>
          <p:cNvSpPr>
            <a:spLocks noGrp="1"/>
          </p:cNvSpPr>
          <p:nvPr>
            <p:ph idx="1"/>
          </p:nvPr>
        </p:nvSpPr>
        <p:spPr/>
        <p:txBody>
          <a:bodyPr/>
          <a:lstStyle/>
          <a:p>
            <a:r>
              <a:rPr lang="ja-JP" altLang="en-US" dirty="0" smtClean="0"/>
              <a:t>調査目的</a:t>
            </a:r>
          </a:p>
          <a:p>
            <a:pPr lvl="1"/>
            <a:r>
              <a:rPr lang="ja-JP" altLang="en-US" dirty="0" smtClean="0"/>
              <a:t>携帯電話利用に関するガイドブック作成のため、生徒および保護者の携帯電話利用についての実態と意識を調査する。</a:t>
            </a:r>
          </a:p>
          <a:p>
            <a:r>
              <a:rPr lang="ja-JP" altLang="en-US" dirty="0" smtClean="0"/>
              <a:t>調査対象</a:t>
            </a:r>
          </a:p>
          <a:p>
            <a:pPr lvl="1"/>
            <a:r>
              <a:rPr lang="ja-JP" altLang="en-US" dirty="0" smtClean="0"/>
              <a:t>白戸山市内の公立小学校に通う</a:t>
            </a:r>
            <a:r>
              <a:rPr lang="en-US" altLang="ja-JP" dirty="0" smtClean="0"/>
              <a:t>4</a:t>
            </a:r>
            <a:r>
              <a:rPr lang="ja-JP" altLang="en-US" dirty="0" smtClean="0"/>
              <a:t>～</a:t>
            </a:r>
            <a:r>
              <a:rPr lang="en-US" altLang="ja-JP" dirty="0" smtClean="0"/>
              <a:t>6</a:t>
            </a:r>
            <a:r>
              <a:rPr lang="ja-JP" altLang="en-US" dirty="0" smtClean="0"/>
              <a:t>学年の生徒</a:t>
            </a:r>
            <a:r>
              <a:rPr lang="en-US" altLang="ja-JP" dirty="0" smtClean="0"/>
              <a:t>9,143</a:t>
            </a:r>
            <a:r>
              <a:rPr lang="ja-JP" altLang="en-US" dirty="0" smtClean="0"/>
              <a:t>人とその保護者</a:t>
            </a:r>
          </a:p>
          <a:p>
            <a:pPr lvl="1"/>
            <a:r>
              <a:rPr lang="ja-JP" altLang="en-US" dirty="0" smtClean="0"/>
              <a:t>白戸山市内の公立中学校に通う生徒</a:t>
            </a:r>
            <a:r>
              <a:rPr lang="en-US" altLang="ja-JP" dirty="0" smtClean="0"/>
              <a:t>8,081</a:t>
            </a:r>
            <a:r>
              <a:rPr lang="ja-JP" altLang="en-US" dirty="0" smtClean="0"/>
              <a:t>人とその保護者</a:t>
            </a:r>
          </a:p>
          <a:p>
            <a:r>
              <a:rPr lang="ja-JP" altLang="en-US" dirty="0" smtClean="0"/>
              <a:t>調査期間</a:t>
            </a:r>
          </a:p>
          <a:p>
            <a:pPr lvl="1"/>
            <a:r>
              <a:rPr lang="ja-JP" altLang="en-US" dirty="0" smtClean="0"/>
              <a:t>平成</a:t>
            </a:r>
            <a:r>
              <a:rPr lang="en-US" altLang="ja-JP" dirty="0" smtClean="0"/>
              <a:t>25</a:t>
            </a:r>
            <a:r>
              <a:rPr lang="ja-JP" altLang="en-US" dirty="0" smtClean="0"/>
              <a:t>年</a:t>
            </a:r>
            <a:r>
              <a:rPr lang="en-US" altLang="ja-JP" dirty="0" smtClean="0"/>
              <a:t>10</a:t>
            </a:r>
            <a:r>
              <a:rPr lang="ja-JP" altLang="en-US" dirty="0" smtClean="0"/>
              <a:t>月</a:t>
            </a:r>
            <a:r>
              <a:rPr lang="en-US" altLang="ja-JP" dirty="0" smtClean="0"/>
              <a:t>14</a:t>
            </a:r>
            <a:r>
              <a:rPr lang="ja-JP" altLang="en-US" dirty="0" smtClean="0"/>
              <a:t>日～</a:t>
            </a:r>
            <a:r>
              <a:rPr lang="en-US" altLang="ja-JP" dirty="0" smtClean="0"/>
              <a:t>10</a:t>
            </a:r>
            <a:r>
              <a:rPr lang="ja-JP" altLang="en-US" dirty="0" smtClean="0"/>
              <a:t>月</a:t>
            </a:r>
            <a:r>
              <a:rPr lang="en-US" altLang="ja-JP" dirty="0" smtClean="0"/>
              <a:t>25</a:t>
            </a:r>
            <a:r>
              <a:rPr lang="ja-JP" altLang="en-US" dirty="0" smtClean="0"/>
              <a:t>日</a:t>
            </a:r>
          </a:p>
          <a:p>
            <a:r>
              <a:rPr lang="ja-JP" altLang="en-US" dirty="0" smtClean="0"/>
              <a:t>調査方法</a:t>
            </a:r>
          </a:p>
          <a:p>
            <a:pPr lvl="1"/>
            <a:r>
              <a:rPr lang="ja-JP" altLang="en-US" dirty="0" smtClean="0"/>
              <a:t>学校経由での無記名アンケート</a:t>
            </a:r>
            <a:endParaRPr lang="ja-JP" altLang="en-US" dirty="0"/>
          </a:p>
        </p:txBody>
      </p:sp>
    </p:spTree>
    <p:extLst>
      <p:ext uri="{BB962C8B-B14F-4D97-AF65-F5344CB8AC3E}">
        <p14:creationId xmlns:p14="http://schemas.microsoft.com/office/powerpoint/2010/main" val="2893896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調査結果①</a:t>
            </a:r>
            <a:r>
              <a:rPr lang="en-US" altLang="ja-JP" smtClean="0"/>
              <a:t/>
            </a:r>
            <a:br>
              <a:rPr lang="en-US" altLang="ja-JP" smtClean="0"/>
            </a:br>
            <a:r>
              <a:rPr lang="ja-JP" altLang="en-US" smtClean="0"/>
              <a:t>携帯電話の所有率</a:t>
            </a:r>
            <a:endParaRPr lang="ja-JP" altLang="en-US" dirty="0"/>
          </a:p>
        </p:txBody>
      </p:sp>
      <p:graphicFrame>
        <p:nvGraphicFramePr>
          <p:cNvPr id="3" name="コンテンツ プレースホルダー 2"/>
          <p:cNvGraphicFramePr>
            <a:graphicFrameLocks/>
          </p:cNvGraphicFramePr>
          <p:nvPr>
            <p:extLst>
              <p:ext uri="{D42A27DB-BD31-4B8C-83A1-F6EECF244321}">
                <p14:modId xmlns:p14="http://schemas.microsoft.com/office/powerpoint/2010/main" val="3165230231"/>
              </p:ext>
            </p:extLst>
          </p:nvPr>
        </p:nvGraphicFramePr>
        <p:xfrm>
          <a:off x="792000" y="2011364"/>
          <a:ext cx="7560000" cy="432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14619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参考資料（平成</a:t>
            </a:r>
            <a:r>
              <a:rPr lang="en-US" altLang="ja-JP" dirty="0" smtClean="0"/>
              <a:t>20</a:t>
            </a:r>
            <a:r>
              <a:rPr lang="ja-JP" altLang="en-US" dirty="0" smtClean="0"/>
              <a:t>年調査）</a:t>
            </a:r>
            <a:r>
              <a:rPr lang="en-US" altLang="ja-JP" dirty="0" smtClean="0"/>
              <a:t/>
            </a:r>
            <a:br>
              <a:rPr lang="en-US" altLang="ja-JP" dirty="0" smtClean="0"/>
            </a:br>
            <a:r>
              <a:rPr lang="ja-JP" altLang="en-US" dirty="0" smtClean="0"/>
              <a:t>携帯電話の所有率</a:t>
            </a:r>
            <a:endParaRPr lang="ja-JP" altLang="en-US" dirty="0"/>
          </a:p>
        </p:txBody>
      </p:sp>
      <p:graphicFrame>
        <p:nvGraphicFramePr>
          <p:cNvPr id="3" name="コンテンツ プレースホルダー 2"/>
          <p:cNvGraphicFramePr>
            <a:graphicFrameLocks/>
          </p:cNvGraphicFramePr>
          <p:nvPr>
            <p:extLst>
              <p:ext uri="{D42A27DB-BD31-4B8C-83A1-F6EECF244321}">
                <p14:modId xmlns:p14="http://schemas.microsoft.com/office/powerpoint/2010/main" val="2057591383"/>
              </p:ext>
            </p:extLst>
          </p:nvPr>
        </p:nvGraphicFramePr>
        <p:xfrm>
          <a:off x="792000" y="2011362"/>
          <a:ext cx="7560000" cy="432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49944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調査結果②（子ども調査）</a:t>
            </a:r>
            <a:br>
              <a:rPr lang="ja-JP" altLang="en-US" dirty="0" smtClean="0"/>
            </a:br>
            <a:r>
              <a:rPr lang="ja-JP" altLang="en-US" dirty="0" smtClean="0"/>
              <a:t>携帯電話を持っている？または欲しい？</a:t>
            </a:r>
            <a:endParaRPr lang="ja-JP" altLang="en-US" dirty="0"/>
          </a:p>
        </p:txBody>
      </p:sp>
      <p:pic>
        <p:nvPicPr>
          <p:cNvPr id="4" name="図 3"/>
          <p:cNvPicPr>
            <a:picLocks noChangeAspect="1"/>
          </p:cNvPicPr>
          <p:nvPr/>
        </p:nvPicPr>
        <p:blipFill>
          <a:blip r:embed="rId2"/>
          <a:stretch>
            <a:fillRect/>
          </a:stretch>
        </p:blipFill>
        <p:spPr>
          <a:xfrm>
            <a:off x="685018" y="1969968"/>
            <a:ext cx="7615110" cy="42668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10092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調査結果③</a:t>
            </a:r>
            <a:r>
              <a:rPr lang="en-US" altLang="ja-JP" smtClean="0"/>
              <a:t/>
            </a:r>
            <a:br>
              <a:rPr lang="en-US" altLang="ja-JP" smtClean="0"/>
            </a:br>
            <a:r>
              <a:rPr lang="ja-JP" altLang="en-US" smtClean="0"/>
              <a:t>携帯電話利用に関する心配事項</a:t>
            </a:r>
            <a:endParaRPr lang="ja-JP" altLang="en-US" dirty="0"/>
          </a:p>
        </p:txBody>
      </p:sp>
      <p:graphicFrame>
        <p:nvGraphicFramePr>
          <p:cNvPr id="4" name="表 2"/>
          <p:cNvGraphicFramePr>
            <a:graphicFrameLocks noGrp="1"/>
          </p:cNvGraphicFramePr>
          <p:nvPr>
            <p:extLst>
              <p:ext uri="{D42A27DB-BD31-4B8C-83A1-F6EECF244321}">
                <p14:modId xmlns:p14="http://schemas.microsoft.com/office/powerpoint/2010/main" val="1524708499"/>
              </p:ext>
            </p:extLst>
          </p:nvPr>
        </p:nvGraphicFramePr>
        <p:xfrm>
          <a:off x="386368" y="1935486"/>
          <a:ext cx="8371264" cy="4388038"/>
        </p:xfrm>
        <a:graphic>
          <a:graphicData uri="http://schemas.openxmlformats.org/drawingml/2006/table">
            <a:tbl>
              <a:tblPr>
                <a:tableStyleId>{69C7853C-536D-4A76-A0AE-DD22124D55A5}</a:tableStyleId>
              </a:tblPr>
              <a:tblGrid>
                <a:gridCol w="3625772"/>
                <a:gridCol w="1186373"/>
                <a:gridCol w="1186373"/>
                <a:gridCol w="1186373"/>
                <a:gridCol w="1186373"/>
              </a:tblGrid>
              <a:tr h="388322">
                <a:tc rowSpan="2">
                  <a:txBody>
                    <a:bodyPr/>
                    <a:lstStyle/>
                    <a:p>
                      <a:pPr algn="ctr" fontAlgn="ctr"/>
                      <a:r>
                        <a:rPr lang="ja-JP" altLang="en-US" sz="1600" b="1" u="none" strike="noStrike" dirty="0">
                          <a:solidFill>
                            <a:schemeClr val="bg1"/>
                          </a:solidFill>
                          <a:effectLst/>
                        </a:rPr>
                        <a:t>心配事項</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gridSpan="2">
                  <a:txBody>
                    <a:bodyPr/>
                    <a:lstStyle/>
                    <a:p>
                      <a:pPr algn="ctr" fontAlgn="ctr"/>
                      <a:r>
                        <a:rPr lang="ja-JP" altLang="en-US" sz="1600" b="1" u="none" strike="noStrike" dirty="0">
                          <a:solidFill>
                            <a:schemeClr val="bg1"/>
                          </a:solidFill>
                          <a:effectLst/>
                        </a:rPr>
                        <a:t>小学生</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hMerge="1">
                  <a:txBody>
                    <a:bodyPr/>
                    <a:lstStyle/>
                    <a:p>
                      <a:endParaRPr kumimoji="1" lang="ja-JP" altLang="en-US"/>
                    </a:p>
                  </a:txBody>
                  <a:tcPr/>
                </a:tc>
                <a:tc gridSpan="2">
                  <a:txBody>
                    <a:bodyPr/>
                    <a:lstStyle/>
                    <a:p>
                      <a:pPr algn="ctr" fontAlgn="ctr"/>
                      <a:r>
                        <a:rPr lang="ja-JP" altLang="en-US" sz="1600" b="1" u="none" strike="noStrike" dirty="0">
                          <a:solidFill>
                            <a:schemeClr val="bg1"/>
                          </a:solidFill>
                          <a:effectLst/>
                        </a:rPr>
                        <a:t>中学生</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hMerge="1">
                  <a:txBody>
                    <a:bodyPr/>
                    <a:lstStyle/>
                    <a:p>
                      <a:endParaRPr kumimoji="1" lang="ja-JP" altLang="en-US"/>
                    </a:p>
                  </a:txBody>
                  <a:tcPr/>
                </a:tc>
              </a:tr>
              <a:tr h="388322">
                <a:tc vMerge="1">
                  <a:txBody>
                    <a:bodyPr/>
                    <a:lstStyle/>
                    <a:p>
                      <a:endParaRPr kumimoji="1" lang="ja-JP" altLang="en-US"/>
                    </a:p>
                  </a:txBody>
                  <a:tcPr/>
                </a:tc>
                <a:tc>
                  <a:txBody>
                    <a:bodyPr/>
                    <a:lstStyle/>
                    <a:p>
                      <a:pPr algn="ctr" fontAlgn="ctr"/>
                      <a:r>
                        <a:rPr lang="ja-JP" altLang="en-US" sz="1600" b="1" u="none" strike="noStrike" dirty="0">
                          <a:solidFill>
                            <a:schemeClr val="bg1"/>
                          </a:solidFill>
                          <a:effectLst/>
                        </a:rPr>
                        <a:t>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未所有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未所有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r>
              <a:tr h="401266">
                <a:tc>
                  <a:txBody>
                    <a:bodyPr/>
                    <a:lstStyle/>
                    <a:p>
                      <a:pPr algn="l" fontAlgn="ctr"/>
                      <a:r>
                        <a:rPr lang="ja-JP" altLang="en-US" sz="1600" u="none" strike="noStrike">
                          <a:effectLst/>
                        </a:rPr>
                        <a:t>出会い系サイトなど知らない人との交流</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15.2%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17.6%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ネットやメールによる誹謗中傷、いじめ</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18.3%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35.0%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有害なサイトへのアクセス</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高額な利用料金の請求</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6.1%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11.3%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家族との時間が少なくなる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2.8%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勉強に身が入らなくなる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4.8%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16.8%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13.9%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dirty="0" smtClean="0">
                          <a:effectLst/>
                        </a:rPr>
                        <a:t>子どもの</a:t>
                      </a:r>
                      <a:r>
                        <a:rPr lang="ja-JP" altLang="en-US" sz="1600" u="none" strike="noStrike" dirty="0">
                          <a:effectLst/>
                        </a:rPr>
                        <a:t>交友関係を把握しづらくなる</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3.9%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7.6%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7.2%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特に心配事はない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62.3%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その他</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3.5%</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dirty="0">
                          <a:effectLst/>
                        </a:rPr>
                        <a:t>3.2%</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bl>
          </a:graphicData>
        </a:graphic>
      </p:graphicFrame>
    </p:spTree>
    <p:extLst>
      <p:ext uri="{BB962C8B-B14F-4D97-AF65-F5344CB8AC3E}">
        <p14:creationId xmlns:p14="http://schemas.microsoft.com/office/powerpoint/2010/main" val="4261221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調査結果④</a:t>
            </a:r>
            <a:r>
              <a:rPr lang="en-US" altLang="ja-JP" smtClean="0"/>
              <a:t/>
            </a:r>
            <a:br>
              <a:rPr lang="en-US" altLang="ja-JP" smtClean="0"/>
            </a:br>
            <a:r>
              <a:rPr lang="ja-JP" altLang="en-US" smtClean="0"/>
              <a:t>フィルタリングの設定状況</a:t>
            </a:r>
            <a:endParaRPr lang="ja-JP" altLang="en-US" dirty="0"/>
          </a:p>
        </p:txBody>
      </p:sp>
    </p:spTree>
    <p:extLst>
      <p:ext uri="{BB962C8B-B14F-4D97-AF65-F5344CB8AC3E}">
        <p14:creationId xmlns:p14="http://schemas.microsoft.com/office/powerpoint/2010/main" val="30537246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縞模様">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縞模様">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TC103090430[[fn=縞模様]]</Template>
  <TotalTime>126909</TotalTime>
  <Words>257</Words>
  <Application>Microsoft Office PowerPoint</Application>
  <PresentationFormat>画面に合わせる (4:3)</PresentationFormat>
  <Paragraphs>69</Paragraphs>
  <Slides>7</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7</vt:i4>
      </vt:variant>
    </vt:vector>
  </HeadingPairs>
  <TitlesOfParts>
    <vt:vector size="12" baseType="lpstr">
      <vt:lpstr>ＭＳ Ｐゴシック</vt:lpstr>
      <vt:lpstr>Calibri</vt:lpstr>
      <vt:lpstr>Calibri Light</vt:lpstr>
      <vt:lpstr>Wingdings</vt:lpstr>
      <vt:lpstr>縞模様</vt:lpstr>
      <vt:lpstr>子どもの携帯電話に関する調査報告</vt:lpstr>
      <vt:lpstr>調査概要</vt:lpstr>
      <vt:lpstr>調査結果① 携帯電話の所有率</vt:lpstr>
      <vt:lpstr>参考資料（平成20年調査） 携帯電話の所有率</vt:lpstr>
      <vt:lpstr>調査結果②（子ども調査） 携帯電話を持っている？または欲しい？</vt:lpstr>
      <vt:lpstr>調査結果③ 携帯電話利用に関する心配事項</vt:lpstr>
      <vt:lpstr>調査結果④ フィルタリングの設定状況</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子どもの携帯電話に関する調査報告</dc:title>
  <dc:creator>FOM出版</dc:creator>
  <cp:lastModifiedBy>FOM出版</cp:lastModifiedBy>
  <cp:revision>29</cp:revision>
  <dcterms:created xsi:type="dcterms:W3CDTF">2013-09-30T15:00:50Z</dcterms:created>
  <dcterms:modified xsi:type="dcterms:W3CDTF">2013-10-01T01:14:00Z</dcterms:modified>
</cp:coreProperties>
</file>