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団体（国内）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252</c:v>
                </c:pt>
                <c:pt idx="1">
                  <c:v>263</c:v>
                </c:pt>
                <c:pt idx="2">
                  <c:v>380</c:v>
                </c:pt>
                <c:pt idx="3">
                  <c:v>408</c:v>
                </c:pt>
                <c:pt idx="4">
                  <c:v>384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団体（国外）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70</c:v>
                </c:pt>
                <c:pt idx="1">
                  <c:v>75</c:v>
                </c:pt>
                <c:pt idx="2">
                  <c:v>98</c:v>
                </c:pt>
                <c:pt idx="3">
                  <c:v>102</c:v>
                </c:pt>
                <c:pt idx="4">
                  <c:v>75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個人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220</c:v>
                </c:pt>
                <c:pt idx="1">
                  <c:v>245</c:v>
                </c:pt>
                <c:pt idx="2">
                  <c:v>374</c:v>
                </c:pt>
                <c:pt idx="3">
                  <c:v>384</c:v>
                </c:pt>
                <c:pt idx="4">
                  <c:v>304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9359296"/>
        <c:axId val="649350048"/>
      </c:lineChart>
      <c:catAx>
        <c:axId val="649359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ja-JP" altLang="en-US" dirty="0" smtClean="0"/>
                  <a:t>年</a:t>
                </a:r>
                <a:endParaRPr lang="ja-JP" alt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49350048"/>
        <c:crosses val="autoZero"/>
        <c:auto val="1"/>
        <c:lblAlgn val="ctr"/>
        <c:lblOffset val="100"/>
        <c:noMultiLvlLbl val="0"/>
      </c:catAx>
      <c:valAx>
        <c:axId val="649350048"/>
        <c:scaling>
          <c:orientation val="minMax"/>
        </c:scaling>
        <c:delete val="0"/>
        <c:axPos val="l"/>
        <c:majorGridlines/>
        <c:title>
          <c:tx>
            <c:rich>
              <a:bodyPr rot="0" vert="eaVert"/>
              <a:lstStyle/>
              <a:p>
                <a:pPr>
                  <a:defRPr/>
                </a:pPr>
                <a:r>
                  <a:rPr lang="ja-JP" altLang="en-US" dirty="0" smtClean="0"/>
                  <a:t>来場者数（千人）</a:t>
                </a:r>
                <a:endParaRPr lang="ja-JP" alt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4935929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集計結果!$B$3</c:f>
              <c:strCache>
                <c:ptCount val="1"/>
                <c:pt idx="0">
                  <c:v>満足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集計結果!$A$4:$A$8</c:f>
              <c:numCache>
                <c:formatCode>General</c:formatCode>
                <c:ptCount val="5"/>
                <c:pt idx="0">
                  <c:v>2014</c:v>
                </c:pt>
                <c:pt idx="1">
                  <c:v>2013</c:v>
                </c:pt>
                <c:pt idx="2">
                  <c:v>2012</c:v>
                </c:pt>
                <c:pt idx="3">
                  <c:v>2011</c:v>
                </c:pt>
                <c:pt idx="4">
                  <c:v>2010</c:v>
                </c:pt>
              </c:numCache>
            </c:numRef>
          </c:cat>
          <c:val>
            <c:numRef>
              <c:f>集計結果!$B$4:$B$8</c:f>
              <c:numCache>
                <c:formatCode>#,##0_);[Red]\(#,##0\)</c:formatCode>
                <c:ptCount val="5"/>
                <c:pt idx="0">
                  <c:v>5026</c:v>
                </c:pt>
                <c:pt idx="1">
                  <c:v>5591</c:v>
                </c:pt>
                <c:pt idx="2">
                  <c:v>6389</c:v>
                </c:pt>
                <c:pt idx="3">
                  <c:v>6122</c:v>
                </c:pt>
                <c:pt idx="4">
                  <c:v>7137</c:v>
                </c:pt>
              </c:numCache>
            </c:numRef>
          </c:val>
        </c:ser>
        <c:ser>
          <c:idx val="1"/>
          <c:order val="1"/>
          <c:tx>
            <c:strRef>
              <c:f>集計結果!$C$3</c:f>
              <c:strCache>
                <c:ptCount val="1"/>
                <c:pt idx="0">
                  <c:v>ほぼ満足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集計結果!$A$4:$A$8</c:f>
              <c:numCache>
                <c:formatCode>General</c:formatCode>
                <c:ptCount val="5"/>
                <c:pt idx="0">
                  <c:v>2014</c:v>
                </c:pt>
                <c:pt idx="1">
                  <c:v>2013</c:v>
                </c:pt>
                <c:pt idx="2">
                  <c:v>2012</c:v>
                </c:pt>
                <c:pt idx="3">
                  <c:v>2011</c:v>
                </c:pt>
                <c:pt idx="4">
                  <c:v>2010</c:v>
                </c:pt>
              </c:numCache>
            </c:numRef>
          </c:cat>
          <c:val>
            <c:numRef>
              <c:f>集計結果!$C$4:$C$8</c:f>
              <c:numCache>
                <c:formatCode>#,##0_);[Red]\(#,##0\)</c:formatCode>
                <c:ptCount val="5"/>
                <c:pt idx="0">
                  <c:v>2915</c:v>
                </c:pt>
                <c:pt idx="1">
                  <c:v>3228</c:v>
                </c:pt>
                <c:pt idx="2">
                  <c:v>2881</c:v>
                </c:pt>
                <c:pt idx="3">
                  <c:v>3268</c:v>
                </c:pt>
                <c:pt idx="4">
                  <c:v>2518</c:v>
                </c:pt>
              </c:numCache>
            </c:numRef>
          </c:val>
        </c:ser>
        <c:ser>
          <c:idx val="2"/>
          <c:order val="2"/>
          <c:tx>
            <c:strRef>
              <c:f>集計結果!$D$3</c:f>
              <c:strCache>
                <c:ptCount val="1"/>
                <c:pt idx="0">
                  <c:v>やや不満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集計結果!$A$4:$A$8</c:f>
              <c:numCache>
                <c:formatCode>General</c:formatCode>
                <c:ptCount val="5"/>
                <c:pt idx="0">
                  <c:v>2014</c:v>
                </c:pt>
                <c:pt idx="1">
                  <c:v>2013</c:v>
                </c:pt>
                <c:pt idx="2">
                  <c:v>2012</c:v>
                </c:pt>
                <c:pt idx="3">
                  <c:v>2011</c:v>
                </c:pt>
                <c:pt idx="4">
                  <c:v>2010</c:v>
                </c:pt>
              </c:numCache>
            </c:numRef>
          </c:cat>
          <c:val>
            <c:numRef>
              <c:f>集計結果!$D$4:$D$8</c:f>
              <c:numCache>
                <c:formatCode>#,##0_);[Red]\(#,##0\)</c:formatCode>
                <c:ptCount val="5"/>
                <c:pt idx="0">
                  <c:v>1104</c:v>
                </c:pt>
                <c:pt idx="1">
                  <c:v>904</c:v>
                </c:pt>
                <c:pt idx="2">
                  <c:v>632</c:v>
                </c:pt>
                <c:pt idx="3">
                  <c:v>401</c:v>
                </c:pt>
                <c:pt idx="4">
                  <c:v>315</c:v>
                </c:pt>
              </c:numCache>
            </c:numRef>
          </c:val>
        </c:ser>
        <c:ser>
          <c:idx val="3"/>
          <c:order val="3"/>
          <c:tx>
            <c:strRef>
              <c:f>集計結果!$E$3</c:f>
              <c:strCache>
                <c:ptCount val="1"/>
                <c:pt idx="0">
                  <c:v>不満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集計結果!$A$4:$A$8</c:f>
              <c:numCache>
                <c:formatCode>General</c:formatCode>
                <c:ptCount val="5"/>
                <c:pt idx="0">
                  <c:v>2014</c:v>
                </c:pt>
                <c:pt idx="1">
                  <c:v>2013</c:v>
                </c:pt>
                <c:pt idx="2">
                  <c:v>2012</c:v>
                </c:pt>
                <c:pt idx="3">
                  <c:v>2011</c:v>
                </c:pt>
                <c:pt idx="4">
                  <c:v>2010</c:v>
                </c:pt>
              </c:numCache>
            </c:numRef>
          </c:cat>
          <c:val>
            <c:numRef>
              <c:f>集計結果!$E$4:$E$8</c:f>
              <c:numCache>
                <c:formatCode>#,##0_);[Red]\(#,##0\)</c:formatCode>
                <c:ptCount val="5"/>
                <c:pt idx="0">
                  <c:v>1005</c:v>
                </c:pt>
                <c:pt idx="1">
                  <c:v>413</c:v>
                </c:pt>
                <c:pt idx="2">
                  <c:v>325</c:v>
                </c:pt>
                <c:pt idx="3">
                  <c:v>316</c:v>
                </c:pt>
                <c:pt idx="4">
                  <c:v>210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49359840"/>
        <c:axId val="649360384"/>
      </c:barChart>
      <c:catAx>
        <c:axId val="649359840"/>
        <c:scaling>
          <c:orientation val="minMax"/>
        </c:scaling>
        <c:delete val="0"/>
        <c:axPos val="l"/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年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49360384"/>
        <c:crosses val="autoZero"/>
        <c:auto val="1"/>
        <c:lblAlgn val="ctr"/>
        <c:lblOffset val="100"/>
        <c:noMultiLvlLbl val="0"/>
      </c:catAx>
      <c:valAx>
        <c:axId val="6493603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49359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7C8702-53C2-477B-8936-698C853DED54}" type="doc">
      <dgm:prSet loTypeId="urn:microsoft.com/office/officeart/2005/8/layout/funnel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EBCF63B-0A15-42EF-8816-73B490EE3559}">
      <dgm:prSet/>
      <dgm:spPr/>
      <dgm:t>
        <a:bodyPr/>
        <a:lstStyle/>
        <a:p>
          <a:pPr rtl="0"/>
          <a:r>
            <a:rPr kumimoji="1" lang="ja-JP" smtClean="0"/>
            <a:t>広告展開</a:t>
          </a:r>
          <a:endParaRPr lang="ja-JP"/>
        </a:p>
      </dgm:t>
    </dgm:pt>
    <dgm:pt modelId="{343890B6-9373-426F-87A1-752C2C91B722}" type="parTrans" cxnId="{99995D12-2ACF-4C70-B971-9E6BD5CF64B4}">
      <dgm:prSet/>
      <dgm:spPr/>
      <dgm:t>
        <a:bodyPr/>
        <a:lstStyle/>
        <a:p>
          <a:endParaRPr kumimoji="1" lang="ja-JP" altLang="en-US"/>
        </a:p>
      </dgm:t>
    </dgm:pt>
    <dgm:pt modelId="{8181C11F-AE44-4EF3-9D6D-AC425E10081F}" type="sibTrans" cxnId="{99995D12-2ACF-4C70-B971-9E6BD5CF64B4}">
      <dgm:prSet/>
      <dgm:spPr/>
      <dgm:t>
        <a:bodyPr/>
        <a:lstStyle/>
        <a:p>
          <a:endParaRPr kumimoji="1" lang="ja-JP" altLang="en-US"/>
        </a:p>
      </dgm:t>
    </dgm:pt>
    <dgm:pt modelId="{D41CC246-8576-4BB1-BBB3-14398FA2D3B7}">
      <dgm:prSet/>
      <dgm:spPr/>
      <dgm:t>
        <a:bodyPr/>
        <a:lstStyle/>
        <a:p>
          <a:pPr rtl="0"/>
          <a:r>
            <a:rPr kumimoji="1" lang="ja-JP" smtClean="0"/>
            <a:t>インフラ整備</a:t>
          </a:r>
          <a:endParaRPr lang="ja-JP"/>
        </a:p>
      </dgm:t>
    </dgm:pt>
    <dgm:pt modelId="{D6652E33-8BD7-4860-9E79-B23DD56FBA8B}" type="parTrans" cxnId="{73145DEB-BA53-40F0-8E31-A0CA3EA9F283}">
      <dgm:prSet/>
      <dgm:spPr/>
      <dgm:t>
        <a:bodyPr/>
        <a:lstStyle/>
        <a:p>
          <a:endParaRPr kumimoji="1" lang="ja-JP" altLang="en-US"/>
        </a:p>
      </dgm:t>
    </dgm:pt>
    <dgm:pt modelId="{C6825732-0E47-4285-B3AC-3298605236BF}" type="sibTrans" cxnId="{73145DEB-BA53-40F0-8E31-A0CA3EA9F283}">
      <dgm:prSet/>
      <dgm:spPr/>
      <dgm:t>
        <a:bodyPr/>
        <a:lstStyle/>
        <a:p>
          <a:endParaRPr kumimoji="1" lang="ja-JP" altLang="en-US"/>
        </a:p>
      </dgm:t>
    </dgm:pt>
    <dgm:pt modelId="{D7AAA1D8-6A43-4E40-AD2F-78C35B7ADFB2}">
      <dgm:prSet/>
      <dgm:spPr/>
      <dgm:t>
        <a:bodyPr/>
        <a:lstStyle/>
        <a:p>
          <a:pPr rtl="0"/>
          <a:r>
            <a:rPr kumimoji="1" lang="ja-JP" dirty="0" smtClean="0"/>
            <a:t>イベント企画</a:t>
          </a:r>
          <a:endParaRPr lang="ja-JP" dirty="0"/>
        </a:p>
      </dgm:t>
    </dgm:pt>
    <dgm:pt modelId="{7DB5421B-B31E-43F0-8553-E4C291799DEA}" type="parTrans" cxnId="{9ECDF3E0-BD5A-45FE-AD29-B9622A650FC3}">
      <dgm:prSet/>
      <dgm:spPr/>
      <dgm:t>
        <a:bodyPr/>
        <a:lstStyle/>
        <a:p>
          <a:endParaRPr kumimoji="1" lang="ja-JP" altLang="en-US"/>
        </a:p>
      </dgm:t>
    </dgm:pt>
    <dgm:pt modelId="{5B64E5A2-F551-4B39-AF21-AD4A0DC32CE4}" type="sibTrans" cxnId="{9ECDF3E0-BD5A-45FE-AD29-B9622A650FC3}">
      <dgm:prSet/>
      <dgm:spPr/>
      <dgm:t>
        <a:bodyPr/>
        <a:lstStyle/>
        <a:p>
          <a:endParaRPr kumimoji="1" lang="ja-JP" altLang="en-US"/>
        </a:p>
      </dgm:t>
    </dgm:pt>
    <dgm:pt modelId="{AE9BFEB2-ACFB-4270-B187-45D56658CC20}">
      <dgm:prSet/>
      <dgm:spPr/>
      <dgm:t>
        <a:bodyPr/>
        <a:lstStyle/>
        <a:p>
          <a:pPr rtl="0"/>
          <a:r>
            <a:rPr lang="ja-JP" altLang="en-US" dirty="0" smtClean="0"/>
            <a:t>集客効果</a:t>
          </a:r>
          <a:endParaRPr lang="ja-JP" dirty="0"/>
        </a:p>
      </dgm:t>
    </dgm:pt>
    <dgm:pt modelId="{EA2FFC04-A33F-44EF-865B-163C32A24E80}" type="parTrans" cxnId="{61A763B9-CAE6-40BF-9C13-DDCD684BD860}">
      <dgm:prSet/>
      <dgm:spPr/>
      <dgm:t>
        <a:bodyPr/>
        <a:lstStyle/>
        <a:p>
          <a:endParaRPr kumimoji="1" lang="ja-JP" altLang="en-US"/>
        </a:p>
      </dgm:t>
    </dgm:pt>
    <dgm:pt modelId="{379CCC43-D200-4E39-B31B-69FCBC7ACE52}" type="sibTrans" cxnId="{61A763B9-CAE6-40BF-9C13-DDCD684BD860}">
      <dgm:prSet/>
      <dgm:spPr/>
      <dgm:t>
        <a:bodyPr/>
        <a:lstStyle/>
        <a:p>
          <a:endParaRPr kumimoji="1" lang="ja-JP" altLang="en-US"/>
        </a:p>
      </dgm:t>
    </dgm:pt>
    <dgm:pt modelId="{857670BD-3232-46C9-9F40-1FC61D570529}" type="pres">
      <dgm:prSet presAssocID="{A47C8702-53C2-477B-8936-698C853DED54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D958F5-F930-4676-8DC4-B70683247940}" type="pres">
      <dgm:prSet presAssocID="{A47C8702-53C2-477B-8936-698C853DED54}" presName="ellipse" presStyleLbl="trBgShp" presStyleIdx="0" presStyleCnt="1"/>
      <dgm:spPr/>
    </dgm:pt>
    <dgm:pt modelId="{7EF4A1C9-2445-49DB-B37C-622F8C04F890}" type="pres">
      <dgm:prSet presAssocID="{A47C8702-53C2-477B-8936-698C853DED54}" presName="arrow1" presStyleLbl="fgShp" presStyleIdx="0" presStyleCnt="1"/>
      <dgm:spPr/>
    </dgm:pt>
    <dgm:pt modelId="{4B4287AD-F4D7-42EE-AF35-F20B87B7E008}" type="pres">
      <dgm:prSet presAssocID="{A47C8702-53C2-477B-8936-698C853DED54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F64124D-A078-473E-A738-427B293D4B00}" type="pres">
      <dgm:prSet presAssocID="{D41CC246-8576-4BB1-BBB3-14398FA2D3B7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296E6F7-37FE-4553-B4B9-7F4AB21BA00C}" type="pres">
      <dgm:prSet presAssocID="{D7AAA1D8-6A43-4E40-AD2F-78C35B7ADFB2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2B1399-5FDD-4D56-B2C7-6C602FF38831}" type="pres">
      <dgm:prSet presAssocID="{AE9BFEB2-ACFB-4270-B187-45D56658CC20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724F5F3-8E31-46D2-8249-3502C19E65B4}" type="pres">
      <dgm:prSet presAssocID="{A47C8702-53C2-477B-8936-698C853DED54}" presName="funnel" presStyleLbl="trAlignAcc1" presStyleIdx="0" presStyleCnt="1"/>
      <dgm:spPr/>
    </dgm:pt>
  </dgm:ptLst>
  <dgm:cxnLst>
    <dgm:cxn modelId="{99995D12-2ACF-4C70-B971-9E6BD5CF64B4}" srcId="{A47C8702-53C2-477B-8936-698C853DED54}" destId="{EEBCF63B-0A15-42EF-8816-73B490EE3559}" srcOrd="0" destOrd="0" parTransId="{343890B6-9373-426F-87A1-752C2C91B722}" sibTransId="{8181C11F-AE44-4EF3-9D6D-AC425E10081F}"/>
    <dgm:cxn modelId="{61A763B9-CAE6-40BF-9C13-DDCD684BD860}" srcId="{A47C8702-53C2-477B-8936-698C853DED54}" destId="{AE9BFEB2-ACFB-4270-B187-45D56658CC20}" srcOrd="3" destOrd="0" parTransId="{EA2FFC04-A33F-44EF-865B-163C32A24E80}" sibTransId="{379CCC43-D200-4E39-B31B-69FCBC7ACE52}"/>
    <dgm:cxn modelId="{3024B525-B89E-4EDE-977A-FAAFB0833534}" type="presOf" srcId="{EEBCF63B-0A15-42EF-8816-73B490EE3559}" destId="{482B1399-5FDD-4D56-B2C7-6C602FF38831}" srcOrd="0" destOrd="0" presId="urn:microsoft.com/office/officeart/2005/8/layout/funnel1"/>
    <dgm:cxn modelId="{DDCCC128-D13C-4A16-B71E-38452233BB9F}" type="presOf" srcId="{D41CC246-8576-4BB1-BBB3-14398FA2D3B7}" destId="{F296E6F7-37FE-4553-B4B9-7F4AB21BA00C}" srcOrd="0" destOrd="0" presId="urn:microsoft.com/office/officeart/2005/8/layout/funnel1"/>
    <dgm:cxn modelId="{9ECDF3E0-BD5A-45FE-AD29-B9622A650FC3}" srcId="{A47C8702-53C2-477B-8936-698C853DED54}" destId="{D7AAA1D8-6A43-4E40-AD2F-78C35B7ADFB2}" srcOrd="2" destOrd="0" parTransId="{7DB5421B-B31E-43F0-8553-E4C291799DEA}" sibTransId="{5B64E5A2-F551-4B39-AF21-AD4A0DC32CE4}"/>
    <dgm:cxn modelId="{73145DEB-BA53-40F0-8E31-A0CA3EA9F283}" srcId="{A47C8702-53C2-477B-8936-698C853DED54}" destId="{D41CC246-8576-4BB1-BBB3-14398FA2D3B7}" srcOrd="1" destOrd="0" parTransId="{D6652E33-8BD7-4860-9E79-B23DD56FBA8B}" sibTransId="{C6825732-0E47-4285-B3AC-3298605236BF}"/>
    <dgm:cxn modelId="{706B94E5-F536-4A91-B205-B96A4E033153}" type="presOf" srcId="{D7AAA1D8-6A43-4E40-AD2F-78C35B7ADFB2}" destId="{DF64124D-A078-473E-A738-427B293D4B00}" srcOrd="0" destOrd="0" presId="urn:microsoft.com/office/officeart/2005/8/layout/funnel1"/>
    <dgm:cxn modelId="{4F18B7F2-663F-4C4B-91F5-65A8556E5052}" type="presOf" srcId="{A47C8702-53C2-477B-8936-698C853DED54}" destId="{857670BD-3232-46C9-9F40-1FC61D570529}" srcOrd="0" destOrd="0" presId="urn:microsoft.com/office/officeart/2005/8/layout/funnel1"/>
    <dgm:cxn modelId="{D10ACA75-CBCE-4181-8C69-9C184B1571AF}" type="presOf" srcId="{AE9BFEB2-ACFB-4270-B187-45D56658CC20}" destId="{4B4287AD-F4D7-42EE-AF35-F20B87B7E008}" srcOrd="0" destOrd="0" presId="urn:microsoft.com/office/officeart/2005/8/layout/funnel1"/>
    <dgm:cxn modelId="{695FDEBC-6A97-4A6F-AB50-B0208BBBCC8C}" type="presParOf" srcId="{857670BD-3232-46C9-9F40-1FC61D570529}" destId="{B5D958F5-F930-4676-8DC4-B70683247940}" srcOrd="0" destOrd="0" presId="urn:microsoft.com/office/officeart/2005/8/layout/funnel1"/>
    <dgm:cxn modelId="{543BCCC8-301B-4A90-BE41-B997EBF44B1D}" type="presParOf" srcId="{857670BD-3232-46C9-9F40-1FC61D570529}" destId="{7EF4A1C9-2445-49DB-B37C-622F8C04F890}" srcOrd="1" destOrd="0" presId="urn:microsoft.com/office/officeart/2005/8/layout/funnel1"/>
    <dgm:cxn modelId="{1106470E-23C4-471B-A486-0529D4E2435C}" type="presParOf" srcId="{857670BD-3232-46C9-9F40-1FC61D570529}" destId="{4B4287AD-F4D7-42EE-AF35-F20B87B7E008}" srcOrd="2" destOrd="0" presId="urn:microsoft.com/office/officeart/2005/8/layout/funnel1"/>
    <dgm:cxn modelId="{C8F077F5-A3F0-4219-9613-29C50F2C923E}" type="presParOf" srcId="{857670BD-3232-46C9-9F40-1FC61D570529}" destId="{DF64124D-A078-473E-A738-427B293D4B00}" srcOrd="3" destOrd="0" presId="urn:microsoft.com/office/officeart/2005/8/layout/funnel1"/>
    <dgm:cxn modelId="{2750AFCA-A931-43EC-B8FC-2F584EE29656}" type="presParOf" srcId="{857670BD-3232-46C9-9F40-1FC61D570529}" destId="{F296E6F7-37FE-4553-B4B9-7F4AB21BA00C}" srcOrd="4" destOrd="0" presId="urn:microsoft.com/office/officeart/2005/8/layout/funnel1"/>
    <dgm:cxn modelId="{3EBF4D84-C973-4271-AECA-75C7BD3BD28E}" type="presParOf" srcId="{857670BD-3232-46C9-9F40-1FC61D570529}" destId="{482B1399-5FDD-4D56-B2C7-6C602FF38831}" srcOrd="5" destOrd="0" presId="urn:microsoft.com/office/officeart/2005/8/layout/funnel1"/>
    <dgm:cxn modelId="{0923095E-E3F1-4666-9762-023EC27B5644}" type="presParOf" srcId="{857670BD-3232-46C9-9F40-1FC61D570529}" destId="{F724F5F3-8E31-46D2-8249-3502C19E65B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D958F5-F930-4676-8DC4-B70683247940}">
      <dsp:nvSpPr>
        <dsp:cNvPr id="0" name=""/>
        <dsp:cNvSpPr/>
      </dsp:nvSpPr>
      <dsp:spPr>
        <a:xfrm>
          <a:off x="1768416" y="153465"/>
          <a:ext cx="3045707" cy="105773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F4A1C9-2445-49DB-B37C-622F8C04F890}">
      <dsp:nvSpPr>
        <dsp:cNvPr id="0" name=""/>
        <dsp:cNvSpPr/>
      </dsp:nvSpPr>
      <dsp:spPr>
        <a:xfrm>
          <a:off x="3000865" y="2743497"/>
          <a:ext cx="590253" cy="377762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4B4287AD-F4D7-42EE-AF35-F20B87B7E008}">
      <dsp:nvSpPr>
        <dsp:cNvPr id="0" name=""/>
        <dsp:cNvSpPr/>
      </dsp:nvSpPr>
      <dsp:spPr>
        <a:xfrm>
          <a:off x="1879384" y="3045707"/>
          <a:ext cx="2833216" cy="708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900" kern="1200" dirty="0" smtClean="0"/>
            <a:t>集客効果</a:t>
          </a:r>
          <a:endParaRPr lang="ja-JP" sz="1900" kern="1200" dirty="0"/>
        </a:p>
      </dsp:txBody>
      <dsp:txXfrm>
        <a:off x="1879384" y="3045707"/>
        <a:ext cx="2833216" cy="708304"/>
      </dsp:txXfrm>
    </dsp:sp>
    <dsp:sp modelId="{DF64124D-A078-473E-A738-427B293D4B00}">
      <dsp:nvSpPr>
        <dsp:cNvPr id="0" name=""/>
        <dsp:cNvSpPr/>
      </dsp:nvSpPr>
      <dsp:spPr>
        <a:xfrm>
          <a:off x="2875732" y="1292891"/>
          <a:ext cx="1062456" cy="10624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500" kern="1200" dirty="0" smtClean="0"/>
            <a:t>イベント企画</a:t>
          </a:r>
          <a:endParaRPr lang="ja-JP" sz="1500" kern="1200" dirty="0"/>
        </a:p>
      </dsp:txBody>
      <dsp:txXfrm>
        <a:off x="3031325" y="1448484"/>
        <a:ext cx="751270" cy="751270"/>
      </dsp:txXfrm>
    </dsp:sp>
    <dsp:sp modelId="{F296E6F7-37FE-4553-B4B9-7F4AB21BA00C}">
      <dsp:nvSpPr>
        <dsp:cNvPr id="0" name=""/>
        <dsp:cNvSpPr/>
      </dsp:nvSpPr>
      <dsp:spPr>
        <a:xfrm>
          <a:off x="2115485" y="495812"/>
          <a:ext cx="1062456" cy="10624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500" kern="1200" smtClean="0"/>
            <a:t>インフラ整備</a:t>
          </a:r>
          <a:endParaRPr lang="ja-JP" sz="1500" kern="1200"/>
        </a:p>
      </dsp:txBody>
      <dsp:txXfrm>
        <a:off x="2271078" y="651405"/>
        <a:ext cx="751270" cy="751270"/>
      </dsp:txXfrm>
    </dsp:sp>
    <dsp:sp modelId="{482B1399-5FDD-4D56-B2C7-6C602FF38831}">
      <dsp:nvSpPr>
        <dsp:cNvPr id="0" name=""/>
        <dsp:cNvSpPr/>
      </dsp:nvSpPr>
      <dsp:spPr>
        <a:xfrm>
          <a:off x="3201551" y="238934"/>
          <a:ext cx="1062456" cy="10624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500" kern="1200" smtClean="0"/>
            <a:t>広告展開</a:t>
          </a:r>
          <a:endParaRPr lang="ja-JP" sz="1500" kern="1200"/>
        </a:p>
      </dsp:txBody>
      <dsp:txXfrm>
        <a:off x="3357144" y="394527"/>
        <a:ext cx="751270" cy="751270"/>
      </dsp:txXfrm>
    </dsp:sp>
    <dsp:sp modelId="{F724F5F3-8E31-46D2-8249-3502C19E65B4}">
      <dsp:nvSpPr>
        <dsp:cNvPr id="0" name=""/>
        <dsp:cNvSpPr/>
      </dsp:nvSpPr>
      <dsp:spPr>
        <a:xfrm>
          <a:off x="1643282" y="23610"/>
          <a:ext cx="3305419" cy="264433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6138F-4F0E-461F-B616-1A2B1756DEBB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C4B6D-F9A3-45CE-8F0A-CAB0FA9C94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165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C4B6D-F9A3-45CE-8F0A-CAB0FA9C94C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824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E16A-0EFC-4B79-95F0-C0ECF55BBAA0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48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B575-7154-4634-8825-1ACDA0FE0CE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19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49B3-FF70-4428-B37D-82C813D8E630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100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C913-3746-4420-AE6C-31BE44B7731A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2D3BF-D55D-4365-AFD7-6A5E991F04FB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073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660CA-902D-447F-9D43-6D4FE23387E6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56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59DE6-6910-44F1-968F-49360C4D5C95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0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17C8-3F58-4369-8988-28699AD66DEA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F895-45CE-4D5B-8B2E-DA943729199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90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3DFD3-A6C2-48A3-AE0B-A645232F8E28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05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DE42-3692-4F89-AD5E-6D81F78ECE9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70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2CF2-65B2-405C-A7FE-4537D5ACFC62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99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80022-C199-4A1B-8275-720EDBAB47C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6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DF890-6980-47AB-8265-FC7E3094F278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63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7B9AB-3435-4CF3-9255-2753363D561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6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683D8-272B-4F70-9170-01BD323E3DE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39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D7CE-4A18-4599-8734-47AADA4C9C75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80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青海マリンパーク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来場者</a:t>
            </a:r>
            <a:r>
              <a:rPr lang="ja-JP" altLang="en-US" dirty="0" smtClean="0"/>
              <a:t>調査報告</a:t>
            </a:r>
            <a:endParaRPr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青海マリンパーク株式会社　整備事業部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60" y="468200"/>
            <a:ext cx="3578180" cy="223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7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調査の目的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ja-JP" altLang="en-US" dirty="0" smtClean="0"/>
              <a:t>青海マリンパークは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年の開業以来、来場客が上昇してきたが、昨年は初の減少に転じた。</a:t>
            </a:r>
            <a:endParaRPr lang="en-US" altLang="ja-JP" dirty="0" smtClean="0"/>
          </a:p>
          <a:p>
            <a:pPr>
              <a:lnSpc>
                <a:spcPct val="200000"/>
              </a:lnSpc>
            </a:pPr>
            <a:r>
              <a:rPr lang="ja-JP" altLang="en-US" dirty="0" smtClean="0"/>
              <a:t>現状把握のために来場客にアンケートを実施した。</a:t>
            </a:r>
            <a:endParaRPr lang="en-US" altLang="ja-JP" dirty="0" smtClean="0"/>
          </a:p>
          <a:p>
            <a:pPr>
              <a:lnSpc>
                <a:spcPct val="200000"/>
              </a:lnSpc>
            </a:pPr>
            <a:r>
              <a:rPr lang="ja-JP" altLang="en-US" dirty="0" smtClean="0"/>
              <a:t>来場客の増加を図るための活性化プランを検討した。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29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来場者数推移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5147935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円形吹き出し 3"/>
          <p:cNvSpPr/>
          <p:nvPr/>
        </p:nvSpPr>
        <p:spPr>
          <a:xfrm>
            <a:off x="5370490" y="3181082"/>
            <a:ext cx="1918952" cy="592429"/>
          </a:xfrm>
          <a:prstGeom prst="wedgeEllipseCallout">
            <a:avLst>
              <a:gd name="adj1" fmla="val -55732"/>
              <a:gd name="adj2" fmla="val -4836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高速道路開通</a:t>
            </a:r>
            <a:endParaRPr kumimoji="1" lang="ja-JP" altLang="en-US" sz="14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47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調査方法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口頭調査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配布</a:t>
            </a:r>
            <a:r>
              <a:rPr lang="ja-JP" altLang="en-US" dirty="0" smtClean="0"/>
              <a:t>ハガキの返信</a:t>
            </a:r>
            <a:endParaRPr lang="en-US" altLang="ja-JP" dirty="0" smtClean="0"/>
          </a:p>
          <a:p>
            <a:r>
              <a:rPr kumimoji="1" lang="ja-JP" altLang="en-US" dirty="0" smtClean="0"/>
              <a:t>調査期間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27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29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kumimoji="1" lang="ja-JP" altLang="en-US" dirty="0" smtClean="0"/>
              <a:t>対象者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来場者から無作為に抽出した</a:t>
            </a:r>
            <a:r>
              <a:rPr lang="en-US" altLang="ja-JP" dirty="0" smtClean="0"/>
              <a:t>2,000</a:t>
            </a:r>
            <a:r>
              <a:rPr lang="ja-JP" altLang="en-US" dirty="0" smtClean="0"/>
              <a:t>名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有効回答者数は</a:t>
            </a:r>
            <a:r>
              <a:rPr kumimoji="1" lang="en-US" altLang="ja-JP" dirty="0" smtClean="0"/>
              <a:t>1,854</a:t>
            </a:r>
            <a:r>
              <a:rPr kumimoji="1" lang="ja-JP" altLang="en-US" dirty="0" smtClean="0"/>
              <a:t>名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0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来場者の声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プラス回答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53907155"/>
              </p:ext>
            </p:extLst>
          </p:nvPr>
        </p:nvGraphicFramePr>
        <p:xfrm>
          <a:off x="1943100" y="2803525"/>
          <a:ext cx="3197225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365"/>
                <a:gridCol w="439620"/>
                <a:gridCol w="439620"/>
                <a:gridCol w="4396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dirty="0" smtClean="0"/>
                        <a:t>アンケート回答</a:t>
                      </a:r>
                      <a:endParaRPr lang="ja-JP" altLang="en-US" sz="1400" dirty="0"/>
                    </a:p>
                  </a:txBody>
                  <a:tcPr marL="35524" marR="35524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altLang="en-US" sz="1400" dirty="0" smtClean="0"/>
                        <a:t>ユーザー属性</a:t>
                      </a:r>
                      <a:endParaRPr lang="ja-JP" altLang="en-US" sz="1400" dirty="0"/>
                    </a:p>
                  </a:txBody>
                  <a:tcPr marL="35524" marR="35524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 smtClean="0"/>
                        <a:t>海岸に面した公園の景色が美しい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20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女性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団体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駐車場が広く適切な誘導を行っている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40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女性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団体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 smtClean="0"/>
                        <a:t>イベントの内容がユニークで楽しめる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30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男性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個人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 smtClean="0"/>
                        <a:t>レストランの料理が美味しい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30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女性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団体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建物が集中して移動が楽である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40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男性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個人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</a:tr>
            </a:tbl>
          </a:graphicData>
        </a:graphic>
      </p:graphicFrame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ja-JP" altLang="en-US" dirty="0" smtClean="0"/>
              <a:t>マイナス回答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1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708246178"/>
              </p:ext>
            </p:extLst>
          </p:nvPr>
        </p:nvGraphicFramePr>
        <p:xfrm>
          <a:off x="5334000" y="2800350"/>
          <a:ext cx="3197225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365"/>
                <a:gridCol w="439620"/>
                <a:gridCol w="439620"/>
                <a:gridCol w="4396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dirty="0" smtClean="0"/>
                        <a:t>アンケート回答</a:t>
                      </a:r>
                      <a:endParaRPr lang="ja-JP" altLang="en-US" sz="1400" dirty="0"/>
                    </a:p>
                  </a:txBody>
                  <a:tcPr marL="35524" marR="35524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altLang="en-US" sz="1400" dirty="0" smtClean="0"/>
                        <a:t>ユーザー属性</a:t>
                      </a:r>
                      <a:endParaRPr lang="ja-JP" altLang="en-US" sz="1400" dirty="0"/>
                    </a:p>
                  </a:txBody>
                  <a:tcPr marL="35524" marR="35524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 smtClean="0"/>
                        <a:t>施設が全体的に古く暗い雰囲気を感じる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20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女性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個人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駐車場から入口までが遠く不便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40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男性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団体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 smtClean="0"/>
                        <a:t>イベントの回数を増やしてほしい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30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男性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個人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 smtClean="0"/>
                        <a:t>レストランのメニューが少ない</a:t>
                      </a:r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30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男性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個人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バリアフリー対策が足りない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50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男性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団体</a:t>
                      </a:r>
                      <a:endParaRPr lang="ja-JP" altLang="en-US" sz="1400" dirty="0"/>
                    </a:p>
                  </a:txBody>
                  <a:tcPr marL="17433" marR="17433" anchor="ctr"/>
                </a:tc>
              </a:tr>
            </a:tbl>
          </a:graphicData>
        </a:graphic>
      </p:graphicFrame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41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満足度の推移</a:t>
            </a:r>
            <a:endParaRPr kumimoji="1" lang="ja-JP" altLang="en-US" dirty="0"/>
          </a:p>
        </p:txBody>
      </p:sp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2339723"/>
              </p:ext>
            </p:extLst>
          </p:nvPr>
        </p:nvGraphicFramePr>
        <p:xfrm>
          <a:off x="1981199" y="2009774"/>
          <a:ext cx="6918102" cy="4326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下矢印 3"/>
          <p:cNvSpPr/>
          <p:nvPr/>
        </p:nvSpPr>
        <p:spPr>
          <a:xfrm>
            <a:off x="3606085" y="2446986"/>
            <a:ext cx="1996225" cy="2910626"/>
          </a:xfrm>
          <a:prstGeom prst="down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400" dirty="0" smtClean="0"/>
              <a:t>過去５年間のアンケート調査によると、満足度は減少傾向</a:t>
            </a:r>
            <a:endParaRPr kumimoji="1" lang="ja-JP" altLang="en-US" sz="14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85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活性化プラン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6417886"/>
              </p:ext>
            </p:extLst>
          </p:nvPr>
        </p:nvGraphicFramePr>
        <p:xfrm>
          <a:off x="1942415" y="2133600"/>
          <a:ext cx="6591985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青海マリンパーク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25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D958F5-F930-4676-8DC4-B706832479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B5D958F5-F930-4676-8DC4-B706832479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24F5F3-8E31-46D2-8249-3502C19E6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F724F5F3-8E31-46D2-8249-3502C19E65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F4A1C9-2445-49DB-B37C-622F8C04F8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7EF4A1C9-2445-49DB-B37C-622F8C04F8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2B1399-5FDD-4D56-B2C7-6C602FF388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482B1399-5FDD-4D56-B2C7-6C602FF388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96E6F7-37FE-4553-B4B9-7F4AB21BA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F296E6F7-37FE-4553-B4B9-7F4AB21BA0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64124D-A078-473E-A738-427B293D4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DF64124D-A078-473E-A738-427B293D4B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4287AD-F4D7-42EE-AF35-F20B87B7E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4B4287AD-F4D7-42EE-AF35-F20B87B7E0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最優先の検討課題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駐車場の再整備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ja-JP" altLang="ja-JP" dirty="0" smtClean="0"/>
              <a:t>大型</a:t>
            </a:r>
            <a:r>
              <a:rPr lang="ja-JP" altLang="ja-JP" dirty="0"/>
              <a:t>車両駐車</a:t>
            </a:r>
            <a:r>
              <a:rPr lang="ja-JP" altLang="ja-JP" dirty="0" smtClean="0"/>
              <a:t>スペース</a:t>
            </a:r>
            <a:r>
              <a:rPr lang="ja-JP" altLang="en-US" dirty="0" smtClean="0"/>
              <a:t>の</a:t>
            </a:r>
            <a:r>
              <a:rPr lang="ja-JP" altLang="ja-JP" dirty="0" smtClean="0"/>
              <a:t>拡大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ja-JP" dirty="0" smtClean="0"/>
              <a:t>全駐車場</a:t>
            </a:r>
            <a:r>
              <a:rPr lang="ja-JP" altLang="ja-JP" dirty="0"/>
              <a:t>の</a:t>
            </a:r>
            <a:r>
              <a:rPr lang="ja-JP" altLang="ja-JP" dirty="0" smtClean="0"/>
              <a:t>無料化</a:t>
            </a:r>
            <a:r>
              <a:rPr lang="ja-JP" altLang="en-US" dirty="0" smtClean="0"/>
              <a:t>の検討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ja-JP" dirty="0" smtClean="0"/>
              <a:t>優先</a:t>
            </a:r>
            <a:r>
              <a:rPr lang="ja-JP" altLang="ja-JP" dirty="0"/>
              <a:t>スペースの</a:t>
            </a:r>
            <a:r>
              <a:rPr lang="ja-JP" altLang="ja-JP" dirty="0" smtClean="0"/>
              <a:t>設置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ja-JP" altLang="en-US" dirty="0" smtClean="0"/>
              <a:t>外国人来場者誘致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ja-JP" altLang="ja-JP" dirty="0" smtClean="0"/>
              <a:t>多言語</a:t>
            </a:r>
            <a:r>
              <a:rPr lang="ja-JP" altLang="ja-JP" dirty="0"/>
              <a:t>案内板の</a:t>
            </a:r>
            <a:r>
              <a:rPr lang="ja-JP" altLang="ja-JP" dirty="0" smtClean="0"/>
              <a:t>設置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ja-JP" dirty="0" smtClean="0"/>
              <a:t>インフォメーションセンター</a:t>
            </a:r>
            <a:r>
              <a:rPr lang="ja-JP" altLang="ja-JP" dirty="0"/>
              <a:t>の</a:t>
            </a:r>
            <a:r>
              <a:rPr lang="ja-JP" altLang="ja-JP" dirty="0" smtClean="0"/>
              <a:t>設置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ja-JP" dirty="0" smtClean="0"/>
              <a:t>多言語</a:t>
            </a:r>
            <a:r>
              <a:rPr lang="ja-JP" altLang="ja-JP" dirty="0"/>
              <a:t>放送案内の</a:t>
            </a:r>
            <a:r>
              <a:rPr lang="ja-JP" altLang="ja-JP" dirty="0" smtClean="0"/>
              <a:t>検討</a:t>
            </a:r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 smtClean="0"/>
              <a:t>青海マリンパーク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82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214</TotalTime>
  <Words>321</Words>
  <Application>Microsoft Office PowerPoint</Application>
  <PresentationFormat>画面に合わせる (4:3)</PresentationFormat>
  <Paragraphs>99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ＭＳ Ｐゴシック</vt:lpstr>
      <vt:lpstr>メイリオ</vt:lpstr>
      <vt:lpstr>Arial</vt:lpstr>
      <vt:lpstr>Calibri</vt:lpstr>
      <vt:lpstr>Century Gothic</vt:lpstr>
      <vt:lpstr>Wingdings 3</vt:lpstr>
      <vt:lpstr>ウィスプ</vt:lpstr>
      <vt:lpstr>青海マリンパーク 来場者調査報告</vt:lpstr>
      <vt:lpstr>調査の目的</vt:lpstr>
      <vt:lpstr>来場者数推移</vt:lpstr>
      <vt:lpstr>調査内容</vt:lpstr>
      <vt:lpstr>来場者の声</vt:lpstr>
      <vt:lpstr>満足度の推移</vt:lpstr>
      <vt:lpstr>活性化プラン</vt:lpstr>
      <vt:lpstr>最優先の検討課題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調査報告</dc:title>
  <dc:creator>FOM出版</dc:creator>
  <cp:lastModifiedBy>FOM出版</cp:lastModifiedBy>
  <cp:revision>23</cp:revision>
  <dcterms:created xsi:type="dcterms:W3CDTF">2015-10-29T08:26:53Z</dcterms:created>
  <dcterms:modified xsi:type="dcterms:W3CDTF">2015-12-01T08:55:10Z</dcterms:modified>
</cp:coreProperties>
</file>