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4" d="100"/>
          <a:sy n="74" d="100"/>
        </p:scale>
        <p:origin x="29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9144000" cy="4572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189" indent="0" algn="ctr">
              <a:buNone/>
              <a:defRPr sz="1600"/>
            </a:lvl2pPr>
            <a:lvl3pPr marL="914377" indent="0" algn="ctr">
              <a:buNone/>
              <a:defRPr sz="16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4840FA52-AA96-4859-80A2-17EB5F4CC28A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24696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86323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762000"/>
            <a:ext cx="1971675" cy="5410200"/>
          </a:xfrm>
        </p:spPr>
        <p:txBody>
          <a:bodyPr vert="eaVert" lIns="45720" tIns="91440" rIns="45720" bIns="9144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1" y="762000"/>
            <a:ext cx="5686425" cy="54102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7543800" y="173563"/>
            <a:ext cx="0" cy="6858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626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12355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9144000" cy="45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b="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63218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8096" y="2286000"/>
            <a:ext cx="35661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1990" y="2286000"/>
            <a:ext cx="35661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95154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00" b="0" cap="none" baseline="0">
                <a:solidFill>
                  <a:schemeClr val="accent2">
                    <a:lumMod val="75000"/>
                  </a:schemeClr>
                </a:solidFill>
                <a:latin typeface="+mn-lt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8096" y="2967788"/>
            <a:ext cx="3566160" cy="3341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1990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200" b="0" kern="1200" cap="none" baseline="0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marL="0" lvl="0" indent="0" algn="l" defTabSz="914377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1990" y="2967788"/>
            <a:ext cx="3566160" cy="3341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08831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74955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99115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768096" y="471509"/>
            <a:ext cx="329184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822960"/>
            <a:ext cx="4258818" cy="51846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096" y="2257506"/>
            <a:ext cx="329184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34092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8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1714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7950" y="4960138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934670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8096" y="331216"/>
            <a:ext cx="7290054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1943100"/>
            <a:ext cx="7290055" cy="43662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8097" y="6470704"/>
            <a:ext cx="161560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4840FA52-AA96-4859-80A2-17EB5F4CC28A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2200" y="6470704"/>
            <a:ext cx="4426094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28000" y="6470704"/>
            <a:ext cx="73025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571500" y="572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49826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377" rtl="0" eaLnBrk="1" latinLnBrk="0" hangingPunct="1">
        <a:lnSpc>
          <a:spcPct val="80000"/>
        </a:lnSpc>
        <a:spcBef>
          <a:spcPct val="0"/>
        </a:spcBef>
        <a:buNone/>
        <a:defRPr kumimoji="1" sz="4400" kern="1200" cap="all" spc="100" baseline="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377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2"/>
        </a:buClr>
        <a:buSzPct val="100000"/>
        <a:buFont typeface="Tw Cen MT" panose="020B0602020104020603" pitchFamily="34" charset="0"/>
        <a:buChar char=" 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4000" dirty="0"/>
              <a:t>媒体別広告費の推移</a:t>
            </a:r>
            <a:endParaRPr kumimoji="1" lang="ja-JP" altLang="en-US" sz="4000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96200859"/>
              </p:ext>
            </p:extLst>
          </p:nvPr>
        </p:nvGraphicFramePr>
        <p:xfrm>
          <a:off x="252001" y="1558350"/>
          <a:ext cx="8639999" cy="5209743"/>
        </p:xfrm>
        <a:graphic>
          <a:graphicData uri="http://schemas.openxmlformats.org/drawingml/2006/table">
            <a:tbl>
              <a:tblPr>
                <a:tableStyleId>{16D9F66E-5EB9-4882-86FB-DCBF35E3C3E4}</a:tableStyleId>
              </a:tblPr>
              <a:tblGrid>
                <a:gridCol w="1080000"/>
                <a:gridCol w="908923"/>
                <a:gridCol w="1233966"/>
                <a:gridCol w="1083422"/>
                <a:gridCol w="1083422"/>
                <a:gridCol w="1083422"/>
                <a:gridCol w="1083422"/>
                <a:gridCol w="1083422"/>
              </a:tblGrid>
              <a:tr h="360891">
                <a:tc rowSpan="2" gridSpan="2">
                  <a:txBody>
                    <a:bodyPr/>
                    <a:lstStyle/>
                    <a:p>
                      <a:pPr algn="l"/>
                      <a:endParaRPr kumimoji="1" lang="ja-JP" altLang="en-US" sz="1400" dirty="0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dirty="0" smtClean="0"/>
                        <a:t>広告費（億円）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dirty="0" smtClean="0"/>
                        <a:t>構成比（％）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360891">
                <a:tc gridSpan="2"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dirty="0" smtClean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2012</a:t>
                      </a:r>
                      <a:r>
                        <a:rPr kumimoji="1" lang="ja-JP" altLang="en-US" sz="1400" kern="1200" dirty="0" smtClean="0"/>
                        <a:t>年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2013</a:t>
                      </a:r>
                      <a:r>
                        <a:rPr kumimoji="1" lang="ja-JP" altLang="en-US" sz="1400" kern="1200" dirty="0" smtClean="0"/>
                        <a:t>年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2014</a:t>
                      </a:r>
                      <a:r>
                        <a:rPr kumimoji="1" lang="ja-JP" altLang="en-US" sz="1400" kern="1200" dirty="0" smtClean="0"/>
                        <a:t>年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2012</a:t>
                      </a:r>
                      <a:r>
                        <a:rPr kumimoji="1" lang="ja-JP" altLang="en-US" sz="1400" kern="1200" dirty="0" smtClean="0"/>
                        <a:t>年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2013</a:t>
                      </a:r>
                      <a:r>
                        <a:rPr kumimoji="1" lang="ja-JP" altLang="en-US" sz="1400" kern="1200" dirty="0" smtClean="0"/>
                        <a:t>年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2014</a:t>
                      </a:r>
                      <a:r>
                        <a:rPr kumimoji="1" lang="ja-JP" altLang="en-US" sz="1400" kern="1200" dirty="0" smtClean="0"/>
                        <a:t>年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60891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dirty="0" smtClean="0"/>
                        <a:t>マスコミ</a:t>
                      </a:r>
                    </a:p>
                  </a:txBody>
                  <a:tcPr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28,809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28,885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29,393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48.9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48.4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47.8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60891">
                <a:tc rowSpan="3">
                  <a:txBody>
                    <a:bodyPr/>
                    <a:lstStyle/>
                    <a:p>
                      <a:pPr algn="l"/>
                      <a:endParaRPr kumimoji="1" lang="ja-JP" altLang="en-US" sz="1400" dirty="0"/>
                    </a:p>
                  </a:txBody>
                  <a:tcPr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kern="1200" dirty="0" smtClean="0"/>
                        <a:t>テレビ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18,770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19,023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19,564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31.9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31.9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31.8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60891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kern="1200" dirty="0" smtClean="0"/>
                        <a:t>新聞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6,242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6,170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6,057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10.6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10.3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9.8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60891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kern="1200" dirty="0" smtClean="0"/>
                        <a:t>その他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3,797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3,692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3,772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6.4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6.2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6.1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60891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kern="1200" dirty="0" smtClean="0"/>
                        <a:t>インターネット</a:t>
                      </a:r>
                      <a:endParaRPr kumimoji="1" lang="ja-JP" alt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8,680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9,381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10,519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14.7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15.7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17.1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60891"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kern="1200" dirty="0" smtClean="0"/>
                        <a:t>媒体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6,629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7,203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8,245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11.3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12.1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13.4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60891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kern="1200" dirty="0" smtClean="0"/>
                        <a:t>制作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2,051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2,178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2,274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3.5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3.6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3.7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60000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dirty="0" smtClean="0"/>
                        <a:t>プロモーションメディアほか</a:t>
                      </a:r>
                    </a:p>
                  </a:txBody>
                  <a:tcPr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21,424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21,446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21,610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36.4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35.9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35.1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60891">
                <a:tc rowSpan="3">
                  <a:txBody>
                    <a:bodyPr/>
                    <a:lstStyle/>
                    <a:p>
                      <a:pPr algn="l"/>
                      <a:endParaRPr kumimoji="1" lang="ja-JP" altLang="en-US" sz="1400" dirty="0"/>
                    </a:p>
                  </a:txBody>
                  <a:tcPr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kern="1200" dirty="0" smtClean="0"/>
                        <a:t>折り込み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5,165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5,103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4,920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8.8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8.5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8.0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60891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DM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3,960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3,893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3,923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6.7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6.5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6.4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60891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kern="1200" dirty="0" smtClean="0"/>
                        <a:t>その他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12,299</a:t>
                      </a:r>
                      <a:endParaRPr kumimoji="1" lang="en-US" altLang="ja-JP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12,450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12,767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20.9</a:t>
                      </a:r>
                      <a:endParaRPr kumimoji="1" lang="en-US" altLang="ja-JP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20.9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20.8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60891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dirty="0" smtClean="0"/>
                        <a:t>総計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58,913</a:t>
                      </a:r>
                      <a:endParaRPr kumimoji="1" lang="en-US" altLang="ja-JP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59,712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61,522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100.0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100.0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100.0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8773833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インテグラル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インテグラル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090DCB5F-146D-478A-852A-34B16FE9F3A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45</TotalTime>
  <Words>111</Words>
  <Application>Microsoft Office PowerPoint</Application>
  <PresentationFormat>画面に合わせる (4:3)</PresentationFormat>
  <Paragraphs>93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メイリオ</vt:lpstr>
      <vt:lpstr>Tw Cen MT</vt:lpstr>
      <vt:lpstr>Tw Cen MT Condensed</vt:lpstr>
      <vt:lpstr>Wingdings 3</vt:lpstr>
      <vt:lpstr>インテグラル</vt:lpstr>
      <vt:lpstr>媒体別広告費の推移</vt:lpstr>
    </vt:vector>
  </TitlesOfParts>
  <Company>富士通エフ・オー・エム株式会社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ネット広告への取り組み</dc:title>
  <dc:creator>FOM出版</dc:creator>
  <cp:lastModifiedBy>FOM出版</cp:lastModifiedBy>
  <cp:revision>26</cp:revision>
  <dcterms:created xsi:type="dcterms:W3CDTF">2015-11-01T00:56:52Z</dcterms:created>
  <dcterms:modified xsi:type="dcterms:W3CDTF">2015-12-01T04:35:13Z</dcterms:modified>
</cp:coreProperties>
</file>