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925438752"/>
        <c:axId val="925430592"/>
      </c:radarChart>
      <c:catAx>
        <c:axId val="9254387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0592"/>
        <c:crosses val="autoZero"/>
        <c:auto val="1"/>
        <c:lblAlgn val="ctr"/>
        <c:lblOffset val="100"/>
        <c:noMultiLvlLbl val="0"/>
      </c:catAx>
      <c:valAx>
        <c:axId val="925430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925438752"/>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1" qsCatId="simple" csTypeId="urn:microsoft.com/office/officeart/2005/8/colors/accent0_3" csCatId="mainScheme"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1" qsCatId="simple" csTypeId="urn:microsoft.com/office/officeart/2005/8/colors/accent6_4" csCatId="accent6"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16A36727-83DD-473B-A271-3E7102EAE5F0}" type="pres">
      <dgm:prSet presAssocID="{CD493775-EC9A-4473-A2C4-0DE8700D7FC5}" presName="Name35"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18FEEFEB-6F1E-42BF-B406-FEFC9435F685}" type="pres">
      <dgm:prSet presAssocID="{ED14974D-9C99-4CD1-84ED-B7AB1F9514F7}" presName="Name35"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9E502F93-B194-46A7-928D-7687D16CB539}" type="pres">
      <dgm:prSet presAssocID="{3E2232CC-C591-44CC-82F2-FD038AD1323F}" presName="Name35"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1D7946DA-ECC6-492F-9670-083BABD2D544}" type="pres">
      <dgm:prSet presAssocID="{07215938-6286-41EF-8E5B-4E272865B81E}" presName="Name35"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F40508C0-C5A6-488B-AB7B-3401C7206CFC}" type="pres">
      <dgm:prSet presAssocID="{890C744C-1023-4F1C-B4BD-19881D4AA750}" presName="Name35"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FEA7C449-BF8C-483C-A5D7-6415472536E0}" type="pres">
      <dgm:prSet presAssocID="{78FBCAB4-D2A3-4BD7-AB83-F81C4CD534FD}" presName="Name35"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706643F6-0C96-43C7-B62E-70FE62159880}" type="pres">
      <dgm:prSet presAssocID="{2F11FD02-C0EC-4A58-B689-4FBF757004CE}" presName="Name35"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A2A30035-AB49-4135-8029-2CFFBBBC209E}" type="pres">
      <dgm:prSet presAssocID="{FA316A5B-3DB6-4C5B-9AE6-2AC42AE3A612}" presName="Name35"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F6E2B1E9-9646-45A3-9BE2-93D73CCB7B4C}" type="pres">
      <dgm:prSet presAssocID="{F95E3034-A849-4DDB-816C-966BAD4FB72F}" presName="Name35"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829ED478-6B12-404A-B1F5-A6CD71F61B28}" type="presOf" srcId="{362E6723-2468-4BF6-BDDF-ABF165179FB4}" destId="{BEF2250B-889C-498F-A941-0F67229E21C3}" srcOrd="0" destOrd="0" presId="urn:microsoft.com/office/officeart/2005/8/layout/orgChart1"/>
    <dgm:cxn modelId="{CEABBBC8-2E57-4B0F-8CD0-9F81963BC58B}" type="presOf" srcId="{FA316A5B-3DB6-4C5B-9AE6-2AC42AE3A612}" destId="{A2A30035-AB49-4135-8029-2CFFBBBC209E}"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C6368B46-1B49-44FF-9265-814BA3C914C6}" type="presOf" srcId="{ED14974D-9C99-4CD1-84ED-B7AB1F9514F7}" destId="{18FEEFEB-6F1E-42BF-B406-FEFC9435F685}" srcOrd="0" destOrd="0" presId="urn:microsoft.com/office/officeart/2005/8/layout/orgChart1"/>
    <dgm:cxn modelId="{9F6537E6-56CA-4283-8F73-0ECE5457F159}" type="presOf" srcId="{78FBCAB4-D2A3-4BD7-AB83-F81C4CD534FD}" destId="{FEA7C449-BF8C-483C-A5D7-6415472536E0}"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DFCEB4C6-113E-4CAA-A5D5-8B0C07996809}" type="presOf" srcId="{3E2232CC-C591-44CC-82F2-FD038AD1323F}" destId="{9E502F93-B194-46A7-928D-7687D16CB53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4D29E844-C84A-4433-B3E5-9EB475CA21D3}" type="presOf" srcId="{CD493775-EC9A-4473-A2C4-0DE8700D7FC5}" destId="{16A36727-83DD-473B-A271-3E7102EAE5F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E50DF5D8-7FA0-4BEB-94D9-DEBD33B8E670}" type="presOf" srcId="{890C744C-1023-4F1C-B4BD-19881D4AA750}" destId="{F40508C0-C5A6-488B-AB7B-3401C7206CFC}"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7C24C85C-4620-4BD7-BA44-5C16E3A5267C}" srcId="{8A2E08D8-144A-444A-A529-02F2B2B8DEDF}" destId="{04AD0DF0-19BC-4902-A0F7-C4D2E6C3930E}" srcOrd="1" destOrd="0" parTransId="{0AB42F98-F090-4571-A7CB-46A8AA52EC8A}" sibTransId="{DCFE6140-C3A7-4A1D-9999-D028FDE308A3}"/>
    <dgm:cxn modelId="{009D4FF2-F519-466E-8D28-C02891324032}" type="presOf" srcId="{F95E3034-A849-4DDB-816C-966BAD4FB72F}" destId="{F6E2B1E9-9646-45A3-9BE2-93D73CCB7B4C}" srcOrd="0" destOrd="0" presId="urn:microsoft.com/office/officeart/2005/8/layout/orgChart1"/>
    <dgm:cxn modelId="{2384BBB0-3FE6-442E-B628-8FDBA80EC4A0}" srcId="{3AD85F96-FD49-47AD-BF5E-4CBAAEAD973B}" destId="{FAF598CC-CA35-43C2-B040-9A669F21108F}" srcOrd="0" destOrd="0" parTransId="{2F11FD02-C0EC-4A58-B689-4FBF757004CE}" sibTransId="{8206A59B-AC14-4675-89EC-6CC0CA1A1737}"/>
    <dgm:cxn modelId="{360C230E-43DB-4861-8DC5-A68B70FCAAD4}" type="presOf" srcId="{2F11FD02-C0EC-4A58-B689-4FBF757004CE}" destId="{706643F6-0C96-43C7-B62E-70FE6215988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76A6DB29-151F-4BE5-9D2D-1D08209C573D}" type="presOf" srcId="{07215938-6286-41EF-8E5B-4E272865B81E}" destId="{1D7946DA-ECC6-492F-9670-083BABD2D544}"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C9FF0ABC-A32D-4A18-9FC6-2D3C3EB69C3E}" type="presParOf" srcId="{BAC9458F-67B8-4853-9859-3B5668FD9188}" destId="{16A36727-83DD-473B-A271-3E7102EAE5F0}"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2A5541D7-65B1-445A-8328-F8229381EF23}" type="presParOf" srcId="{BAC9458F-67B8-4853-9859-3B5668FD9188}" destId="{18FEEFEB-6F1E-42BF-B406-FEFC9435F685}"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7278EB1A-3A76-44BC-AD57-85BC013C8EAD}" type="presParOf" srcId="{BAC9458F-67B8-4853-9859-3B5668FD9188}" destId="{9E502F93-B194-46A7-928D-7687D16CB539}"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BAEC67F6-5DF6-49FA-9BA7-C69B736A45B8}" type="presParOf" srcId="{2F6D70E6-FFC6-4DA5-9142-E30FE7224990}" destId="{1D7946DA-ECC6-492F-9670-083BABD2D544}"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BEAFE5C4-8B73-4448-A8A3-5D5E87556D72}" type="presParOf" srcId="{2F6D70E6-FFC6-4DA5-9142-E30FE7224990}" destId="{F40508C0-C5A6-488B-AB7B-3401C7206CFC}"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9ADEC07C-D504-4700-BC62-854B01A39E41}" type="presParOf" srcId="{2F6D70E6-FFC6-4DA5-9142-E30FE7224990}" destId="{FEA7C449-BF8C-483C-A5D7-6415472536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6EC80216-C8DD-4A59-973F-EB01D219F21A}" type="presParOf" srcId="{15A4B83F-112D-4F92-AE6F-827EEDE7778F}" destId="{706643F6-0C96-43C7-B62E-70FE62159880}"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6675D5E8-CBD0-468A-AA4A-2F96ECB83F00}" type="presParOf" srcId="{15A4B83F-112D-4F92-AE6F-827EEDE7778F}" destId="{A2A30035-AB49-4135-8029-2CFFBBBC209E}"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63D6D61D-530D-4AE5-AFC9-A233B57EB236}" type="presParOf" srcId="{15A4B83F-112D-4F92-AE6F-827EEDE7778F}" destId="{F6E2B1E9-9646-45A3-9BE2-93D73CCB7B4C}"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F914F636-C638-451E-B8B2-D55223ECADAB}" type="presOf" srcId="{83F60C90-96E5-4DA5-952E-A81F787DA227}" destId="{FF76F986-9288-4F94-B1EB-D7DA0A9B8FF0}" srcOrd="0" destOrd="0" presId="urn:microsoft.com/office/officeart/2005/8/layout/matrix2"/>
    <dgm:cxn modelId="{9587C55F-FBAB-4DFC-9EEE-C49113AF9AFE}" srcId="{38CC9482-46E8-47A9-9FF8-70B8BBF597DC}" destId="{83F60C90-96E5-4DA5-952E-A81F787DA227}" srcOrd="3" destOrd="0" parTransId="{45DFACFE-2A86-4C41-AB7C-044E543EE9AB}" sibTransId="{BFC6F257-1996-4831-AF42-03EFD3D4E29B}"/>
    <dgm:cxn modelId="{6FAD4AF7-7FA4-4097-87D6-03D1104E027A}" type="presOf" srcId="{B7B31696-73FE-4A1D-8FB8-71A5C4FFCB7B}" destId="{C4662A16-7D8A-4990-8B9F-44F1C2B2B704}" srcOrd="0" destOrd="0" presId="urn:microsoft.com/office/officeart/2005/8/layout/matrix2"/>
    <dgm:cxn modelId="{8129D9DF-B898-472E-9B09-0E10997D20E8}" type="presOf" srcId="{95CD6476-02AE-43F0-BDA5-7128863DC8DD}" destId="{08E76610-A2CC-4FCC-AC4B-BF1EF11522C6}" srcOrd="0" destOrd="0" presId="urn:microsoft.com/office/officeart/2005/8/layout/matrix2"/>
    <dgm:cxn modelId="{629D31D3-AA61-407E-9E2A-E334245FE8C7}" type="presOf" srcId="{38CC9482-46E8-47A9-9FF8-70B8BBF597DC}" destId="{C3BBEDC9-80E6-4E51-8F0C-38FABAFA9A8A}" srcOrd="0" destOrd="0" presId="urn:microsoft.com/office/officeart/2005/8/layout/matrix2"/>
    <dgm:cxn modelId="{33CA3CE5-863E-4DB2-9D3C-D74908090C64}" type="presOf" srcId="{CBAF2B62-2CD1-492F-9C0D-7724F2F9A263}" destId="{4FC05C4F-8F71-48B5-B3BA-463CC7531C2E}"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518AF420-CE8E-4EC9-A753-1056655BF508}" type="presParOf" srcId="{C3BBEDC9-80E6-4E51-8F0C-38FABAFA9A8A}" destId="{96CCE6F7-1CC1-4CF2-ADEB-E53052EFEDEE}" srcOrd="0" destOrd="0" presId="urn:microsoft.com/office/officeart/2005/8/layout/matrix2"/>
    <dgm:cxn modelId="{A3AE30D0-6326-4EFF-8873-280BAE8239FA}" type="presParOf" srcId="{C3BBEDC9-80E6-4E51-8F0C-38FABAFA9A8A}" destId="{4FC05C4F-8F71-48B5-B3BA-463CC7531C2E}" srcOrd="1" destOrd="0" presId="urn:microsoft.com/office/officeart/2005/8/layout/matrix2"/>
    <dgm:cxn modelId="{08FF679E-C9FF-44D3-9F3A-7F39B48953AB}" type="presParOf" srcId="{C3BBEDC9-80E6-4E51-8F0C-38FABAFA9A8A}" destId="{08E76610-A2CC-4FCC-AC4B-BF1EF11522C6}" srcOrd="2" destOrd="0" presId="urn:microsoft.com/office/officeart/2005/8/layout/matrix2"/>
    <dgm:cxn modelId="{90EABFD7-2F2A-4998-8A25-34BBA43FA1C3}" type="presParOf" srcId="{C3BBEDC9-80E6-4E51-8F0C-38FABAFA9A8A}" destId="{C4662A16-7D8A-4990-8B9F-44F1C2B2B704}" srcOrd="3" destOrd="0" presId="urn:microsoft.com/office/officeart/2005/8/layout/matrix2"/>
    <dgm:cxn modelId="{3ED19F0A-BF14-47CE-B56C-82F7426A66E1}"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chart" Target="../charts/chart1.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1102643084"/>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満足度・関心度ポートフォリオの作成</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2759968524"/>
              </p:ext>
            </p:extLst>
          </p:nvPr>
        </p:nvGraphicFramePr>
        <p:xfrm>
          <a:off x="201896"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561896" y="5842151"/>
            <a:ext cx="3600000" cy="646331"/>
          </a:xfrm>
          <a:prstGeom prst="rect">
            <a:avLst/>
          </a:prstGeom>
          <a:noFill/>
        </p:spPr>
        <p:txBody>
          <a:bodyPr wrap="square" rtlCol="0">
            <a:spAutoFit/>
          </a:bodyPr>
          <a:lstStyle/>
          <a:p>
            <a:r>
              <a:rPr lang="ja-JP" altLang="en-US" sz="1200" dirty="0" smtClean="0"/>
              <a:t>研修に先立ち、</a:t>
            </a:r>
            <a:r>
              <a:rPr lang="en-US" altLang="ja-JP" sz="1200" dirty="0" smtClean="0"/>
              <a:t>1</a:t>
            </a:r>
            <a:r>
              <a:rPr lang="ja-JP" altLang="en-US" sz="1200" dirty="0" smtClean="0"/>
              <a:t>人</a:t>
            </a:r>
            <a:r>
              <a:rPr lang="en-US" altLang="ja-JP" sz="1200" dirty="0" smtClean="0"/>
              <a:t>1</a:t>
            </a:r>
            <a:r>
              <a:rPr lang="ja-JP" altLang="en-US" sz="1200" dirty="0" smtClean="0"/>
              <a:t>人の満足と関心の度合いをそれぞれレーダーチャートで確認し、モチベーションの現状を調べます。</a:t>
            </a:r>
            <a:endParaRPr kumimoji="1" lang="ja-JP" altLang="en-US" sz="1200" dirty="0"/>
          </a:p>
        </p:txBody>
      </p:sp>
      <p:sp>
        <p:nvSpPr>
          <p:cNvPr id="13" name="テキスト ボックス 12"/>
          <p:cNvSpPr txBox="1"/>
          <p:nvPr/>
        </p:nvSpPr>
        <p:spPr>
          <a:xfrm>
            <a:off x="5100034" y="5842151"/>
            <a:ext cx="3600000" cy="830997"/>
          </a:xfrm>
          <a:prstGeom prst="rect">
            <a:avLst/>
          </a:prstGeom>
          <a:noFill/>
        </p:spPr>
        <p:txBody>
          <a:bodyPr wrap="square" rtlCol="0">
            <a:spAutoFit/>
          </a:bodyPr>
          <a:lstStyle/>
          <a:p>
            <a:r>
              <a:rPr lang="ja-JP" altLang="en-US" sz="1200" dirty="0" smtClean="0"/>
              <a:t>レーダーチャートの結果から、満足度と関心度のマトリックスによって、職場ごとの満足度・関心度ポートフォリオを作成し、取り組みの「見える化」を図ります。</a:t>
            </a:r>
            <a:endParaRPr kumimoji="1" lang="ja-JP" altLang="en-US" sz="1200" dirty="0"/>
          </a:p>
        </p:txBody>
      </p:sp>
      <p:grpSp>
        <p:nvGrpSpPr>
          <p:cNvPr id="19" name="グループ化 18"/>
          <p:cNvGrpSpPr/>
          <p:nvPr/>
        </p:nvGrpSpPr>
        <p:grpSpPr>
          <a:xfrm>
            <a:off x="4959782"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1330529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smtClean="0"/>
              <a:t>会社全体のモチベーションアップ</a:t>
            </a:r>
          </a:p>
          <a:p>
            <a:r>
              <a:rPr lang="ja-JP" altLang="en-US" smtClean="0"/>
              <a:t>社員の主体性・積極性の向上</a:t>
            </a:r>
          </a:p>
          <a:p>
            <a:r>
              <a:rPr lang="ja-JP" altLang="en-US" smtClean="0"/>
              <a:t>社員の成長意欲の向上</a:t>
            </a:r>
          </a:p>
          <a:p>
            <a:r>
              <a:rPr lang="ja-JP" altLang="en-US" smtClean="0"/>
              <a:t>組織の連携力の向上</a:t>
            </a:r>
          </a:p>
          <a:p>
            <a:r>
              <a:rPr lang="ja-JP" altLang="en-US" smtClean="0"/>
              <a:t>組織のビジョンを全員で共有</a:t>
            </a:r>
          </a:p>
          <a:p>
            <a:r>
              <a:rPr lang="ja-JP" altLang="en-US" smtClean="0"/>
              <a:t>会社経営や事業に対する理解力の向上</a:t>
            </a:r>
          </a:p>
          <a:p>
            <a:r>
              <a:rPr lang="ja-JP" altLang="en-US" smtClean="0"/>
              <a:t>それぞれの強みを生かした役割分担の実現</a:t>
            </a:r>
          </a:p>
          <a:p>
            <a:r>
              <a:rPr lang="ja-JP" altLang="en-US"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958844777"/>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985512964"/>
              </p:ext>
            </p:extLst>
          </p:nvPr>
        </p:nvGraphicFramePr>
        <p:xfrm>
          <a:off x="972001" y="2273300"/>
          <a:ext cx="7199999" cy="4320000"/>
        </p:xfrm>
        <a:graphic>
          <a:graphicData uri="http://schemas.openxmlformats.org/drawingml/2006/table">
            <a:tbl>
              <a:tblPr firstRow="1" bandRow="1">
                <a:tableStyleId>{7E9639D4-E3E2-4D34-9284-5A2195B3D0D7}</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sp>
        <p:nvSpPr>
          <p:cNvPr id="10" name="コンテンツ プレースホルダー 9"/>
          <p:cNvSpPr>
            <a:spLocks noGrp="1"/>
          </p:cNvSpPr>
          <p:nvPr>
            <p:ph idx="1"/>
          </p:nvPr>
        </p:nvSpPr>
        <p:spPr>
          <a:xfrm>
            <a:off x="513000" y="2273300"/>
            <a:ext cx="4680000" cy="4320000"/>
          </a:xfrm>
        </p:spPr>
        <p:txBody>
          <a:bodyPr/>
          <a:lstStyle/>
          <a:p>
            <a:pPr lvl="0" rtl="0"/>
            <a:r>
              <a:rPr kumimoji="1" lang="ja-JP" b="0" i="0" dirty="0" smtClean="0"/>
              <a:t>関係の質</a:t>
            </a:r>
            <a:endParaRPr lang="ja-JP" dirty="0"/>
          </a:p>
          <a:p>
            <a:pPr lvl="0" rtl="0"/>
            <a:r>
              <a:rPr kumimoji="1" lang="ja-JP" b="0" i="0" dirty="0" smtClean="0"/>
              <a:t>思考の質</a:t>
            </a:r>
            <a:endParaRPr lang="ja-JP" dirty="0"/>
          </a:p>
          <a:p>
            <a:pPr lvl="0" rtl="0"/>
            <a:r>
              <a:rPr kumimoji="1" lang="ja-JP" b="0" i="0" dirty="0" smtClean="0"/>
              <a:t>行動の質</a:t>
            </a:r>
            <a:endParaRPr lang="ja-JP" dirty="0"/>
          </a:p>
          <a:p>
            <a:pPr lvl="0" rtl="0"/>
            <a:r>
              <a:rPr kumimoji="1" lang="ja-JP" b="0" i="0" dirty="0" smtClean="0"/>
              <a:t>結果の質</a:t>
            </a:r>
            <a:endParaRPr lang="ja-JP" dirty="0"/>
          </a:p>
        </p:txBody>
      </p:sp>
    </p:spTree>
    <p:extLst>
      <p:ext uri="{BB962C8B-B14F-4D97-AF65-F5344CB8AC3E}">
        <p14:creationId xmlns:p14="http://schemas.microsoft.com/office/powerpoint/2010/main" val="393871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842247" y="4012229"/>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172123860"/>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38053</TotalTime>
  <Words>585</Words>
  <Application>Microsoft Office PowerPoint</Application>
  <PresentationFormat>画面に合わせる (4:3)</PresentationFormat>
  <Paragraphs>125</Paragraphs>
  <Slides>11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満足度・関心度ポートフォリオの作成</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60</cp:revision>
  <dcterms:created xsi:type="dcterms:W3CDTF">2015-11-05T02:12:26Z</dcterms:created>
  <dcterms:modified xsi:type="dcterms:W3CDTF">2015-12-01T04:29:22Z</dcterms:modified>
</cp:coreProperties>
</file>