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Sheet1!$B$2:$B$12</c:f>
              <c:numCache>
                <c:formatCode>#,##0</c:formatCode>
                <c:ptCount val="11"/>
                <c:pt idx="0">
                  <c:v>7730</c:v>
                </c:pt>
                <c:pt idx="1">
                  <c:v>7948</c:v>
                </c:pt>
                <c:pt idx="2">
                  <c:v>8529</c:v>
                </c:pt>
                <c:pt idx="3">
                  <c:v>8754</c:v>
                </c:pt>
                <c:pt idx="4">
                  <c:v>8811</c:v>
                </c:pt>
                <c:pt idx="5">
                  <c:v>9091</c:v>
                </c:pt>
                <c:pt idx="6">
                  <c:v>9408</c:v>
                </c:pt>
                <c:pt idx="7">
                  <c:v>9462</c:v>
                </c:pt>
                <c:pt idx="8" formatCode="#,##0_);[Red]\(#,##0\)">
                  <c:v>9610</c:v>
                </c:pt>
                <c:pt idx="9" formatCode="#,##0_);[Red]\(#,##0\)">
                  <c:v>9652</c:v>
                </c:pt>
                <c:pt idx="10" formatCode="#,##0_);[Red]\(#,##0\)">
                  <c:v>10044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invertIfNegative val="0"/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64.3</c:v>
                </c:pt>
                <c:pt idx="1">
                  <c:v>66</c:v>
                </c:pt>
                <c:pt idx="2">
                  <c:v>70.8</c:v>
                </c:pt>
                <c:pt idx="3">
                  <c:v>72.599999999999994</c:v>
                </c:pt>
                <c:pt idx="4">
                  <c:v>73</c:v>
                </c:pt>
                <c:pt idx="5">
                  <c:v>75.3</c:v>
                </c:pt>
                <c:pt idx="6">
                  <c:v>78</c:v>
                </c:pt>
                <c:pt idx="7">
                  <c:v>78.2</c:v>
                </c:pt>
                <c:pt idx="8">
                  <c:v>79.099999999999994</c:v>
                </c:pt>
                <c:pt idx="9">
                  <c:v>79.5</c:v>
                </c:pt>
                <c:pt idx="10">
                  <c:v>82.8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2875968"/>
        <c:axId val="1542879776"/>
      </c:barChart>
      <c:catAx>
        <c:axId val="1542875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9776"/>
        <c:crosses val="autoZero"/>
        <c:auto val="1"/>
        <c:lblAlgn val="ctr"/>
        <c:lblOffset val="100"/>
        <c:noMultiLvlLbl val="0"/>
      </c:catAx>
      <c:valAx>
        <c:axId val="1542879776"/>
        <c:scaling>
          <c:orientation val="minMax"/>
          <c:max val="10100"/>
          <c:min val="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542875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307007106737252"/>
          <c:y val="0.43537127492918387"/>
          <c:w val="0.13563860287924998"/>
          <c:h val="0.12925745014163229"/>
        </c:manualLayout>
      </c:layout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46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3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3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32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51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88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9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4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6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2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9701" y="585216"/>
            <a:ext cx="8474299" cy="1499616"/>
          </a:xfrm>
        </p:spPr>
        <p:txBody>
          <a:bodyPr>
            <a:normAutofit/>
          </a:bodyPr>
          <a:lstStyle/>
          <a:p>
            <a:r>
              <a:rPr lang="ja-JP" altLang="en-US" sz="3500" smtClean="0"/>
              <a:t>インターネットの利用者数、人口普及率</a:t>
            </a:r>
            <a:endParaRPr lang="ja-JP" altLang="en-US" sz="35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675215"/>
              </p:ext>
            </p:extLst>
          </p:nvPr>
        </p:nvGraphicFramePr>
        <p:xfrm>
          <a:off x="252000" y="2016000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766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</TotalTime>
  <Words>6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インターネットの利用者数、人口普及率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ネット広告への取り組み</dc:title>
  <dc:creator>FOM出版</dc:creator>
  <cp:lastModifiedBy>FOM出版</cp:lastModifiedBy>
  <cp:revision>15</cp:revision>
  <dcterms:created xsi:type="dcterms:W3CDTF">2015-11-01T00:56:52Z</dcterms:created>
  <dcterms:modified xsi:type="dcterms:W3CDTF">2015-12-01T04:36:18Z</dcterms:modified>
</cp:coreProperties>
</file>