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46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64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98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280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514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67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268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518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876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14799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691200"/>
            <a:ext cx="6798734" cy="648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771200"/>
            <a:ext cx="6798736" cy="41616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65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401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6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58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691200"/>
            <a:ext cx="6798735" cy="648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14796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69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19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57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93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14634CA-92FA-4824-B899-ED0EC98D02F7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E56F0C-1F98-40CE-AD82-980C4F5469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59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4400" dirty="0"/>
              <a:t>カーボンニュートラル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地球環境推進室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45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活動の概要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カーボンニュートラルの推進を通して、当社の環境問題の取り組みをさらに強化します。また、当社の環境問題への取り組み姿勢をアピールします。そのため、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排出量を把握するために当社の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排出量の算定基準を策定します。そして、</a:t>
            </a:r>
            <a:r>
              <a:rPr lang="en-US" altLang="ja-JP" dirty="0"/>
              <a:t>2020</a:t>
            </a:r>
            <a:r>
              <a:rPr lang="ja-JP" altLang="en-US" dirty="0"/>
              <a:t>年度までに、</a:t>
            </a:r>
            <a:r>
              <a:rPr lang="en-US" altLang="ja-JP" dirty="0"/>
              <a:t>2015</a:t>
            </a:r>
            <a:r>
              <a:rPr lang="ja-JP" altLang="en-US" dirty="0"/>
              <a:t>年度比で</a:t>
            </a:r>
            <a:r>
              <a:rPr lang="en-US" altLang="ja-JP" dirty="0"/>
              <a:t>CO</a:t>
            </a:r>
            <a:r>
              <a:rPr lang="en-US" altLang="ja-JP" baseline="-25000" dirty="0"/>
              <a:t>2</a:t>
            </a:r>
            <a:r>
              <a:rPr lang="ja-JP" altLang="en-US" dirty="0"/>
              <a:t>排出量を</a:t>
            </a:r>
            <a:r>
              <a:rPr lang="en-US" altLang="ja-JP" dirty="0"/>
              <a:t>20</a:t>
            </a:r>
            <a:r>
              <a:rPr lang="ja-JP" altLang="en-US" dirty="0"/>
              <a:t>％削減し、残りの</a:t>
            </a:r>
            <a:r>
              <a:rPr lang="en-US" altLang="ja-JP" dirty="0"/>
              <a:t>80</a:t>
            </a:r>
            <a:r>
              <a:rPr lang="ja-JP" altLang="en-US" dirty="0"/>
              <a:t>％は排出権取引等によって相殺します。</a:t>
            </a:r>
          </a:p>
          <a:p>
            <a:pPr>
              <a:buFont typeface="Wingdings" panose="05000000000000000000" pitchFamily="2" charset="2"/>
              <a:buChar char="l"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19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低炭素社会に向けた推進活動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763688" y="2060848"/>
            <a:ext cx="2090920" cy="1155509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Action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+mn-ea"/>
              </a:rPr>
              <a:t>実施内容の分析と</a:t>
            </a:r>
            <a:r>
              <a:rPr lang="en-US" altLang="ja-JP" dirty="0">
                <a:solidFill>
                  <a:prstClr val="black"/>
                </a:solidFill>
                <a:latin typeface="+mn-ea"/>
              </a:rPr>
              <a:t/>
            </a:r>
            <a:br>
              <a:rPr lang="en-US" altLang="ja-JP" dirty="0">
                <a:solidFill>
                  <a:prstClr val="black"/>
                </a:solidFill>
                <a:latin typeface="+mn-ea"/>
              </a:rPr>
            </a:br>
            <a:r>
              <a:rPr lang="ja-JP" altLang="en-US" dirty="0">
                <a:solidFill>
                  <a:prstClr val="black"/>
                </a:solidFill>
                <a:latin typeface="+mn-ea"/>
              </a:rPr>
              <a:t>さらなる推進活動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5292080" y="2061516"/>
            <a:ext cx="2088232" cy="11540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Plan</a:t>
            </a:r>
          </a:p>
          <a:p>
            <a:pPr algn="ctr"/>
            <a:r>
              <a:rPr lang="ja-JP" altLang="en-US" spc="-150" dirty="0" smtClean="0">
                <a:solidFill>
                  <a:prstClr val="black"/>
                </a:solidFill>
                <a:latin typeface="ＭＳ Ｐ明朝" panose="02020600040205080304" pitchFamily="18" charset="-128"/>
              </a:rPr>
              <a:t>カーボンニュートラル</a:t>
            </a:r>
            <a:r>
              <a:rPr lang="ja-JP" altLang="en-US" dirty="0" smtClean="0">
                <a:solidFill>
                  <a:prstClr val="black"/>
                </a:solidFill>
                <a:latin typeface="ＭＳ Ｐ明朝" panose="02020600040205080304" pitchFamily="18" charset="-128"/>
              </a:rPr>
              <a:t>化の企画</a:t>
            </a:r>
            <a:endParaRPr lang="ja-JP" altLang="en-US" dirty="0">
              <a:solidFill>
                <a:prstClr val="black"/>
              </a:solidFill>
              <a:latin typeface="ＭＳ Ｐ明朝" panose="02020600040205080304" pitchFamily="18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765171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Check</a:t>
            </a:r>
          </a:p>
          <a:p>
            <a:pPr algn="ctr"/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削減目標の</a:t>
            </a:r>
            <a: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  <a:t/>
            </a:r>
            <a:br>
              <a:rPr lang="en-US" altLang="ja-JP" dirty="0">
                <a:solidFill>
                  <a:prstClr val="black"/>
                </a:solidFill>
                <a:latin typeface="ＭＳ Ｐ明朝" panose="02020600040205080304" pitchFamily="18" charset="-128"/>
              </a:rPr>
            </a:br>
            <a:r>
              <a:rPr lang="ja-JP" altLang="en-US" dirty="0">
                <a:solidFill>
                  <a:prstClr val="black"/>
                </a:solidFill>
                <a:latin typeface="ＭＳ Ｐ明朝" panose="02020600040205080304" pitchFamily="18" charset="-128"/>
              </a:rPr>
              <a:t>達成度確認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5292080" y="4435218"/>
            <a:ext cx="2088232" cy="115402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2800" dirty="0">
                <a:solidFill>
                  <a:prstClr val="white"/>
                </a:solidFill>
                <a:latin typeface="Arial Black" pitchFamily="34" charset="0"/>
              </a:rPr>
              <a:t>Do</a:t>
            </a:r>
          </a:p>
          <a:p>
            <a:pPr algn="ctr"/>
            <a:r>
              <a:rPr lang="en-US" altLang="ja-JP" dirty="0">
                <a:solidFill>
                  <a:prstClr val="black"/>
                </a:solidFill>
              </a:rPr>
              <a:t>CO</a:t>
            </a:r>
            <a:r>
              <a:rPr lang="en-US" altLang="ja-JP" baseline="-25000" dirty="0">
                <a:solidFill>
                  <a:prstClr val="black"/>
                </a:solidFill>
              </a:rPr>
              <a:t>2</a:t>
            </a:r>
            <a:r>
              <a:rPr lang="ja-JP" altLang="en-US" dirty="0">
                <a:solidFill>
                  <a:prstClr val="black"/>
                </a:solidFill>
              </a:rPr>
              <a:t>排出権購入</a:t>
            </a:r>
            <a:r>
              <a:rPr lang="en-US" altLang="ja-JP" dirty="0">
                <a:solidFill>
                  <a:prstClr val="black"/>
                </a:solidFill>
              </a:rPr>
              <a:t/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ja-JP" altLang="en-US" dirty="0">
                <a:solidFill>
                  <a:prstClr val="black"/>
                </a:solidFill>
              </a:rPr>
              <a:t>などの推進</a:t>
            </a:r>
          </a:p>
        </p:txBody>
      </p:sp>
    </p:spTree>
    <p:extLst>
      <p:ext uri="{BB962C8B-B14F-4D97-AF65-F5344CB8AC3E}">
        <p14:creationId xmlns:p14="http://schemas.microsoft.com/office/powerpoint/2010/main" val="184277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カーボンニュートラルとは</a:t>
            </a:r>
            <a:endParaRPr kumimoji="1" lang="ja-JP" altLang="en-US" dirty="0"/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1259632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200</a:t>
            </a: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5436096" y="1772816"/>
            <a:ext cx="2520950" cy="504825"/>
          </a:xfrm>
          <a:prstGeom prst="doubleWave">
            <a:avLst>
              <a:gd name="adj1" fmla="val 6500"/>
              <a:gd name="adj2" fmla="val 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ja-JP" altLang="en-US" kern="0" dirty="0">
                <a:solidFill>
                  <a:sysClr val="windowText" lastClr="000000"/>
                </a:solidFill>
                <a:cs typeface="Arial" pitchFamily="34" charset="0"/>
              </a:rPr>
              <a:t>合計排出量</a:t>
            </a:r>
            <a:r>
              <a:rPr kumimoji="0" lang="en-US" altLang="ja-JP" kern="0" dirty="0">
                <a:solidFill>
                  <a:sysClr val="windowText" lastClr="000000"/>
                </a:solidFill>
                <a:cs typeface="Arial" pitchFamily="34" charset="0"/>
              </a:rPr>
              <a:t>100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54101" y="2492300"/>
            <a:ext cx="935037" cy="2592884"/>
          </a:xfrm>
          <a:prstGeom prst="rect">
            <a:avLst/>
          </a:prstGeom>
          <a:solidFill>
            <a:srgbClr val="FF9966"/>
          </a:solidFill>
          <a:ln w="63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259632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274079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16883" y="2492300"/>
            <a:ext cx="935037" cy="2592884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100%</a:t>
            </a:r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4211960" y="3356396"/>
            <a:ext cx="792088" cy="936625"/>
          </a:xfrm>
          <a:prstGeom prst="rightArrow">
            <a:avLst>
              <a:gd name="adj1" fmla="val 50000"/>
              <a:gd name="adj2" fmla="val 41446"/>
            </a:avLst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0" lang="ja-JP" altLang="en-US" kern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169162" y="2492300"/>
            <a:ext cx="928614" cy="2086504"/>
          </a:xfrm>
          <a:prstGeom prst="rect">
            <a:avLst/>
          </a:prstGeom>
          <a:solidFill>
            <a:srgbClr val="B2B2B2"/>
          </a:solidFill>
          <a:ln w="3175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80%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5365154" y="2492300"/>
            <a:ext cx="938598" cy="2592884"/>
            <a:chOff x="5365154" y="2205038"/>
            <a:chExt cx="938598" cy="2952750"/>
          </a:xfrm>
        </p:grpSpPr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5365154" y="2780928"/>
              <a:ext cx="935038" cy="2376860"/>
            </a:xfrm>
            <a:prstGeom prst="rect">
              <a:avLst/>
            </a:prstGeom>
            <a:solidFill>
              <a:srgbClr val="66CCFF"/>
            </a:solidFill>
            <a:ln w="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80%</a:t>
              </a: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5368714" y="2205038"/>
              <a:ext cx="935038" cy="575890"/>
            </a:xfrm>
            <a:prstGeom prst="rect">
              <a:avLst/>
            </a:prstGeom>
            <a:solidFill>
              <a:srgbClr val="B2B2B2"/>
            </a:solidFill>
            <a:ln w="317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kumimoji="0" lang="en-US" altLang="ja-JP" sz="2000" kern="0" dirty="0">
                  <a:solidFill>
                    <a:sysClr val="windowText" lastClr="000000"/>
                  </a:solidFill>
                  <a:cs typeface="Arial" pitchFamily="34" charset="0"/>
                </a:rPr>
                <a:t>20%</a:t>
              </a:r>
            </a:p>
          </p:txBody>
        </p:sp>
      </p:grp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7164288" y="4578804"/>
            <a:ext cx="935038" cy="505703"/>
          </a:xfrm>
          <a:prstGeom prst="rect">
            <a:avLst/>
          </a:prstGeom>
          <a:solidFill>
            <a:srgbClr val="66CCFF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altLang="ja-JP" sz="2000" kern="0" dirty="0">
                <a:solidFill>
                  <a:sysClr val="windowText" lastClr="000000"/>
                </a:solidFill>
                <a:cs typeface="Arial" pitchFamily="34" charset="0"/>
              </a:rPr>
              <a:t>20%</a:t>
            </a:r>
          </a:p>
        </p:txBody>
      </p:sp>
      <p:sp>
        <p:nvSpPr>
          <p:cNvPr id="16" name="左矢印 15"/>
          <p:cNvSpPr/>
          <p:nvPr/>
        </p:nvSpPr>
        <p:spPr>
          <a:xfrm>
            <a:off x="6408000" y="3744000"/>
            <a:ext cx="617066" cy="248846"/>
          </a:xfrm>
          <a:prstGeom prst="leftArrow">
            <a:avLst>
              <a:gd name="adj1" fmla="val 50000"/>
              <a:gd name="adj2" fmla="val 6706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519527" y="5137447"/>
            <a:ext cx="595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当社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7061274" y="5137447"/>
            <a:ext cx="12105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ja-JP" altLang="en-US" sz="1600" kern="0" dirty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発展途上国</a:t>
            </a: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144391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kumimoji="0" lang="ja-JP" altLang="en-US" sz="1600" kern="0" dirty="0" smtClean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現時点</a:t>
            </a:r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5764399" y="5517232"/>
            <a:ext cx="1935682" cy="37410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0" tIns="0" rIns="0" bIns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ja-JP" altLang="en-US" sz="1600" kern="0" dirty="0" smtClean="0">
                <a:solidFill>
                  <a:sysClr val="windowText" lastClr="000000"/>
                </a:solidFill>
                <a:latin typeface="ＭＳ Ｐ明朝" panose="02020600040205080304" pitchFamily="18" charset="-128"/>
              </a:rPr>
              <a:t>カーボンニュートラル</a:t>
            </a:r>
            <a:endParaRPr kumimoji="0" lang="ja-JP" altLang="en-US" sz="1600" kern="0" dirty="0">
              <a:solidFill>
                <a:sysClr val="windowText" lastClr="000000"/>
              </a:solidFill>
              <a:latin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43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CO2</a:t>
            </a:r>
            <a:r>
              <a:rPr lang="ja-JP" altLang="en-US" dirty="0" smtClean="0"/>
              <a:t>排出</a:t>
            </a:r>
            <a:r>
              <a:rPr lang="ja-JP" altLang="en-US" dirty="0"/>
              <a:t>の対象事業活動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ja-JP" altLang="en-US" dirty="0"/>
              <a:t>建物は、本社・拠点が対象</a:t>
            </a:r>
          </a:p>
          <a:p>
            <a:pPr marL="457200" indent="-457200">
              <a:buFont typeface="+mj-ea"/>
              <a:buAutoNum type="circleNumDbPlain"/>
            </a:pPr>
            <a:r>
              <a:rPr lang="ja-JP" altLang="en-US" dirty="0"/>
              <a:t>交通は、通勤・営業・出張の交通手段が対象</a:t>
            </a:r>
          </a:p>
          <a:p>
            <a:pPr marL="457200" indent="-457200">
              <a:buFont typeface="+mj-ea"/>
              <a:buAutoNum type="circleNumDbPlain"/>
            </a:pPr>
            <a:r>
              <a:rPr lang="ja-JP" altLang="en-US" dirty="0"/>
              <a:t>物流は、鉄道便・トラック便・航空便が</a:t>
            </a:r>
            <a:r>
              <a:rPr lang="ja-JP" altLang="en-US" dirty="0" smtClean="0"/>
              <a:t>対象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459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対象範囲と削減目標</a:t>
            </a:r>
            <a:endParaRPr kumimoji="1" lang="ja-JP" altLang="en-US" dirty="0"/>
          </a:p>
        </p:txBody>
      </p:sp>
      <p:graphicFrame>
        <p:nvGraphicFramePr>
          <p:cNvPr id="9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51353"/>
              </p:ext>
            </p:extLst>
          </p:nvPr>
        </p:nvGraphicFramePr>
        <p:xfrm>
          <a:off x="833985" y="1681498"/>
          <a:ext cx="7484495" cy="29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5"/>
                <a:gridCol w="2376000"/>
                <a:gridCol w="1414800"/>
                <a:gridCol w="1414800"/>
                <a:gridCol w="1414800"/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分野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対象範囲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2015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年度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CO</a:t>
                      </a:r>
                      <a:r>
                        <a:rPr kumimoji="1" lang="en-US" altLang="ja-JP" sz="1600" baseline="-25000" dirty="0" smtClean="0">
                          <a:latin typeface="+mn-lt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排出量（</a:t>
                      </a:r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2020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年度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CO</a:t>
                      </a:r>
                      <a:r>
                        <a:rPr kumimoji="1" lang="en-US" altLang="ja-JP" sz="1600" baseline="-25000" dirty="0" smtClean="0">
                          <a:latin typeface="+mn-lt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排出量（</a:t>
                      </a:r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t</a:t>
                      </a:r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）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削減率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（％）</a:t>
                      </a:r>
                      <a:endParaRPr kumimoji="1" lang="en-US" altLang="ja-JP" sz="1600" dirty="0" smtClean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建物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電力、都市ガス、重油、上下水道の使用に伴う排出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5,200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4,160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交通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バス、電車、航空機、タクシーの利用に伴う排出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300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270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623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物流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社内間および社外・海外への部品、材料、製品、書類等の移送に伴う排出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1,000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800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latin typeface="+mn-lt"/>
                          <a:ea typeface="+mn-ea"/>
                          <a:cs typeface="Arial" pitchFamily="34" charset="0"/>
                        </a:rPr>
                        <a:t>20</a:t>
                      </a:r>
                      <a:endParaRPr kumimoji="1" lang="ja-JP" altLang="en-US" sz="1600" dirty="0"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5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おわりに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 dirty="0"/>
              <a:t>一人一人がカーボンニュートラル活動を推進し、目標を達成しましょう</a:t>
            </a:r>
            <a:r>
              <a:rPr lang="ja-JP" altLang="en-US" dirty="0" smtClean="0"/>
              <a:t>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200" dirty="0">
                <a:latin typeface="+mn-ea"/>
              </a:rPr>
              <a:t>ご清聴ありがとうございました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523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ユーザー定義 1">
      <a:majorFont>
        <a:latin typeface="Garamond"/>
        <a:ea typeface="ＭＳ Ｐゴシック"/>
        <a:cs typeface=""/>
      </a:majorFont>
      <a:minorFont>
        <a:latin typeface="Garamond"/>
        <a:ea typeface="ＭＳ Ｐ明朝"/>
        <a:cs typeface="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</TotalTime>
  <Words>281</Words>
  <Application>Microsoft Office PowerPoint</Application>
  <PresentationFormat>画面に合わせる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ＭＳ Ｐゴシック</vt:lpstr>
      <vt:lpstr>ＭＳ Ｐ明朝</vt:lpstr>
      <vt:lpstr>Arial</vt:lpstr>
      <vt:lpstr>Arial Black</vt:lpstr>
      <vt:lpstr>Garamond</vt:lpstr>
      <vt:lpstr>Wingdings</vt:lpstr>
      <vt:lpstr>オーガニック</vt:lpstr>
      <vt:lpstr>カーボンニュートラル</vt:lpstr>
      <vt:lpstr>活動の概要</vt:lpstr>
      <vt:lpstr>低炭素社会に向けた推進活動</vt:lpstr>
      <vt:lpstr>カーボンニュートラルとは</vt:lpstr>
      <vt:lpstr>CO2排出の対象事業活動</vt:lpstr>
      <vt:lpstr>対象範囲と削減目標</vt:lpstr>
      <vt:lpstr>おわりに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カーボンニュートラル</dc:title>
  <dc:creator>FOM出版</dc:creator>
  <cp:lastModifiedBy>FOM出版</cp:lastModifiedBy>
  <cp:revision>8</cp:revision>
  <dcterms:created xsi:type="dcterms:W3CDTF">2015-11-01T06:48:02Z</dcterms:created>
  <dcterms:modified xsi:type="dcterms:W3CDTF">2015-11-01T01:18:39Z</dcterms:modified>
</cp:coreProperties>
</file>