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180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8E018-C6F9-41B3-8C35-8F49BC3A4DA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5F691-FFF5-4F2B-AEBC-813CA85293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814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A1970-03C5-4B38-8E91-32B3810F5F5F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1030B9-3413-4032-BF20-10A17C4952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764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030B9-3413-4032-BF20-10A17C49529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406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030B9-3413-4032-BF20-10A17C49529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279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030B9-3413-4032-BF20-10A17C49529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3041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0D72E4B9-9557-4165-8D76-A5DFD0F446BB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469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5EE8B-2827-48DF-BF57-447B4D7E1DA7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640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09804-3CD3-477A-900C-3D61DA987B38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985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E2515-BB38-40F0-B110-6214A0B826F8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280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FB61D-2886-4596-BE17-CAC97A56C285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5145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236BC-5A38-4D58-B02A-106D13F27650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967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68E5D-B595-4217-87C0-0B14FAF936F3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9268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824BD-728B-41DF-87BC-D12CC8A84384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5188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41EB2-8390-49A0-92A1-F0916C4B58EC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7876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14799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691200"/>
            <a:ext cx="6798734" cy="648000"/>
          </a:xfrm>
        </p:spPr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1771200"/>
            <a:ext cx="6798736" cy="41616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578B2-51FC-4D5C-AEF8-AA2D0EC3A75A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653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D9FD-DE80-41EE-8DDB-9C298EF802CA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4016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C0ABC-3EB4-46C5-BE97-3B66876E49C5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66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CC755-EE2F-4C8A-ADB9-E7688B882665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585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691200"/>
            <a:ext cx="6798735" cy="648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D3319-42D1-48EA-A8C3-BCA0A0EAAB8E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14796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469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7CF43-F360-4905-80F7-141D9A0FED43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196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863D-88E7-40E1-86C7-52192B6E1611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9579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08DCA-C54C-4220-8DA6-2653ABCF27DC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0933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E6F0936-82F0-4092-AC01-4BC645BCB8DC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590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カーボンニュートラル</a:t>
            </a:r>
            <a:r>
              <a:rPr lang="en-US" altLang="ja-JP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推進活動</a:t>
            </a:r>
            <a:endParaRPr kumimoji="1" lang="ja-JP" altLang="en-US" sz="4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kumimoji="1" lang="ja-JP" altLang="en-US" dirty="0" smtClean="0"/>
              <a:t>地球環境推進室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45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活動の概要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カーボンニュートラルの推進を通して、当社の環境問題の取り組みをさらに</a:t>
            </a:r>
            <a:r>
              <a:rPr lang="ja-JP" altLang="en-US" dirty="0" smtClean="0"/>
              <a:t>強化する。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 smtClean="0"/>
              <a:t>当社</a:t>
            </a:r>
            <a:r>
              <a:rPr lang="ja-JP" altLang="en-US" dirty="0"/>
              <a:t>の環境問題への取り組み姿勢を</a:t>
            </a:r>
            <a:r>
              <a:rPr lang="ja-JP" altLang="en-US" dirty="0" smtClean="0"/>
              <a:t>アピールする。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dirty="0" smtClean="0"/>
              <a:t>CO</a:t>
            </a:r>
            <a:r>
              <a:rPr lang="en-US" altLang="ja-JP" baseline="-25000" dirty="0" smtClean="0"/>
              <a:t>2</a:t>
            </a:r>
            <a:r>
              <a:rPr lang="ja-JP" altLang="en-US" dirty="0"/>
              <a:t>排出量を把握するために当社の</a:t>
            </a:r>
            <a:r>
              <a:rPr lang="en-US" altLang="ja-JP" dirty="0"/>
              <a:t>CO</a:t>
            </a:r>
            <a:r>
              <a:rPr lang="en-US" altLang="ja-JP" baseline="-25000" dirty="0"/>
              <a:t>2</a:t>
            </a:r>
            <a:r>
              <a:rPr lang="ja-JP" altLang="en-US" dirty="0"/>
              <a:t>排出量の算定基準を</a:t>
            </a:r>
            <a:r>
              <a:rPr lang="ja-JP" altLang="en-US" dirty="0" smtClean="0"/>
              <a:t>策定する。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dirty="0" smtClean="0"/>
              <a:t>2020</a:t>
            </a:r>
            <a:r>
              <a:rPr lang="ja-JP" altLang="en-US" dirty="0"/>
              <a:t>年度までに、</a:t>
            </a:r>
            <a:r>
              <a:rPr lang="en-US" altLang="ja-JP" dirty="0"/>
              <a:t>2015</a:t>
            </a:r>
            <a:r>
              <a:rPr lang="ja-JP" altLang="en-US" dirty="0"/>
              <a:t>年度比で</a:t>
            </a:r>
            <a:r>
              <a:rPr lang="en-US" altLang="ja-JP" dirty="0"/>
              <a:t>CO</a:t>
            </a:r>
            <a:r>
              <a:rPr lang="en-US" altLang="ja-JP" baseline="-25000" dirty="0"/>
              <a:t>2</a:t>
            </a:r>
            <a:r>
              <a:rPr lang="ja-JP" altLang="en-US" dirty="0"/>
              <a:t>排出量を</a:t>
            </a:r>
            <a:r>
              <a:rPr lang="en-US" altLang="ja-JP" dirty="0"/>
              <a:t>20</a:t>
            </a:r>
            <a:r>
              <a:rPr lang="ja-JP" altLang="en-US" dirty="0"/>
              <a:t>％削減し、残りの</a:t>
            </a:r>
            <a:r>
              <a:rPr lang="en-US" altLang="ja-JP" dirty="0"/>
              <a:t>80</a:t>
            </a:r>
            <a:r>
              <a:rPr lang="ja-JP" altLang="en-US" dirty="0"/>
              <a:t>％は排出権取引等によって</a:t>
            </a:r>
            <a:r>
              <a:rPr lang="ja-JP" altLang="en-US" dirty="0" smtClean="0"/>
              <a:t>相殺する。</a:t>
            </a:r>
            <a:endParaRPr lang="ja-JP" altLang="en-US" dirty="0"/>
          </a:p>
          <a:p>
            <a:pPr>
              <a:buFont typeface="Wingdings" panose="05000000000000000000" pitchFamily="2" charset="2"/>
              <a:buChar char="l"/>
            </a:pP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99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カーボンニュートラルとは</a:t>
            </a:r>
            <a:endParaRPr kumimoji="1" lang="ja-JP" altLang="en-US" dirty="0"/>
          </a:p>
        </p:txBody>
      </p:sp>
      <p:sp>
        <p:nvSpPr>
          <p:cNvPr id="3" name="AutoShape 12"/>
          <p:cNvSpPr>
            <a:spLocks noChangeArrowheads="1"/>
          </p:cNvSpPr>
          <p:nvPr/>
        </p:nvSpPr>
        <p:spPr bwMode="auto">
          <a:xfrm>
            <a:off x="1259632" y="1772816"/>
            <a:ext cx="2520950" cy="504825"/>
          </a:xfrm>
          <a:prstGeom prst="doubleWave">
            <a:avLst>
              <a:gd name="adj1" fmla="val 6500"/>
              <a:gd name="adj2" fmla="val 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kumimoji="0" lang="ja-JP" altLang="en-US" kern="0" dirty="0">
                <a:solidFill>
                  <a:sysClr val="windowText" lastClr="000000"/>
                </a:solidFill>
                <a:cs typeface="Arial" pitchFamily="34" charset="0"/>
              </a:rPr>
              <a:t>合計排出量</a:t>
            </a:r>
            <a:r>
              <a:rPr kumimoji="0" lang="en-US" altLang="ja-JP" kern="0" dirty="0">
                <a:solidFill>
                  <a:sysClr val="windowText" lastClr="000000"/>
                </a:solidFill>
                <a:cs typeface="Arial" pitchFamily="34" charset="0"/>
              </a:rPr>
              <a:t>200</a:t>
            </a: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5436096" y="1772816"/>
            <a:ext cx="2520950" cy="504825"/>
          </a:xfrm>
          <a:prstGeom prst="doubleWave">
            <a:avLst>
              <a:gd name="adj1" fmla="val 6500"/>
              <a:gd name="adj2" fmla="val 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kumimoji="0" lang="ja-JP" altLang="en-US" kern="0" dirty="0">
                <a:solidFill>
                  <a:sysClr val="windowText" lastClr="000000"/>
                </a:solidFill>
                <a:cs typeface="Arial" pitchFamily="34" charset="0"/>
              </a:rPr>
              <a:t>合計排出量</a:t>
            </a:r>
            <a:r>
              <a:rPr kumimoji="0" lang="en-US" altLang="ja-JP" kern="0" dirty="0">
                <a:solidFill>
                  <a:sysClr val="windowText" lastClr="000000"/>
                </a:solidFill>
                <a:cs typeface="Arial" pitchFamily="34" charset="0"/>
              </a:rPr>
              <a:t>100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54101" y="2492300"/>
            <a:ext cx="935037" cy="2592884"/>
          </a:xfrm>
          <a:prstGeom prst="rect">
            <a:avLst/>
          </a:prstGeom>
          <a:solidFill>
            <a:srgbClr val="FF9966"/>
          </a:solidFill>
          <a:ln w="63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altLang="ja-JP" sz="2000" kern="0" dirty="0">
                <a:solidFill>
                  <a:sysClr val="windowText" lastClr="000000"/>
                </a:solidFill>
                <a:cs typeface="Arial" pitchFamily="34" charset="0"/>
              </a:rPr>
              <a:t>100%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1259632" y="5137447"/>
            <a:ext cx="5950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当社</a:t>
            </a: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2740794" y="5137447"/>
            <a:ext cx="12105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発展途上国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916883" y="2492300"/>
            <a:ext cx="935037" cy="2592884"/>
          </a:xfrm>
          <a:prstGeom prst="rect">
            <a:avLst/>
          </a:prstGeom>
          <a:solidFill>
            <a:srgbClr val="66CCFF"/>
          </a:soli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altLang="ja-JP" sz="2000" kern="0" dirty="0">
                <a:solidFill>
                  <a:sysClr val="windowText" lastClr="000000"/>
                </a:solidFill>
                <a:cs typeface="Arial" pitchFamily="34" charset="0"/>
              </a:rPr>
              <a:t>100%</a:t>
            </a:r>
          </a:p>
        </p:txBody>
      </p:sp>
      <p:sp>
        <p:nvSpPr>
          <p:cNvPr id="10" name="AutoShape 20"/>
          <p:cNvSpPr>
            <a:spLocks noChangeArrowheads="1"/>
          </p:cNvSpPr>
          <p:nvPr/>
        </p:nvSpPr>
        <p:spPr bwMode="auto">
          <a:xfrm>
            <a:off x="4211960" y="3356396"/>
            <a:ext cx="792088" cy="936625"/>
          </a:xfrm>
          <a:prstGeom prst="rightArrow">
            <a:avLst>
              <a:gd name="adj1" fmla="val 50000"/>
              <a:gd name="adj2" fmla="val 41446"/>
            </a:avLst>
          </a:prstGeom>
          <a:noFill/>
          <a:ln w="50800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0" lang="ja-JP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7169162" y="2492300"/>
            <a:ext cx="928614" cy="2086504"/>
          </a:xfrm>
          <a:prstGeom prst="rect">
            <a:avLst/>
          </a:prstGeom>
          <a:solidFill>
            <a:srgbClr val="B2B2B2"/>
          </a:solidFill>
          <a:ln w="3175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altLang="ja-JP" sz="2000" kern="0" dirty="0">
                <a:solidFill>
                  <a:sysClr val="windowText" lastClr="000000"/>
                </a:solidFill>
                <a:cs typeface="Arial" pitchFamily="34" charset="0"/>
              </a:rPr>
              <a:t>80%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5365154" y="2492300"/>
            <a:ext cx="938598" cy="2592884"/>
            <a:chOff x="5365154" y="2205038"/>
            <a:chExt cx="938598" cy="2952750"/>
          </a:xfrm>
        </p:grpSpPr>
        <p:sp>
          <p:nvSpPr>
            <p:cNvPr id="13" name="Rectangle 21"/>
            <p:cNvSpPr>
              <a:spLocks noChangeArrowheads="1"/>
            </p:cNvSpPr>
            <p:nvPr/>
          </p:nvSpPr>
          <p:spPr bwMode="auto">
            <a:xfrm>
              <a:off x="5365154" y="2780928"/>
              <a:ext cx="935038" cy="2376860"/>
            </a:xfrm>
            <a:prstGeom prst="rect">
              <a:avLst/>
            </a:prstGeom>
            <a:solidFill>
              <a:srgbClr val="66CCFF"/>
            </a:solidFill>
            <a:ln w="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kumimoji="0" lang="en-US" altLang="ja-JP" sz="2000" kern="0" dirty="0">
                  <a:solidFill>
                    <a:sysClr val="windowText" lastClr="000000"/>
                  </a:solidFill>
                  <a:cs typeface="Arial" pitchFamily="34" charset="0"/>
                </a:rPr>
                <a:t>80%</a:t>
              </a:r>
            </a:p>
          </p:txBody>
        </p:sp>
        <p:sp>
          <p:nvSpPr>
            <p:cNvPr id="14" name="Rectangle 22"/>
            <p:cNvSpPr>
              <a:spLocks noChangeArrowheads="1"/>
            </p:cNvSpPr>
            <p:nvPr/>
          </p:nvSpPr>
          <p:spPr bwMode="auto">
            <a:xfrm>
              <a:off x="5368714" y="2205038"/>
              <a:ext cx="935038" cy="575890"/>
            </a:xfrm>
            <a:prstGeom prst="rect">
              <a:avLst/>
            </a:prstGeom>
            <a:solidFill>
              <a:srgbClr val="B2B2B2"/>
            </a:solidFill>
            <a:ln w="3175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kumimoji="0" lang="en-US" altLang="ja-JP" sz="2000" kern="0" dirty="0">
                  <a:solidFill>
                    <a:sysClr val="windowText" lastClr="000000"/>
                  </a:solidFill>
                  <a:cs typeface="Arial" pitchFamily="34" charset="0"/>
                </a:rPr>
                <a:t>20%</a:t>
              </a:r>
            </a:p>
          </p:txBody>
        </p:sp>
      </p:grp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7164288" y="4578804"/>
            <a:ext cx="935038" cy="505703"/>
          </a:xfrm>
          <a:prstGeom prst="rect">
            <a:avLst/>
          </a:prstGeom>
          <a:solidFill>
            <a:srgbClr val="66CCFF"/>
          </a:soli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altLang="ja-JP" sz="2000" kern="0" dirty="0">
                <a:solidFill>
                  <a:sysClr val="windowText" lastClr="000000"/>
                </a:solidFill>
                <a:cs typeface="Arial" pitchFamily="34" charset="0"/>
              </a:rPr>
              <a:t>20%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5519527" y="5137447"/>
            <a:ext cx="5950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当社</a:t>
            </a: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7061274" y="5137447"/>
            <a:ext cx="12105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発展途上国</a:t>
            </a:r>
          </a:p>
        </p:txBody>
      </p:sp>
      <p:sp>
        <p:nvSpPr>
          <p:cNvPr id="19" name="AutoShape 14"/>
          <p:cNvSpPr>
            <a:spLocks noChangeArrowheads="1"/>
          </p:cNvSpPr>
          <p:nvPr/>
        </p:nvSpPr>
        <p:spPr bwMode="auto">
          <a:xfrm>
            <a:off x="1443919" y="5517232"/>
            <a:ext cx="1935682" cy="37410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kumimoji="0" lang="ja-JP" altLang="en-US" sz="1600" kern="0" dirty="0" smtClean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現時点</a:t>
            </a:r>
          </a:p>
        </p:txBody>
      </p:sp>
      <p:sp>
        <p:nvSpPr>
          <p:cNvPr id="20" name="AutoShape 19"/>
          <p:cNvSpPr>
            <a:spLocks noChangeArrowheads="1"/>
          </p:cNvSpPr>
          <p:nvPr/>
        </p:nvSpPr>
        <p:spPr bwMode="auto">
          <a:xfrm>
            <a:off x="5764399" y="5517232"/>
            <a:ext cx="1935682" cy="37410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0" lang="ja-JP" altLang="en-US" sz="1600" kern="0" dirty="0" smtClean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カーボンニュートラル</a:t>
            </a:r>
            <a:endParaRPr kumimoji="0" lang="ja-JP" altLang="en-US" sz="1600" kern="0" dirty="0">
              <a:solidFill>
                <a:sysClr val="windowText" lastClr="000000"/>
              </a:solidFill>
              <a:latin typeface="ＭＳ Ｐ明朝" panose="02020600040205080304" pitchFamily="18" charset="-128"/>
            </a:endParaRPr>
          </a:p>
        </p:txBody>
      </p:sp>
      <p:sp>
        <p:nvSpPr>
          <p:cNvPr id="21" name="左矢印 20"/>
          <p:cNvSpPr/>
          <p:nvPr/>
        </p:nvSpPr>
        <p:spPr>
          <a:xfrm rot="19889174">
            <a:off x="6408000" y="3744000"/>
            <a:ext cx="617066" cy="248846"/>
          </a:xfrm>
          <a:prstGeom prst="leftArrow">
            <a:avLst>
              <a:gd name="adj1" fmla="val 50000"/>
              <a:gd name="adj2" fmla="val 67067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300192" y="4229169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排出権</a:t>
            </a:r>
            <a:endParaRPr kumimoji="1" lang="en-US" altLang="ja-JP" dirty="0" smtClean="0"/>
          </a:p>
          <a:p>
            <a:r>
              <a:rPr lang="ja-JP" altLang="en-US" dirty="0"/>
              <a:t>購入</a:t>
            </a:r>
            <a:endParaRPr kumimoji="1" lang="ja-JP" altLang="en-US" dirty="0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43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低炭素社会に向けた推進活動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1763688" y="2060848"/>
            <a:ext cx="2090920" cy="1155509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800" dirty="0">
                <a:solidFill>
                  <a:prstClr val="white"/>
                </a:solidFill>
                <a:latin typeface="Arial Black" pitchFamily="34" charset="0"/>
              </a:rPr>
              <a:t>Action</a:t>
            </a:r>
          </a:p>
          <a:p>
            <a:pPr algn="ctr"/>
            <a:r>
              <a:rPr lang="ja-JP" altLang="en-US" dirty="0">
                <a:solidFill>
                  <a:prstClr val="black"/>
                </a:solidFill>
                <a:latin typeface="+mn-ea"/>
              </a:rPr>
              <a:t>実施内容の分析と</a:t>
            </a:r>
            <a:r>
              <a:rPr lang="en-US" altLang="ja-JP" dirty="0">
                <a:solidFill>
                  <a:prstClr val="black"/>
                </a:solidFill>
                <a:latin typeface="+mn-ea"/>
              </a:rPr>
              <a:t/>
            </a:r>
            <a:br>
              <a:rPr lang="en-US" altLang="ja-JP" dirty="0">
                <a:solidFill>
                  <a:prstClr val="black"/>
                </a:solidFill>
                <a:latin typeface="+mn-ea"/>
              </a:rPr>
            </a:br>
            <a:r>
              <a:rPr lang="ja-JP" altLang="en-US" dirty="0">
                <a:solidFill>
                  <a:prstClr val="black"/>
                </a:solidFill>
                <a:latin typeface="+mn-ea"/>
              </a:rPr>
              <a:t>さらなる推進活動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5292080" y="2061516"/>
            <a:ext cx="2088232" cy="115402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800" dirty="0">
                <a:solidFill>
                  <a:prstClr val="white"/>
                </a:solidFill>
                <a:latin typeface="Arial Black" pitchFamily="34" charset="0"/>
              </a:rPr>
              <a:t>Plan</a:t>
            </a:r>
          </a:p>
          <a:p>
            <a:pPr algn="ctr"/>
            <a:r>
              <a:rPr lang="ja-JP" altLang="en-US" spc="-150" dirty="0" smtClean="0">
                <a:solidFill>
                  <a:prstClr val="black"/>
                </a:solidFill>
                <a:latin typeface="ＭＳ Ｐ明朝" panose="02020600040205080304" pitchFamily="18" charset="-128"/>
              </a:rPr>
              <a:t>カーボンニュートラル</a:t>
            </a:r>
            <a:r>
              <a:rPr lang="ja-JP" altLang="en-US" dirty="0" smtClean="0">
                <a:solidFill>
                  <a:prstClr val="black"/>
                </a:solidFill>
                <a:latin typeface="ＭＳ Ｐ明朝" panose="02020600040205080304" pitchFamily="18" charset="-128"/>
              </a:rPr>
              <a:t>化の企画</a:t>
            </a:r>
            <a:endParaRPr lang="ja-JP" altLang="en-US" dirty="0">
              <a:solidFill>
                <a:prstClr val="black"/>
              </a:solidFill>
              <a:latin typeface="ＭＳ Ｐ明朝" panose="02020600040205080304" pitchFamily="18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765171" y="4435218"/>
            <a:ext cx="2088232" cy="115402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800" dirty="0">
                <a:solidFill>
                  <a:prstClr val="white"/>
                </a:solidFill>
                <a:latin typeface="Arial Black" pitchFamily="34" charset="0"/>
              </a:rPr>
              <a:t>Check</a:t>
            </a:r>
          </a:p>
          <a:p>
            <a:pPr algn="ctr"/>
            <a:r>
              <a:rPr lang="ja-JP" altLang="en-US" dirty="0">
                <a:solidFill>
                  <a:prstClr val="black"/>
                </a:solidFill>
                <a:latin typeface="ＭＳ Ｐ明朝" panose="02020600040205080304" pitchFamily="18" charset="-128"/>
              </a:rPr>
              <a:t>削減目標の</a:t>
            </a:r>
            <a:r>
              <a:rPr lang="en-US" altLang="ja-JP" dirty="0">
                <a:solidFill>
                  <a:prstClr val="black"/>
                </a:solidFill>
                <a:latin typeface="ＭＳ Ｐ明朝" panose="02020600040205080304" pitchFamily="18" charset="-128"/>
              </a:rPr>
              <a:t/>
            </a:r>
            <a:br>
              <a:rPr lang="en-US" altLang="ja-JP" dirty="0">
                <a:solidFill>
                  <a:prstClr val="black"/>
                </a:solidFill>
                <a:latin typeface="ＭＳ Ｐ明朝" panose="02020600040205080304" pitchFamily="18" charset="-128"/>
              </a:rPr>
            </a:br>
            <a:r>
              <a:rPr lang="ja-JP" altLang="en-US" dirty="0">
                <a:solidFill>
                  <a:prstClr val="black"/>
                </a:solidFill>
                <a:latin typeface="ＭＳ Ｐ明朝" panose="02020600040205080304" pitchFamily="18" charset="-128"/>
              </a:rPr>
              <a:t>達成度確認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5292080" y="4435218"/>
            <a:ext cx="2088232" cy="1154022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800" dirty="0">
                <a:solidFill>
                  <a:prstClr val="white"/>
                </a:solidFill>
                <a:latin typeface="Arial Black" pitchFamily="34" charset="0"/>
              </a:rPr>
              <a:t>Do</a:t>
            </a:r>
          </a:p>
          <a:p>
            <a:pPr algn="ctr"/>
            <a:r>
              <a:rPr lang="en-US" altLang="ja-JP" dirty="0">
                <a:solidFill>
                  <a:prstClr val="black"/>
                </a:solidFill>
              </a:rPr>
              <a:t>CO</a:t>
            </a:r>
            <a:r>
              <a:rPr lang="en-US" altLang="ja-JP" baseline="-25000" dirty="0">
                <a:solidFill>
                  <a:prstClr val="black"/>
                </a:solidFill>
              </a:rPr>
              <a:t>2</a:t>
            </a:r>
            <a:r>
              <a:rPr lang="ja-JP" altLang="en-US" dirty="0">
                <a:solidFill>
                  <a:prstClr val="black"/>
                </a:solidFill>
              </a:rPr>
              <a:t>排出権購入</a:t>
            </a:r>
            <a:r>
              <a:rPr lang="en-US" altLang="ja-JP" dirty="0">
                <a:solidFill>
                  <a:prstClr val="black"/>
                </a:solidFill>
              </a:rPr>
              <a:t/>
            </a:r>
            <a:br>
              <a:rPr lang="en-US" altLang="ja-JP" dirty="0">
                <a:solidFill>
                  <a:prstClr val="black"/>
                </a:solidFill>
              </a:rPr>
            </a:br>
            <a:r>
              <a:rPr lang="ja-JP" altLang="en-US" dirty="0">
                <a:solidFill>
                  <a:prstClr val="black"/>
                </a:solidFill>
              </a:rPr>
              <a:t>などの推進</a:t>
            </a:r>
          </a:p>
        </p:txBody>
      </p:sp>
      <p:sp>
        <p:nvSpPr>
          <p:cNvPr id="8" name="右矢印 7"/>
          <p:cNvSpPr/>
          <p:nvPr/>
        </p:nvSpPr>
        <p:spPr>
          <a:xfrm>
            <a:off x="4087029" y="2396211"/>
            <a:ext cx="978408" cy="484632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下矢印 8"/>
          <p:cNvSpPr/>
          <p:nvPr/>
        </p:nvSpPr>
        <p:spPr>
          <a:xfrm>
            <a:off x="6093880" y="3336174"/>
            <a:ext cx="484632" cy="978408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左矢印 9"/>
          <p:cNvSpPr/>
          <p:nvPr/>
        </p:nvSpPr>
        <p:spPr>
          <a:xfrm>
            <a:off x="4087029" y="4769913"/>
            <a:ext cx="978408" cy="484632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上矢印 10"/>
          <p:cNvSpPr/>
          <p:nvPr/>
        </p:nvSpPr>
        <p:spPr>
          <a:xfrm>
            <a:off x="2566832" y="3336174"/>
            <a:ext cx="484632" cy="978408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3610317" y="3315010"/>
            <a:ext cx="1931831" cy="1020735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カーボンニュートラルの実現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77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>
                <a:latin typeface="+mj-ea"/>
              </a:rPr>
              <a:t>CO</a:t>
            </a:r>
            <a:r>
              <a:rPr lang="en-US" altLang="ja-JP" baseline="-25000" dirty="0">
                <a:latin typeface="+mj-ea"/>
              </a:rPr>
              <a:t>2</a:t>
            </a:r>
            <a:r>
              <a:rPr lang="ja-JP" altLang="en-US" dirty="0" smtClean="0">
                <a:latin typeface="+mj-ea"/>
              </a:rPr>
              <a:t>排出</a:t>
            </a:r>
            <a:r>
              <a:rPr lang="ja-JP" altLang="en-US" dirty="0">
                <a:latin typeface="+mj-ea"/>
              </a:rPr>
              <a:t>の対象事業活動</a:t>
            </a:r>
            <a:endParaRPr kumimoji="1" lang="ja-JP" altLang="en-US" dirty="0">
              <a:latin typeface="+mj-ea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 smtClean="0"/>
              <a:t>建物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 smtClean="0"/>
              <a:t>本社</a:t>
            </a:r>
            <a:r>
              <a:rPr lang="ja-JP" altLang="en-US" dirty="0"/>
              <a:t>・拠点が</a:t>
            </a:r>
            <a:r>
              <a:rPr lang="ja-JP" altLang="en-US" dirty="0" smtClean="0"/>
              <a:t>対象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 smtClean="0"/>
              <a:t>用紙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 smtClean="0"/>
              <a:t>コピー</a:t>
            </a:r>
            <a:r>
              <a:rPr lang="ja-JP" altLang="en-US" dirty="0"/>
              <a:t>用紙・印刷用紙が</a:t>
            </a:r>
            <a:r>
              <a:rPr lang="ja-JP" altLang="en-US" dirty="0" smtClean="0"/>
              <a:t>対象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 smtClean="0"/>
              <a:t>交通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 smtClean="0"/>
              <a:t>通勤</a:t>
            </a:r>
            <a:r>
              <a:rPr lang="ja-JP" altLang="en-US" dirty="0"/>
              <a:t>・営業・出張の交通手段が対象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 smtClean="0"/>
              <a:t>物流</a:t>
            </a:r>
            <a:endParaRPr lang="en-US" altLang="ja-JP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ja-JP" altLang="en-US" dirty="0" smtClean="0"/>
              <a:t>鉄道便</a:t>
            </a:r>
            <a:r>
              <a:rPr lang="ja-JP" altLang="en-US" dirty="0"/>
              <a:t>・トラック便・航空便が</a:t>
            </a:r>
            <a:r>
              <a:rPr lang="ja-JP" altLang="en-US" dirty="0" smtClean="0"/>
              <a:t>対象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459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対象範囲と削減目標</a:t>
            </a:r>
            <a:endParaRPr kumimoji="1" lang="ja-JP" altLang="en-US" dirty="0"/>
          </a:p>
        </p:txBody>
      </p:sp>
      <p:graphicFrame>
        <p:nvGraphicFramePr>
          <p:cNvPr id="9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6310939"/>
              </p:ext>
            </p:extLst>
          </p:nvPr>
        </p:nvGraphicFramePr>
        <p:xfrm>
          <a:off x="833985" y="1681498"/>
          <a:ext cx="7484495" cy="393282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864095"/>
                <a:gridCol w="2376000"/>
                <a:gridCol w="1414800"/>
                <a:gridCol w="1414800"/>
                <a:gridCol w="1414800"/>
              </a:tblGrid>
              <a:tr h="61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分野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対象範囲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2015</a:t>
                      </a:r>
                      <a:r>
                        <a:rPr kumimoji="1" lang="ja-JP" altLang="en-US" sz="1600" dirty="0" smtClean="0"/>
                        <a:t>年度</a:t>
                      </a:r>
                      <a:endParaRPr kumimoji="1" lang="en-US" altLang="ja-JP" sz="1600" dirty="0" smtClean="0"/>
                    </a:p>
                    <a:p>
                      <a:pPr algn="ctr"/>
                      <a:r>
                        <a:rPr kumimoji="1" lang="en-US" altLang="ja-JP" sz="1600" dirty="0" smtClean="0"/>
                        <a:t>CO</a:t>
                      </a:r>
                      <a:r>
                        <a:rPr kumimoji="1" lang="en-US" altLang="ja-JP" sz="1600" baseline="-25000" dirty="0" smtClean="0"/>
                        <a:t>2</a:t>
                      </a:r>
                      <a:r>
                        <a:rPr kumimoji="1" lang="ja-JP" altLang="en-US" sz="1600" dirty="0" smtClean="0"/>
                        <a:t>排出量（</a:t>
                      </a:r>
                      <a:r>
                        <a:rPr kumimoji="1" lang="en-US" altLang="ja-JP" sz="1600" dirty="0" smtClean="0"/>
                        <a:t>t</a:t>
                      </a:r>
                      <a:r>
                        <a:rPr kumimoji="1" lang="ja-JP" altLang="en-US" sz="1600" dirty="0" smtClean="0"/>
                        <a:t>）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2020</a:t>
                      </a:r>
                      <a:r>
                        <a:rPr kumimoji="1" lang="ja-JP" altLang="en-US" sz="1600" dirty="0" smtClean="0"/>
                        <a:t>年度</a:t>
                      </a:r>
                      <a:endParaRPr kumimoji="1" lang="en-US" altLang="ja-JP" sz="1600" dirty="0" smtClean="0"/>
                    </a:p>
                    <a:p>
                      <a:pPr algn="ctr"/>
                      <a:r>
                        <a:rPr kumimoji="1" lang="en-US" altLang="ja-JP" sz="1600" dirty="0" smtClean="0"/>
                        <a:t>CO</a:t>
                      </a:r>
                      <a:r>
                        <a:rPr kumimoji="1" lang="en-US" altLang="ja-JP" sz="1600" baseline="-25000" dirty="0" smtClean="0"/>
                        <a:t>2</a:t>
                      </a:r>
                      <a:r>
                        <a:rPr kumimoji="1" lang="ja-JP" altLang="en-US" sz="1600" dirty="0" smtClean="0"/>
                        <a:t>排出量（</a:t>
                      </a:r>
                      <a:r>
                        <a:rPr kumimoji="1" lang="en-US" altLang="ja-JP" sz="1600" dirty="0" smtClean="0"/>
                        <a:t>t</a:t>
                      </a:r>
                      <a:r>
                        <a:rPr kumimoji="1" lang="ja-JP" altLang="en-US" sz="1600" dirty="0" smtClean="0"/>
                        <a:t>）</a:t>
                      </a:r>
                      <a:endParaRPr kumimoji="1" lang="en-US" altLang="ja-JP" sz="1600" dirty="0" smtClean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削減率</a:t>
                      </a:r>
                      <a:endParaRPr kumimoji="1" lang="en-US" altLang="ja-JP" sz="1600" dirty="0" smtClean="0"/>
                    </a:p>
                    <a:p>
                      <a:pPr algn="ctr"/>
                      <a:r>
                        <a:rPr kumimoji="1" lang="ja-JP" altLang="en-US" sz="1600" dirty="0" smtClean="0"/>
                        <a:t>（％）</a:t>
                      </a:r>
                      <a:endParaRPr kumimoji="1" lang="en-US" altLang="ja-JP" sz="1600" dirty="0" smtClean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7623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建物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電力、都市ガス、重油、上下水道の使用に伴う排出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5,200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4,160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20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7623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用紙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コピー、印刷の用紙使用に伴う排出</a:t>
                      </a:r>
                      <a:endParaRPr kumimoji="1" lang="ja-JP" altLang="en-US" sz="1600" dirty="0" smtClean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1,100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770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30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7623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交通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バス、電車、航空機、タクシーの利用に伴う排出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300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270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7623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物流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社内間および社外・海外への部品、材料、製品、書類等の移送に伴う排出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1,000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800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20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59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ユーザー定義 1">
      <a:majorFont>
        <a:latin typeface="Garamond"/>
        <a:ea typeface="ＭＳ Ｐゴシック"/>
        <a:cs typeface=""/>
      </a:majorFont>
      <a:minorFont>
        <a:latin typeface="Garamond"/>
        <a:ea typeface="ＭＳ Ｐ明朝"/>
        <a:cs typeface="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89</TotalTime>
  <Words>293</Words>
  <Application>Microsoft Office PowerPoint</Application>
  <PresentationFormat>画面に合わせる (4:3)</PresentationFormat>
  <Paragraphs>81</Paragraphs>
  <Slides>6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HGP創英角ｺﾞｼｯｸUB</vt:lpstr>
      <vt:lpstr>ＭＳ Ｐゴシック</vt:lpstr>
      <vt:lpstr>ＭＳ Ｐ明朝</vt:lpstr>
      <vt:lpstr>Arial</vt:lpstr>
      <vt:lpstr>Arial Black</vt:lpstr>
      <vt:lpstr>Calibri</vt:lpstr>
      <vt:lpstr>Garamond</vt:lpstr>
      <vt:lpstr>Wingdings</vt:lpstr>
      <vt:lpstr>オーガニック</vt:lpstr>
      <vt:lpstr>カーボンニュートラル 推進活動</vt:lpstr>
      <vt:lpstr>活動の概要</vt:lpstr>
      <vt:lpstr>カーボンニュートラルとは</vt:lpstr>
      <vt:lpstr>低炭素社会に向けた推進活動</vt:lpstr>
      <vt:lpstr>CO2排出の対象事業活動</vt:lpstr>
      <vt:lpstr>対象範囲と削減目標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カーボンニュートラル</dc:title>
  <dc:creator>FOM出版</dc:creator>
  <cp:lastModifiedBy>FOM出版</cp:lastModifiedBy>
  <cp:revision>12</cp:revision>
  <dcterms:created xsi:type="dcterms:W3CDTF">2015-11-01T06:48:02Z</dcterms:created>
  <dcterms:modified xsi:type="dcterms:W3CDTF">2015-11-01T00:22:55Z</dcterms:modified>
</cp:coreProperties>
</file>