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F5D737-FE1F-49BD-B723-5E4A00407911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62381-ECF7-4CE8-AA05-D5103AE622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039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B62381-ECF7-4CE8-AA05-D5103AE622B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2964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D933-87C5-43B0-8FEB-4C258BEE5C8A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3618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7A0B9-9566-4025-BD25-99852DE45B54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3C75E-C38B-4262-908E-AD017A7EBD13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32698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6D51F-8CD1-4B0B-975A-EA3E66EDAE92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07149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15A06-F527-4948-BFE1-D493C0165693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807539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8A03E-F34A-4E34-B866-244136F003AD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22352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E3B35-DFB9-4FC3-8772-8388E5745E6C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360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151AF-06BA-4227-B295-418F9B2BC4BF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233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B6EE5-7AEC-4A9B-B182-422CE91582A6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82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07E7C-E148-4609-8614-3D2F7E8C45F9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4428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3D1BF-4057-4EAE-9842-211EFA95A7FF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5250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F8B2F-F8D6-4D19-9336-231404A8325B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967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FF706-FDDD-44FB-B294-FE8EF2356E61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932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8CF09-DA00-43D6-92FC-A2E86BC908AE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577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9C24-09D9-4D45-A7D8-A6FA47DCF6F3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470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8A9C2-A8D0-46E7-ADF6-11294892C02D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9603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8F3AF-3C33-4B16-9032-FC0CEF2741D7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FD5556D-03D9-444F-B70F-45DAF3DDDF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9583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42416" y="1972800"/>
            <a:ext cx="6600451" cy="2262781"/>
          </a:xfrm>
        </p:spPr>
        <p:txBody>
          <a:bodyPr>
            <a:normAutofit/>
          </a:bodyPr>
          <a:lstStyle/>
          <a:p>
            <a:r>
              <a:rPr lang="ja-JP" altLang="en-US" sz="4800" dirty="0"/>
              <a:t>リスクアセスメントの基礎</a:t>
            </a:r>
            <a:endParaRPr kumimoji="1" lang="ja-JP" altLang="en-US" sz="48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2015</a:t>
            </a:r>
            <a:r>
              <a:rPr lang="ja-JP" altLang="en-US" dirty="0"/>
              <a:t>年度版</a:t>
            </a:r>
            <a:endParaRPr lang="en-US" altLang="ja-JP" dirty="0"/>
          </a:p>
          <a:p>
            <a:r>
              <a:rPr lang="ja-JP" altLang="en-US" dirty="0"/>
              <a:t>安全衛生</a:t>
            </a:r>
            <a:r>
              <a:rPr lang="ja-JP" altLang="en-US" dirty="0" smtClean="0"/>
              <a:t>企画部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7434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リスクアセスメントと</a:t>
            </a:r>
            <a:r>
              <a:rPr lang="ja-JP" altLang="en-US" dirty="0" smtClean="0"/>
              <a:t>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労働災害の危険のリスクを事前に摘み取る手法である。</a:t>
            </a:r>
          </a:p>
          <a:p>
            <a:r>
              <a:rPr lang="ja-JP" altLang="en-US" dirty="0"/>
              <a:t>職場に潜む危険性または有害性を把握する。</a:t>
            </a:r>
          </a:p>
          <a:p>
            <a:r>
              <a:rPr lang="ja-JP" altLang="en-US" dirty="0"/>
              <a:t>有害性の程度を見積もる。</a:t>
            </a:r>
          </a:p>
          <a:p>
            <a:r>
              <a:rPr lang="ja-JP" altLang="en-US" dirty="0"/>
              <a:t>リスクを除去・低減するための優先度を設定する。</a:t>
            </a:r>
          </a:p>
          <a:p>
            <a:r>
              <a:rPr lang="ja-JP" altLang="en-US" dirty="0"/>
              <a:t>リスクを除去・低減するための対策を検討し、改善を進める</a:t>
            </a:r>
            <a:r>
              <a:rPr lang="ja-JP" altLang="en-US" dirty="0" smtClean="0"/>
              <a:t>。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556D-03D9-444F-B70F-45DAF3DDDF1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8840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リスクアセスメントの</a:t>
            </a:r>
            <a:r>
              <a:rPr lang="ja-JP" altLang="en-US" dirty="0" smtClean="0"/>
              <a:t>フロー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42415" y="1490400"/>
            <a:ext cx="6591985" cy="1846800"/>
          </a:xfrm>
        </p:spPr>
        <p:txBody>
          <a:bodyPr/>
          <a:lstStyle/>
          <a:p>
            <a:r>
              <a:rPr lang="ja-JP" altLang="en-US" dirty="0"/>
              <a:t>開始後、まずハザードの特定を行う。</a:t>
            </a:r>
            <a:endParaRPr lang="en-US" altLang="ja-JP" dirty="0"/>
          </a:p>
          <a:p>
            <a:r>
              <a:rPr lang="ja-JP" altLang="en-US" dirty="0"/>
              <a:t>次に、リスクの見積もりを行う。</a:t>
            </a:r>
            <a:endParaRPr lang="en-US" altLang="ja-JP" dirty="0"/>
          </a:p>
          <a:p>
            <a:r>
              <a:rPr lang="ja-JP" altLang="en-US" dirty="0"/>
              <a:t>そして、リスクの評価を行い問題がなければ終了する。</a:t>
            </a:r>
            <a:endParaRPr lang="en-US" altLang="ja-JP" dirty="0"/>
          </a:p>
          <a:p>
            <a:r>
              <a:rPr lang="ja-JP" altLang="en-US" dirty="0"/>
              <a:t>リスクの評価で問題があれば、リスクの除去を行い、再びハザードの特定を行う</a:t>
            </a:r>
            <a:r>
              <a:rPr lang="ja-JP" altLang="en-US" dirty="0" smtClean="0"/>
              <a:t>。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556D-03D9-444F-B70F-45DAF3DDDF1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1201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リスク低減</a:t>
            </a:r>
            <a:r>
              <a:rPr lang="ja-JP" altLang="en-US" dirty="0" smtClean="0"/>
              <a:t>対策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ja-JP" altLang="en-US" dirty="0"/>
              <a:t>設計によるリスク低減：可能な限りリスクを除去または軽減する本質的な対応</a:t>
            </a:r>
            <a:endParaRPr lang="en-US" altLang="ja-JP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dirty="0"/>
              <a:t>保護手段によるリスクの低減：除去できないリスクに対しては、必要な保護手段を採用</a:t>
            </a:r>
            <a:endParaRPr lang="en-US" altLang="ja-JP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dirty="0"/>
              <a:t>使用上の情報によるリスクの低減：採用した保護手段では除去または低減できなかったリスクをユーザーに知らせ注意を</a:t>
            </a:r>
            <a:r>
              <a:rPr lang="ja-JP" altLang="en-US" dirty="0" smtClean="0"/>
              <a:t>喚起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556D-03D9-444F-B70F-45DAF3DDDF1D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0299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リスクアセスメントの</a:t>
            </a:r>
            <a:r>
              <a:rPr lang="ja-JP" altLang="en-US" dirty="0" smtClean="0"/>
              <a:t>運用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42415" y="1411200"/>
            <a:ext cx="6591985" cy="943200"/>
          </a:xfrm>
        </p:spPr>
        <p:txBody>
          <a:bodyPr/>
          <a:lstStyle/>
          <a:p>
            <a:r>
              <a:rPr lang="ja-JP" altLang="en-US" dirty="0"/>
              <a:t>計画（</a:t>
            </a:r>
            <a:r>
              <a:rPr lang="en-US" altLang="ja-JP" dirty="0"/>
              <a:t>Plan</a:t>
            </a:r>
            <a:r>
              <a:rPr lang="ja-JP" altLang="en-US" dirty="0"/>
              <a:t>）－実施（</a:t>
            </a:r>
            <a:r>
              <a:rPr lang="en-US" altLang="ja-JP" dirty="0"/>
              <a:t>Do</a:t>
            </a:r>
            <a:r>
              <a:rPr lang="ja-JP" altLang="en-US" dirty="0"/>
              <a:t>）－評価（</a:t>
            </a:r>
            <a:r>
              <a:rPr lang="en-US" altLang="ja-JP" dirty="0"/>
              <a:t>Check</a:t>
            </a:r>
            <a:r>
              <a:rPr lang="ja-JP" altLang="en-US" dirty="0"/>
              <a:t>）－改善（</a:t>
            </a:r>
            <a:r>
              <a:rPr lang="en-US" altLang="ja-JP" dirty="0"/>
              <a:t>Action</a:t>
            </a:r>
            <a:r>
              <a:rPr lang="ja-JP" altLang="en-US" dirty="0"/>
              <a:t>）のサイクルを回すことによって継続的改善を行い、安全衛生水準の段階的向上を図る</a:t>
            </a:r>
            <a:r>
              <a:rPr lang="ja-JP" altLang="en-US" dirty="0" smtClean="0"/>
              <a:t>。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556D-03D9-444F-B70F-45DAF3DDDF1D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2559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リスクの見積もり・</a:t>
            </a:r>
            <a:r>
              <a:rPr lang="ja-JP" altLang="en-US" dirty="0" smtClean="0"/>
              <a:t>評価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6009917"/>
              </p:ext>
            </p:extLst>
          </p:nvPr>
        </p:nvGraphicFramePr>
        <p:xfrm>
          <a:off x="2034000" y="1746000"/>
          <a:ext cx="6500693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7490"/>
                <a:gridCol w="1818033"/>
                <a:gridCol w="841034"/>
                <a:gridCol w="841034"/>
                <a:gridCol w="841034"/>
                <a:gridCol w="841034"/>
                <a:gridCol w="841034"/>
              </a:tblGrid>
              <a:tr h="370840">
                <a:tc rowSpan="6"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発生頻度</a:t>
                      </a:r>
                      <a:endParaRPr kumimoji="1" lang="ja-JP" altLang="en-US" sz="1600" dirty="0"/>
                    </a:p>
                  </a:txBody>
                  <a:tcPr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頻発する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A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A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A</a:t>
                      </a:r>
                      <a:endParaRPr kumimoji="1" lang="ja-JP" altLang="en-US" sz="1600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しばしば発生する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A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A</a:t>
                      </a:r>
                      <a:endParaRPr kumimoji="1" lang="ja-JP" altLang="en-US" sz="1600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時々発生する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A</a:t>
                      </a:r>
                      <a:endParaRPr kumimoji="1" lang="ja-JP" altLang="en-US" sz="1600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起こりそうにない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まず起こりえない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考えられない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無傷</a:t>
                      </a:r>
                      <a:endParaRPr kumimoji="1" lang="ja-JP" altLang="en-US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軽微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中程度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重大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致命的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危害の頻度</a:t>
                      </a:r>
                      <a:endParaRPr kumimoji="1" lang="ja-JP" alt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6684620"/>
              </p:ext>
            </p:extLst>
          </p:nvPr>
        </p:nvGraphicFramePr>
        <p:xfrm>
          <a:off x="2702959" y="5171359"/>
          <a:ext cx="516128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94080"/>
                <a:gridCol w="426720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r>
                        <a:rPr kumimoji="1" lang="ja-JP" altLang="en-US" sz="1600" dirty="0" smtClean="0">
                          <a:solidFill>
                            <a:schemeClr val="bg1"/>
                          </a:solidFill>
                        </a:rPr>
                        <a:t>領域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受け入れられない領域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B</a:t>
                      </a:r>
                      <a:r>
                        <a:rPr kumimoji="1" lang="ja-JP" altLang="en-US" sz="1600" dirty="0" smtClean="0"/>
                        <a:t>領域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最小限のリスクまで低減すべき領域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C</a:t>
                      </a:r>
                      <a:r>
                        <a:rPr kumimoji="1" lang="ja-JP" altLang="en-US" sz="1600" dirty="0" smtClean="0"/>
                        <a:t>領域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無視できると考えられる領域</a:t>
                      </a:r>
                      <a:endParaRPr kumimoji="1" lang="ja-JP" alt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556D-03D9-444F-B70F-45DAF3DDDF1D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9449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安全衛生文書管理体系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556D-03D9-444F-B70F-45DAF3DDDF1D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2440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リスクアセスメント教育受講者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5556D-03D9-444F-B70F-45DAF3DDDF1D}" type="slidenum">
              <a:rPr kumimoji="1" lang="ja-JP" altLang="en-US" smtClean="0"/>
              <a:t>8</a:t>
            </a:fld>
            <a:endParaRPr kumimoji="1" lang="ja-JP" altLang="en-US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871233458"/>
              </p:ext>
            </p:extLst>
          </p:nvPr>
        </p:nvGraphicFramePr>
        <p:xfrm>
          <a:off x="309096" y="4733925"/>
          <a:ext cx="1569086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5793"/>
                <a:gridCol w="943293"/>
              </a:tblGrid>
              <a:tr h="25829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年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受講者数</a:t>
                      </a:r>
                      <a:endParaRPr kumimoji="1" lang="ja-JP" altLang="en-US" sz="1400" dirty="0"/>
                    </a:p>
                  </a:txBody>
                  <a:tcPr anchor="ctr"/>
                </a:tc>
              </a:tr>
              <a:tr h="25829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2010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650</a:t>
                      </a:r>
                      <a:endParaRPr kumimoji="1" lang="ja-JP" altLang="en-US" sz="1400" dirty="0"/>
                    </a:p>
                  </a:txBody>
                  <a:tcPr anchor="ctr"/>
                </a:tc>
              </a:tr>
              <a:tr h="25829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2011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789</a:t>
                      </a:r>
                      <a:endParaRPr kumimoji="1" lang="ja-JP" altLang="en-US" sz="1400" dirty="0"/>
                    </a:p>
                  </a:txBody>
                  <a:tcPr anchor="ctr"/>
                </a:tc>
              </a:tr>
              <a:tr h="25829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2012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832</a:t>
                      </a:r>
                      <a:endParaRPr kumimoji="1" lang="ja-JP" altLang="en-US" sz="1400" dirty="0"/>
                    </a:p>
                  </a:txBody>
                  <a:tcPr anchor="ctr"/>
                </a:tc>
              </a:tr>
              <a:tr h="25829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2013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950</a:t>
                      </a:r>
                      <a:endParaRPr kumimoji="1" lang="ja-JP" altLang="en-US" sz="1400" dirty="0"/>
                    </a:p>
                  </a:txBody>
                  <a:tcPr anchor="ctr"/>
                </a:tc>
              </a:tr>
              <a:tr h="25829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2014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997</a:t>
                      </a:r>
                      <a:endParaRPr kumimoji="1" lang="ja-JP" altLang="en-US" sz="1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3956664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</TotalTime>
  <Words>350</Words>
  <Application>Microsoft Office PowerPoint</Application>
  <PresentationFormat>画面に合わせる (4:3)</PresentationFormat>
  <Paragraphs>92</Paragraphs>
  <Slides>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5" baseType="lpstr">
      <vt:lpstr>ＭＳ Ｐゴシック</vt:lpstr>
      <vt:lpstr>メイリオ</vt:lpstr>
      <vt:lpstr>Arial</vt:lpstr>
      <vt:lpstr>Calibri</vt:lpstr>
      <vt:lpstr>Century Gothic</vt:lpstr>
      <vt:lpstr>Wingdings 3</vt:lpstr>
      <vt:lpstr>ウィスプ</vt:lpstr>
      <vt:lpstr>リスクアセスメントの基礎</vt:lpstr>
      <vt:lpstr>リスクアセスメントとは</vt:lpstr>
      <vt:lpstr>リスクアセスメントのフロー</vt:lpstr>
      <vt:lpstr>リスク低減対策</vt:lpstr>
      <vt:lpstr>リスクアセスメントの運用</vt:lpstr>
      <vt:lpstr>リスクの見積もり・評価</vt:lpstr>
      <vt:lpstr>安全衛生文書管理体系</vt:lpstr>
      <vt:lpstr>リスクアセスメント教育受講者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リスクアセスメントの基礎</dc:title>
  <dc:creator>FOM出版</dc:creator>
  <cp:lastModifiedBy>FOM出版</cp:lastModifiedBy>
  <cp:revision>4</cp:revision>
  <dcterms:created xsi:type="dcterms:W3CDTF">2015-11-01T04:28:21Z</dcterms:created>
  <dcterms:modified xsi:type="dcterms:W3CDTF">2015-11-01T00:35:52Z</dcterms:modified>
</cp:coreProperties>
</file>