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/>
            </a:pPr>
            <a:r>
              <a:rPr lang="ja-JP" altLang="en-US" b="0" dirty="0" smtClean="0"/>
              <a:t>インターネット通販の利用</a:t>
            </a:r>
            <a:r>
              <a:rPr lang="ja-JP" altLang="en-US" b="0" dirty="0"/>
              <a:t>経験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利用経験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買ったことがある</c:v>
                </c:pt>
                <c:pt idx="1">
                  <c:v>買ってみたい</c:v>
                </c:pt>
                <c:pt idx="2">
                  <c:v>興味・環境がない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0.72000000000000008</c:v>
                </c:pt>
                <c:pt idx="1">
                  <c:v>0.17</c:v>
                </c:pt>
                <c:pt idx="2">
                  <c:v>0.11000000000000001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512716640"/>
        <c:axId val="-512707392"/>
      </c:barChart>
      <c:catAx>
        <c:axId val="-512716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512707392"/>
        <c:crosses val="autoZero"/>
        <c:auto val="1"/>
        <c:lblAlgn val="ctr"/>
        <c:lblOffset val="100"/>
        <c:noMultiLvlLbl val="0"/>
      </c:catAx>
      <c:valAx>
        <c:axId val="-5127073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+mj-ea"/>
                <a:ea typeface="+mj-ea"/>
              </a:defRPr>
            </a:pPr>
            <a:endParaRPr lang="ja-JP"/>
          </a:p>
        </c:txPr>
        <c:crossAx val="-512716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4265A-F12B-495D-93E5-B70BF18BDC5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E75790E-9B61-41F1-A444-7F7CF1A7967B}">
      <dgm:prSet phldrT="[テキスト]" custT="1"/>
      <dgm:spPr/>
      <dgm:t>
        <a:bodyPr/>
        <a:lstStyle/>
        <a:p>
          <a:r>
            <a:rPr kumimoji="1" lang="ja-JP" altLang="en-US" sz="1800" dirty="0" smtClean="0"/>
            <a:t>市場の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拡大</a:t>
          </a:r>
          <a:endParaRPr kumimoji="1" lang="ja-JP" altLang="en-US" sz="1800" dirty="0"/>
        </a:p>
      </dgm:t>
    </dgm:pt>
    <dgm:pt modelId="{77EB8C17-80D2-4D45-B3ED-39745CFFB5BE}" type="parTrans" cxnId="{089F2029-2E82-47FF-ADA5-45EF49047983}">
      <dgm:prSet/>
      <dgm:spPr/>
      <dgm:t>
        <a:bodyPr/>
        <a:lstStyle/>
        <a:p>
          <a:endParaRPr kumimoji="1" lang="ja-JP" altLang="en-US" sz="1600"/>
        </a:p>
      </dgm:t>
    </dgm:pt>
    <dgm:pt modelId="{348729A1-113B-4AB1-86C8-F45328A23654}" type="sibTrans" cxnId="{089F2029-2E82-47FF-ADA5-45EF49047983}">
      <dgm:prSet/>
      <dgm:spPr/>
      <dgm:t>
        <a:bodyPr/>
        <a:lstStyle/>
        <a:p>
          <a:endParaRPr kumimoji="1" lang="ja-JP" altLang="en-US" sz="1600"/>
        </a:p>
      </dgm:t>
    </dgm:pt>
    <dgm:pt modelId="{23C90860-A1D0-451C-9B13-F65D199A17C1}">
      <dgm:prSet custT="1"/>
      <dgm:spPr/>
      <dgm:t>
        <a:bodyPr/>
        <a:lstStyle/>
        <a:p>
          <a:r>
            <a:rPr kumimoji="1" lang="ja-JP" altLang="en-US" sz="1400" dirty="0" smtClean="0"/>
            <a:t>ユーザー</a:t>
          </a:r>
          <a:r>
            <a:rPr kumimoji="1" lang="en-US" altLang="ja-JP" sz="1400" dirty="0" smtClean="0"/>
            <a:t/>
          </a:r>
          <a:br>
            <a:rPr kumimoji="1" lang="en-US" altLang="ja-JP" sz="1400" dirty="0" smtClean="0"/>
          </a:br>
          <a:r>
            <a:rPr kumimoji="1" lang="ja-JP" altLang="en-US" sz="1400" dirty="0" smtClean="0"/>
            <a:t>スタンダードの獲得</a:t>
          </a:r>
          <a:endParaRPr kumimoji="1" lang="ja-JP" altLang="en-US" sz="1400" dirty="0"/>
        </a:p>
      </dgm:t>
    </dgm:pt>
    <dgm:pt modelId="{BBA8E6E5-06A1-4956-A37B-40F048F38B1C}" type="parTrans" cxnId="{E9A1E1A5-0F0E-456B-A5CA-11619B7EC15E}">
      <dgm:prSet/>
      <dgm:spPr/>
      <dgm:t>
        <a:bodyPr/>
        <a:lstStyle/>
        <a:p>
          <a:endParaRPr kumimoji="1" lang="ja-JP" altLang="en-US" sz="1600"/>
        </a:p>
      </dgm:t>
    </dgm:pt>
    <dgm:pt modelId="{D200BF83-C841-4512-8691-DA561881BA73}" type="sibTrans" cxnId="{E9A1E1A5-0F0E-456B-A5CA-11619B7EC15E}">
      <dgm:prSet/>
      <dgm:spPr/>
      <dgm:t>
        <a:bodyPr/>
        <a:lstStyle/>
        <a:p>
          <a:endParaRPr kumimoji="1" lang="ja-JP" altLang="en-US" sz="1600"/>
        </a:p>
      </dgm:t>
    </dgm:pt>
    <dgm:pt modelId="{1A196A01-CC35-41E0-B0AF-478E422C7708}">
      <dgm:prSet phldrT="[テキスト]" custT="1"/>
      <dgm:spPr/>
      <dgm:t>
        <a:bodyPr/>
        <a:lstStyle/>
        <a:p>
          <a:r>
            <a:rPr kumimoji="1" lang="ja-JP" altLang="en-US" sz="1800" dirty="0" smtClean="0"/>
            <a:t>収益の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拡大</a:t>
          </a:r>
          <a:endParaRPr kumimoji="1" lang="ja-JP" altLang="en-US" sz="1800" dirty="0"/>
        </a:p>
      </dgm:t>
    </dgm:pt>
    <dgm:pt modelId="{02B11689-6F77-4F88-A9DF-102063AEB200}" type="parTrans" cxnId="{738F4427-1A5B-4216-88EF-1789DB300716}">
      <dgm:prSet/>
      <dgm:spPr/>
      <dgm:t>
        <a:bodyPr/>
        <a:lstStyle/>
        <a:p>
          <a:endParaRPr kumimoji="1" lang="ja-JP" altLang="en-US" sz="1600"/>
        </a:p>
      </dgm:t>
    </dgm:pt>
    <dgm:pt modelId="{3B3595F3-BAA0-4DD6-9EF2-E87E7B5D85B9}" type="sibTrans" cxnId="{738F4427-1A5B-4216-88EF-1789DB300716}">
      <dgm:prSet/>
      <dgm:spPr/>
      <dgm:t>
        <a:bodyPr/>
        <a:lstStyle/>
        <a:p>
          <a:endParaRPr kumimoji="1" lang="ja-JP" altLang="en-US" sz="1600"/>
        </a:p>
      </dgm:t>
    </dgm:pt>
    <dgm:pt modelId="{3CDF7434-B9A7-44D3-B1EE-9D04CB766E79}" type="pres">
      <dgm:prSet presAssocID="{3674265A-F12B-495D-93E5-B70BF18BDC5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DE93E4-AC2D-4804-B031-C9B237390FB2}" type="pres">
      <dgm:prSet presAssocID="{3674265A-F12B-495D-93E5-B70BF18BDC59}" presName="arrow" presStyleLbl="bgShp" presStyleIdx="0" presStyleCnt="1"/>
      <dgm:spPr/>
      <dgm:t>
        <a:bodyPr/>
        <a:lstStyle/>
        <a:p>
          <a:endParaRPr kumimoji="1" lang="ja-JP" altLang="en-US"/>
        </a:p>
      </dgm:t>
    </dgm:pt>
    <dgm:pt modelId="{B8FB2FCB-33D7-4693-85C8-99AD36585805}" type="pres">
      <dgm:prSet presAssocID="{3674265A-F12B-495D-93E5-B70BF18BDC59}" presName="arrowDiagram3" presStyleCnt="0"/>
      <dgm:spPr/>
      <dgm:t>
        <a:bodyPr/>
        <a:lstStyle/>
        <a:p>
          <a:endParaRPr kumimoji="1" lang="ja-JP" altLang="en-US"/>
        </a:p>
      </dgm:t>
    </dgm:pt>
    <dgm:pt modelId="{539A79C0-B15C-4D78-A330-7C728EF7D6F3}" type="pres">
      <dgm:prSet presAssocID="{0E75790E-9B61-41F1-A444-7F7CF1A7967B}" presName="bullet3a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50717EC8-A5E4-44E9-A384-0EBF63F591F2}" type="pres">
      <dgm:prSet presAssocID="{0E75790E-9B61-41F1-A444-7F7CF1A7967B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A2D9CC-CF29-48FC-AC22-5F025CDB3578}" type="pres">
      <dgm:prSet presAssocID="{1A196A01-CC35-41E0-B0AF-478E422C7708}" presName="bullet3b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462EE9E7-F429-4F9A-B2F0-0E8DAC62B8A9}" type="pres">
      <dgm:prSet presAssocID="{1A196A01-CC35-41E0-B0AF-478E422C7708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406609-3C0E-479C-A991-4D4775DB77DE}" type="pres">
      <dgm:prSet presAssocID="{23C90860-A1D0-451C-9B13-F65D199A17C1}" presName="bullet3c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E0485B48-A73C-4B42-BFE5-5F5E6E7D1038}" type="pres">
      <dgm:prSet presAssocID="{23C90860-A1D0-451C-9B13-F65D199A17C1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7A26304-49B9-43A7-A6A6-FEC6796F835E}" type="presOf" srcId="{1A196A01-CC35-41E0-B0AF-478E422C7708}" destId="{462EE9E7-F429-4F9A-B2F0-0E8DAC62B8A9}" srcOrd="0" destOrd="0" presId="urn:microsoft.com/office/officeart/2005/8/layout/arrow2"/>
    <dgm:cxn modelId="{752CDD2F-956C-42B4-BCE2-78B73114FCEC}" type="presOf" srcId="{3674265A-F12B-495D-93E5-B70BF18BDC59}" destId="{3CDF7434-B9A7-44D3-B1EE-9D04CB766E79}" srcOrd="0" destOrd="0" presId="urn:microsoft.com/office/officeart/2005/8/layout/arrow2"/>
    <dgm:cxn modelId="{738F4427-1A5B-4216-88EF-1789DB300716}" srcId="{3674265A-F12B-495D-93E5-B70BF18BDC59}" destId="{1A196A01-CC35-41E0-B0AF-478E422C7708}" srcOrd="1" destOrd="0" parTransId="{02B11689-6F77-4F88-A9DF-102063AEB200}" sibTransId="{3B3595F3-BAA0-4DD6-9EF2-E87E7B5D85B9}"/>
    <dgm:cxn modelId="{E9A1E1A5-0F0E-456B-A5CA-11619B7EC15E}" srcId="{3674265A-F12B-495D-93E5-B70BF18BDC59}" destId="{23C90860-A1D0-451C-9B13-F65D199A17C1}" srcOrd="2" destOrd="0" parTransId="{BBA8E6E5-06A1-4956-A37B-40F048F38B1C}" sibTransId="{D200BF83-C841-4512-8691-DA561881BA73}"/>
    <dgm:cxn modelId="{089F2029-2E82-47FF-ADA5-45EF49047983}" srcId="{3674265A-F12B-495D-93E5-B70BF18BDC59}" destId="{0E75790E-9B61-41F1-A444-7F7CF1A7967B}" srcOrd="0" destOrd="0" parTransId="{77EB8C17-80D2-4D45-B3ED-39745CFFB5BE}" sibTransId="{348729A1-113B-4AB1-86C8-F45328A23654}"/>
    <dgm:cxn modelId="{FFFAC36C-665B-4EBC-813B-F8F57366B7F7}" type="presOf" srcId="{23C90860-A1D0-451C-9B13-F65D199A17C1}" destId="{E0485B48-A73C-4B42-BFE5-5F5E6E7D1038}" srcOrd="0" destOrd="0" presId="urn:microsoft.com/office/officeart/2005/8/layout/arrow2"/>
    <dgm:cxn modelId="{7F82190E-26A4-4EE5-856F-D26BAFEA512C}" type="presOf" srcId="{0E75790E-9B61-41F1-A444-7F7CF1A7967B}" destId="{50717EC8-A5E4-44E9-A384-0EBF63F591F2}" srcOrd="0" destOrd="0" presId="urn:microsoft.com/office/officeart/2005/8/layout/arrow2"/>
    <dgm:cxn modelId="{8701DF88-DF47-41C2-9F1E-6CEB73D7D253}" type="presParOf" srcId="{3CDF7434-B9A7-44D3-B1EE-9D04CB766E79}" destId="{A0DE93E4-AC2D-4804-B031-C9B237390FB2}" srcOrd="0" destOrd="0" presId="urn:microsoft.com/office/officeart/2005/8/layout/arrow2"/>
    <dgm:cxn modelId="{5A338263-6DD5-4742-8700-AC935B15238B}" type="presParOf" srcId="{3CDF7434-B9A7-44D3-B1EE-9D04CB766E79}" destId="{B8FB2FCB-33D7-4693-85C8-99AD36585805}" srcOrd="1" destOrd="0" presId="urn:microsoft.com/office/officeart/2005/8/layout/arrow2"/>
    <dgm:cxn modelId="{A8E2F37E-547F-418C-BE51-9E7024CF3BA6}" type="presParOf" srcId="{B8FB2FCB-33D7-4693-85C8-99AD36585805}" destId="{539A79C0-B15C-4D78-A330-7C728EF7D6F3}" srcOrd="0" destOrd="0" presId="urn:microsoft.com/office/officeart/2005/8/layout/arrow2"/>
    <dgm:cxn modelId="{F221AFCA-1E75-447A-BEA0-B25FA3487C4A}" type="presParOf" srcId="{B8FB2FCB-33D7-4693-85C8-99AD36585805}" destId="{50717EC8-A5E4-44E9-A384-0EBF63F591F2}" srcOrd="1" destOrd="0" presId="urn:microsoft.com/office/officeart/2005/8/layout/arrow2"/>
    <dgm:cxn modelId="{AEAABD27-9165-484E-B82B-67DD83D30D1A}" type="presParOf" srcId="{B8FB2FCB-33D7-4693-85C8-99AD36585805}" destId="{3CA2D9CC-CF29-48FC-AC22-5F025CDB3578}" srcOrd="2" destOrd="0" presId="urn:microsoft.com/office/officeart/2005/8/layout/arrow2"/>
    <dgm:cxn modelId="{2A96822D-BC2C-4B87-A69E-96FE43C15E91}" type="presParOf" srcId="{B8FB2FCB-33D7-4693-85C8-99AD36585805}" destId="{462EE9E7-F429-4F9A-B2F0-0E8DAC62B8A9}" srcOrd="3" destOrd="0" presId="urn:microsoft.com/office/officeart/2005/8/layout/arrow2"/>
    <dgm:cxn modelId="{D24222C7-7E5B-44D6-AB8F-E5587152D582}" type="presParOf" srcId="{B8FB2FCB-33D7-4693-85C8-99AD36585805}" destId="{81406609-3C0E-479C-A991-4D4775DB77DE}" srcOrd="4" destOrd="0" presId="urn:microsoft.com/office/officeart/2005/8/layout/arrow2"/>
    <dgm:cxn modelId="{02E1B565-854B-4F41-9C3A-1E197675E2E5}" type="presParOf" srcId="{B8FB2FCB-33D7-4693-85C8-99AD36585805}" destId="{E0485B48-A73C-4B42-BFE5-5F5E6E7D103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0327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44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379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818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20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744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3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54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475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63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792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57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640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689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8039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143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2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B4A3EDE-5154-4F9D-93FB-0F170BF33270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84C1ABD-0CF5-4910-BD83-CDF81647EB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5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 rot="21420000">
            <a:off x="494355" y="195241"/>
            <a:ext cx="7533524" cy="2766528"/>
          </a:xfrm>
        </p:spPr>
        <p:txBody>
          <a:bodyPr>
            <a:normAutofit/>
          </a:bodyPr>
          <a:lstStyle/>
          <a:p>
            <a:r>
              <a:rPr lang="ja-JP" altLang="en-US" sz="4800" dirty="0" smtClean="0"/>
              <a:t>インターネット通販導入の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ご提案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 rot="21420000">
            <a:off x="554228" y="3068474"/>
            <a:ext cx="7512060" cy="1298136"/>
          </a:xfrm>
        </p:spPr>
        <p:txBody>
          <a:bodyPr>
            <a:norm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dirty="0" smtClean="0">
                <a:latin typeface="+mn-ea"/>
              </a:rPr>
              <a:t>2015</a:t>
            </a:r>
            <a:r>
              <a:rPr kumimoji="1" lang="ja-JP" altLang="en-US" dirty="0" smtClean="0">
                <a:latin typeface="+mn-ea"/>
              </a:rPr>
              <a:t>年</a:t>
            </a:r>
            <a:r>
              <a:rPr lang="en-US" altLang="ja-JP" dirty="0" smtClean="0">
                <a:latin typeface="+mn-ea"/>
              </a:rPr>
              <a:t>10</a:t>
            </a:r>
            <a:r>
              <a:rPr lang="ja-JP" altLang="en-US" dirty="0" smtClean="0">
                <a:latin typeface="+mn-ea"/>
              </a:rPr>
              <a:t>月</a:t>
            </a:r>
            <a:r>
              <a:rPr lang="en-US" altLang="ja-JP" dirty="0" smtClean="0">
                <a:latin typeface="+mn-ea"/>
              </a:rPr>
              <a:t>1</a:t>
            </a:r>
            <a:r>
              <a:rPr lang="ja-JP" altLang="en-US" dirty="0" smtClean="0">
                <a:latin typeface="+mn-ea"/>
              </a:rPr>
              <a:t>日</a:t>
            </a:r>
            <a:endParaRPr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r>
              <a:rPr kumimoji="1" lang="ja-JP" altLang="en-US" dirty="0" smtClean="0">
                <a:latin typeface="+mn-ea"/>
              </a:rPr>
              <a:t>マーケティング部</a:t>
            </a:r>
            <a:endParaRPr kumimoji="1"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endParaRPr kumimoji="1" lang="en-US" altLang="ja-JP" dirty="0" smtClean="0">
              <a:latin typeface="+mn-ea"/>
            </a:endParaRPr>
          </a:p>
          <a:p>
            <a:pPr>
              <a:lnSpc>
                <a:spcPts val="2000"/>
              </a:lnSpc>
            </a:pP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2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インターネット通販導入のメリット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>
                <a:latin typeface="+mj-ea"/>
                <a:ea typeface="+mj-ea"/>
              </a:rPr>
              <a:t>インターネットによる通信販売は、販売網およびユーザー市場の拡大に高い効果があります。また、小売店を介さない直販とすることにより、収益向上の期待ができます。さらに自社</a:t>
            </a:r>
            <a:r>
              <a:rPr lang="en-US" altLang="ja-JP" dirty="0">
                <a:latin typeface="+mj-ea"/>
                <a:ea typeface="+mj-ea"/>
              </a:rPr>
              <a:t>Web</a:t>
            </a:r>
            <a:r>
              <a:rPr lang="ja-JP" altLang="en-US" dirty="0">
                <a:latin typeface="+mj-ea"/>
                <a:ea typeface="+mj-ea"/>
              </a:rPr>
              <a:t>サイトの製品情報とリンクし、迅速な新製品の提供が可能です</a:t>
            </a:r>
            <a:r>
              <a:rPr lang="ja-JP" altLang="en-US" dirty="0" smtClean="0">
                <a:latin typeface="+mj-ea"/>
                <a:ea typeface="+mj-ea"/>
              </a:rPr>
              <a:t>。</a:t>
            </a:r>
            <a:endParaRPr lang="en-US" altLang="ja-JP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1280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直結した市場の拡大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>
          <a:xfrm>
            <a:off x="1187624" y="2492896"/>
            <a:ext cx="2403554" cy="240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御社</a:t>
            </a:r>
            <a:endParaRPr kumimoji="1" lang="ja-JP" altLang="en-US" sz="2800" dirty="0"/>
          </a:p>
        </p:txBody>
      </p:sp>
      <p:sp>
        <p:nvSpPr>
          <p:cNvPr id="8" name="円/楕円 7"/>
          <p:cNvSpPr/>
          <p:nvPr/>
        </p:nvSpPr>
        <p:spPr>
          <a:xfrm>
            <a:off x="5580112" y="2492896"/>
            <a:ext cx="2403554" cy="240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ユーザー</a:t>
            </a:r>
            <a:endParaRPr kumimoji="1" lang="en-US" altLang="ja-JP" sz="2800" smtClean="0"/>
          </a:p>
          <a:p>
            <a:pPr algn="ctr"/>
            <a:r>
              <a:rPr kumimoji="1" lang="ja-JP" altLang="en-US" sz="2800" smtClean="0"/>
              <a:t>（</a:t>
            </a:r>
            <a:r>
              <a:rPr kumimoji="1" lang="ja-JP" altLang="en-US" sz="2800" dirty="0" smtClean="0"/>
              <a:t>全国）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075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インターネット通販が生む効果</a:t>
            </a:r>
            <a:endParaRPr kumimoji="1" lang="ja-JP" altLang="en-US" dirty="0"/>
          </a:p>
        </p:txBody>
      </p:sp>
      <p:graphicFrame>
        <p:nvGraphicFramePr>
          <p:cNvPr id="10" name="コンテンツ プレースホルダー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45882243"/>
              </p:ext>
            </p:extLst>
          </p:nvPr>
        </p:nvGraphicFramePr>
        <p:xfrm>
          <a:off x="514350" y="2063750"/>
          <a:ext cx="779621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902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インターネット通販の普及</a:t>
            </a:r>
            <a:endParaRPr kumimoji="1" lang="ja-JP" alt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05702193"/>
              </p:ext>
            </p:extLst>
          </p:nvPr>
        </p:nvGraphicFramePr>
        <p:xfrm>
          <a:off x="514350" y="2063750"/>
          <a:ext cx="7796213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009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導入時の検討課題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dirty="0" smtClean="0"/>
              <a:t>情報保護に関わる社会の情勢への対応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セキュア決済システム</a:t>
            </a:r>
            <a:r>
              <a:rPr lang="ja-JP" altLang="en-US" dirty="0"/>
              <a:t>の開発</a:t>
            </a:r>
            <a:endParaRPr lang="en-US" altLang="ja-JP" dirty="0"/>
          </a:p>
          <a:p>
            <a:pPr lvl="2">
              <a:buFont typeface="Wingdings" pitchFamily="2" charset="2"/>
              <a:buChar char="l"/>
            </a:pPr>
            <a:r>
              <a:rPr kumimoji="1" lang="ja-JP" altLang="en-US" dirty="0" smtClean="0"/>
              <a:t>プライバシーマークの取得</a:t>
            </a:r>
            <a:endParaRPr kumimoji="1" lang="en-US" altLang="ja-JP" dirty="0" smtClean="0"/>
          </a:p>
          <a:p>
            <a:pPr>
              <a:buFont typeface="Wingdings" pitchFamily="2" charset="2"/>
              <a:buChar char="l"/>
            </a:pPr>
            <a:r>
              <a:rPr lang="ja-JP" altLang="en-US" dirty="0" smtClean="0"/>
              <a:t>販売サイトの周知</a:t>
            </a:r>
            <a:endParaRPr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大手通販ポータルサイト</a:t>
            </a:r>
            <a:r>
              <a:rPr lang="ja-JP" altLang="en-US" smtClean="0"/>
              <a:t>の利用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00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NISHO</a:t>
            </a:r>
            <a:r>
              <a:rPr kumimoji="1" lang="ja-JP" altLang="en-US" dirty="0" smtClean="0"/>
              <a:t>プランニング</a:t>
            </a:r>
            <a:r>
              <a:rPr lang="ja-JP" altLang="en-US" dirty="0" smtClean="0"/>
              <a:t>が提供する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充実の</a:t>
            </a:r>
            <a:r>
              <a:rPr lang="ja-JP" altLang="en-US" dirty="0"/>
              <a:t>パッケージ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ja-JP" altLang="en-US" dirty="0">
                <a:latin typeface="+mj-ea"/>
                <a:ea typeface="+mj-ea"/>
              </a:rPr>
              <a:t>代金決済、在庫管理、顧客管理などを一元管理、統括して運用する</a:t>
            </a:r>
            <a:r>
              <a:rPr lang="ja-JP" altLang="en-US" dirty="0" smtClean="0">
                <a:latin typeface="+mj-ea"/>
                <a:ea typeface="+mj-ea"/>
              </a:rPr>
              <a:t>システム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ja-JP" altLang="en-US" dirty="0" smtClean="0">
                <a:latin typeface="+mj-ea"/>
                <a:ea typeface="+mj-ea"/>
              </a:rPr>
              <a:t>セキュリティーを</a:t>
            </a:r>
            <a:r>
              <a:rPr lang="ja-JP" altLang="en-US" dirty="0">
                <a:latin typeface="+mj-ea"/>
                <a:ea typeface="+mj-ea"/>
              </a:rPr>
              <a:t>重視した</a:t>
            </a:r>
            <a:r>
              <a:rPr lang="ja-JP" altLang="en-US" dirty="0" smtClean="0">
                <a:latin typeface="+mj-ea"/>
                <a:ea typeface="+mj-ea"/>
              </a:rPr>
              <a:t>情報管理システム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ja-JP" dirty="0">
                <a:latin typeface="+mj-ea"/>
                <a:ea typeface="+mj-ea"/>
              </a:rPr>
              <a:t>24</a:t>
            </a:r>
            <a:r>
              <a:rPr lang="ja-JP" altLang="en-US" dirty="0" smtClean="0">
                <a:latin typeface="+mj-ea"/>
                <a:ea typeface="+mj-ea"/>
              </a:rPr>
              <a:t>時間体制の</a:t>
            </a:r>
            <a:r>
              <a:rPr lang="ja-JP" altLang="en-US" dirty="0">
                <a:latin typeface="+mj-ea"/>
                <a:ea typeface="+mj-ea"/>
              </a:rPr>
              <a:t>サポート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ja-JP" altLang="en-US" dirty="0">
                <a:latin typeface="+mj-ea"/>
                <a:ea typeface="+mj-ea"/>
              </a:rPr>
              <a:t>専用サーバーの提供と</a:t>
            </a:r>
            <a:r>
              <a:rPr lang="en-US" altLang="ja-JP" dirty="0">
                <a:latin typeface="+mj-ea"/>
                <a:ea typeface="+mj-ea"/>
              </a:rPr>
              <a:t>Web</a:t>
            </a:r>
            <a:r>
              <a:rPr lang="ja-JP" altLang="en-US" dirty="0">
                <a:latin typeface="+mj-ea"/>
                <a:ea typeface="+mj-ea"/>
              </a:rPr>
              <a:t>サイトの構築</a:t>
            </a:r>
            <a:endParaRPr lang="en-US" altLang="ja-JP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ja-JP" dirty="0">
                <a:latin typeface="+mj-ea"/>
                <a:ea typeface="+mj-ea"/>
              </a:rPr>
              <a:t>SEO</a:t>
            </a:r>
            <a:r>
              <a:rPr lang="ja-JP" altLang="en-US" dirty="0">
                <a:latin typeface="+mj-ea"/>
                <a:ea typeface="+mj-ea"/>
              </a:rPr>
              <a:t>対策（オプション</a:t>
            </a:r>
            <a:r>
              <a:rPr lang="ja-JP" altLang="en-US" dirty="0" smtClean="0">
                <a:latin typeface="+mj-ea"/>
                <a:ea typeface="+mj-ea"/>
              </a:rPr>
              <a:t>）</a:t>
            </a:r>
            <a:endParaRPr lang="en-US" altLang="ja-JP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86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4</TotalTime>
  <Words>184</Words>
  <Application>Microsoft Office PowerPoint</Application>
  <PresentationFormat>画面に合わせる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Ｐゴシック</vt:lpstr>
      <vt:lpstr>Arial</vt:lpstr>
      <vt:lpstr>Wingdings</vt:lpstr>
      <vt:lpstr>メイン イベント</vt:lpstr>
      <vt:lpstr>インターネット通販導入の ご提案</vt:lpstr>
      <vt:lpstr>インターネット通販導入のメリット</vt:lpstr>
      <vt:lpstr>直結した市場の拡大</vt:lpstr>
      <vt:lpstr>インターネット通販が生む効果</vt:lpstr>
      <vt:lpstr>インターネット通販の普及</vt:lpstr>
      <vt:lpstr>導入時の検討課題</vt:lpstr>
      <vt:lpstr>NISHOプランニングが提供する 充実のパッケージ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インターネット通販導入の ご提案</dc:title>
  <dc:creator>FOM出版</dc:creator>
  <cp:lastModifiedBy>FOM出版</cp:lastModifiedBy>
  <cp:revision>5</cp:revision>
  <dcterms:created xsi:type="dcterms:W3CDTF">2015-11-03T23:32:48Z</dcterms:created>
  <dcterms:modified xsi:type="dcterms:W3CDTF">2015-11-01T01:16:30Z</dcterms:modified>
</cp:coreProperties>
</file>