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果汁飲料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6月</c:v>
                </c:pt>
                <c:pt idx="1">
                  <c:v>7月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165</c:v>
                </c:pt>
                <c:pt idx="1">
                  <c:v>169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健康飲料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6月</c:v>
                </c:pt>
                <c:pt idx="1">
                  <c:v>7月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140</c:v>
                </c:pt>
                <c:pt idx="1">
                  <c:v>214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茶類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6月</c:v>
                </c:pt>
                <c:pt idx="1">
                  <c:v>7月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185</c:v>
                </c:pt>
                <c:pt idx="1">
                  <c:v>223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92707232"/>
        <c:axId val="1192708320"/>
      </c:barChart>
      <c:catAx>
        <c:axId val="11927072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92708320"/>
        <c:crosses val="autoZero"/>
        <c:auto val="1"/>
        <c:lblAlgn val="ctr"/>
        <c:lblOffset val="100"/>
        <c:noMultiLvlLbl val="0"/>
      </c:catAx>
      <c:valAx>
        <c:axId val="1192708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27072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520FC2-8754-4A23-BF38-468777E0CC05}" type="doc">
      <dgm:prSet loTypeId="urn:microsoft.com/office/officeart/2005/8/layout/cycle5" loCatId="cycle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A8699200-0F7E-40B4-83BB-5735ADCD590F}">
      <dgm:prSet phldrT="[テキスト]"/>
      <dgm:spPr/>
      <dgm:t>
        <a:bodyPr/>
        <a:lstStyle/>
        <a:p>
          <a:r>
            <a:rPr kumimoji="1" lang="ja-JP" altLang="en-US" dirty="0" smtClean="0"/>
            <a:t>営業戦略策定</a:t>
          </a:r>
          <a:endParaRPr kumimoji="1" lang="en-US" altLang="ja-JP" dirty="0" smtClean="0"/>
        </a:p>
      </dgm:t>
    </dgm:pt>
    <dgm:pt modelId="{D118C339-F158-4270-962A-98073B4793A2}" type="parTrans" cxnId="{4F738622-0AB7-4C8F-A3E9-02CA4AC852F1}">
      <dgm:prSet/>
      <dgm:spPr/>
      <dgm:t>
        <a:bodyPr/>
        <a:lstStyle/>
        <a:p>
          <a:endParaRPr kumimoji="1" lang="ja-JP" altLang="en-US"/>
        </a:p>
      </dgm:t>
    </dgm:pt>
    <dgm:pt modelId="{97C676FF-B933-42E8-9EDD-03265F8E394C}" type="sibTrans" cxnId="{4F738622-0AB7-4C8F-A3E9-02CA4AC852F1}">
      <dgm:prSet/>
      <dgm:spPr/>
      <dgm:t>
        <a:bodyPr/>
        <a:lstStyle/>
        <a:p>
          <a:endParaRPr kumimoji="1" lang="ja-JP" altLang="en-US"/>
        </a:p>
      </dgm:t>
    </dgm:pt>
    <dgm:pt modelId="{D0A8D9A4-E7E2-4854-9AF8-A9D6231825A7}">
      <dgm:prSet phldrT="[テキスト]"/>
      <dgm:spPr/>
      <dgm:t>
        <a:bodyPr/>
        <a:lstStyle/>
        <a:p>
          <a:r>
            <a:rPr kumimoji="1" lang="ja-JP" altLang="en-US" dirty="0" smtClean="0"/>
            <a:t>販売店への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説明</a:t>
          </a:r>
          <a:endParaRPr kumimoji="1" lang="ja-JP" altLang="en-US" dirty="0"/>
        </a:p>
      </dgm:t>
    </dgm:pt>
    <dgm:pt modelId="{ED671401-1398-4B95-ABD5-1E3105F2459F}" type="parTrans" cxnId="{6F22572E-D4CE-4551-8B47-8C535C0E69BB}">
      <dgm:prSet/>
      <dgm:spPr/>
      <dgm:t>
        <a:bodyPr/>
        <a:lstStyle/>
        <a:p>
          <a:endParaRPr kumimoji="1" lang="ja-JP" altLang="en-US"/>
        </a:p>
      </dgm:t>
    </dgm:pt>
    <dgm:pt modelId="{24E65817-7881-4735-A85B-B4D80B2CDCC0}" type="sibTrans" cxnId="{6F22572E-D4CE-4551-8B47-8C535C0E69BB}">
      <dgm:prSet/>
      <dgm:spPr/>
      <dgm:t>
        <a:bodyPr/>
        <a:lstStyle/>
        <a:p>
          <a:endParaRPr kumimoji="1" lang="ja-JP" altLang="en-US"/>
        </a:p>
      </dgm:t>
    </dgm:pt>
    <dgm:pt modelId="{17E34EFC-B736-48E5-A3BC-ED5C7BABD51D}">
      <dgm:prSet phldrT="[テキスト]"/>
      <dgm:spPr/>
      <dgm:t>
        <a:bodyPr/>
        <a:lstStyle/>
        <a:p>
          <a:r>
            <a:rPr kumimoji="1" lang="ja-JP" altLang="en-US" dirty="0" smtClean="0"/>
            <a:t>販売支援</a:t>
          </a:r>
          <a:endParaRPr kumimoji="1" lang="ja-JP" altLang="en-US" dirty="0"/>
        </a:p>
      </dgm:t>
    </dgm:pt>
    <dgm:pt modelId="{0DD41657-791E-423A-B523-EA51A2E2608B}" type="parTrans" cxnId="{62D0154D-8AD6-4CDC-8FEA-370D3FBA69EA}">
      <dgm:prSet/>
      <dgm:spPr/>
      <dgm:t>
        <a:bodyPr/>
        <a:lstStyle/>
        <a:p>
          <a:endParaRPr kumimoji="1" lang="ja-JP" altLang="en-US"/>
        </a:p>
      </dgm:t>
    </dgm:pt>
    <dgm:pt modelId="{B8CC1A2C-6727-4A8F-9632-AA5804326819}" type="sibTrans" cxnId="{62D0154D-8AD6-4CDC-8FEA-370D3FBA69EA}">
      <dgm:prSet/>
      <dgm:spPr/>
      <dgm:t>
        <a:bodyPr/>
        <a:lstStyle/>
        <a:p>
          <a:endParaRPr kumimoji="1" lang="ja-JP" altLang="en-US"/>
        </a:p>
      </dgm:t>
    </dgm:pt>
    <dgm:pt modelId="{F52A1D2E-0DA7-4FA9-9457-9CA96ED1AA75}">
      <dgm:prSet phldrT="[テキスト]"/>
      <dgm:spPr/>
      <dgm:t>
        <a:bodyPr/>
        <a:lstStyle/>
        <a:p>
          <a:r>
            <a:rPr kumimoji="1" lang="ja-JP" altLang="en-US" dirty="0" smtClean="0"/>
            <a:t>売上集計</a:t>
          </a:r>
          <a:endParaRPr kumimoji="1" lang="ja-JP" altLang="en-US" dirty="0"/>
        </a:p>
      </dgm:t>
    </dgm:pt>
    <dgm:pt modelId="{83F32C87-4194-4447-9619-98C9281D0CA0}" type="parTrans" cxnId="{3F5CC9A3-26A0-48DF-A941-E8D4587697F1}">
      <dgm:prSet/>
      <dgm:spPr/>
      <dgm:t>
        <a:bodyPr/>
        <a:lstStyle/>
        <a:p>
          <a:endParaRPr kumimoji="1" lang="ja-JP" altLang="en-US"/>
        </a:p>
      </dgm:t>
    </dgm:pt>
    <dgm:pt modelId="{ADFC729B-5C95-4A47-BE1E-8179F7372424}" type="sibTrans" cxnId="{3F5CC9A3-26A0-48DF-A941-E8D4587697F1}">
      <dgm:prSet/>
      <dgm:spPr/>
      <dgm:t>
        <a:bodyPr/>
        <a:lstStyle/>
        <a:p>
          <a:endParaRPr kumimoji="1" lang="ja-JP" altLang="en-US"/>
        </a:p>
      </dgm:t>
    </dgm:pt>
    <dgm:pt modelId="{96792677-9B5E-4368-B161-B9A7DAA33CCA}" type="pres">
      <dgm:prSet presAssocID="{3B520FC2-8754-4A23-BF38-468777E0CC0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5F94C33-EC44-48F3-B6BA-6C9660F42B59}" type="pres">
      <dgm:prSet presAssocID="{A8699200-0F7E-40B4-83BB-5735ADCD590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F6FA1EA-43C2-4939-A268-F59884A5FB8C}" type="pres">
      <dgm:prSet presAssocID="{A8699200-0F7E-40B4-83BB-5735ADCD590F}" presName="spNode" presStyleCnt="0"/>
      <dgm:spPr/>
      <dgm:t>
        <a:bodyPr/>
        <a:lstStyle/>
        <a:p>
          <a:endParaRPr kumimoji="1" lang="ja-JP" altLang="en-US"/>
        </a:p>
      </dgm:t>
    </dgm:pt>
    <dgm:pt modelId="{CC89782A-2655-4769-900A-F41AD83E63DC}" type="pres">
      <dgm:prSet presAssocID="{97C676FF-B933-42E8-9EDD-03265F8E394C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68CFEBAB-D407-41C1-9EC2-42B1A0958048}" type="pres">
      <dgm:prSet presAssocID="{D0A8D9A4-E7E2-4854-9AF8-A9D6231825A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379DC0-D25D-423F-92AF-1C9036A69CD8}" type="pres">
      <dgm:prSet presAssocID="{D0A8D9A4-E7E2-4854-9AF8-A9D6231825A7}" presName="spNode" presStyleCnt="0"/>
      <dgm:spPr/>
      <dgm:t>
        <a:bodyPr/>
        <a:lstStyle/>
        <a:p>
          <a:endParaRPr kumimoji="1" lang="ja-JP" altLang="en-US"/>
        </a:p>
      </dgm:t>
    </dgm:pt>
    <dgm:pt modelId="{E720110A-6DF9-4738-AEE8-F2EE9FBEAF5B}" type="pres">
      <dgm:prSet presAssocID="{24E65817-7881-4735-A85B-B4D80B2CDCC0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35B0FBBD-914B-431F-AFF5-5337453E38E9}" type="pres">
      <dgm:prSet presAssocID="{17E34EFC-B736-48E5-A3BC-ED5C7BABD51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F82BFD6-0BFB-4795-A237-474CF3283E07}" type="pres">
      <dgm:prSet presAssocID="{17E34EFC-B736-48E5-A3BC-ED5C7BABD51D}" presName="spNode" presStyleCnt="0"/>
      <dgm:spPr/>
      <dgm:t>
        <a:bodyPr/>
        <a:lstStyle/>
        <a:p>
          <a:endParaRPr kumimoji="1" lang="ja-JP" altLang="en-US"/>
        </a:p>
      </dgm:t>
    </dgm:pt>
    <dgm:pt modelId="{A1A7DF48-4DF4-4191-B049-CF155D1F06B9}" type="pres">
      <dgm:prSet presAssocID="{B8CC1A2C-6727-4A8F-9632-AA5804326819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336C566F-235D-4B0B-BE59-B1148DE255E0}" type="pres">
      <dgm:prSet presAssocID="{F52A1D2E-0DA7-4FA9-9457-9CA96ED1AA7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B0272F5-32A7-43F1-AD5A-F784DDC8FBB7}" type="pres">
      <dgm:prSet presAssocID="{F52A1D2E-0DA7-4FA9-9457-9CA96ED1AA75}" presName="spNode" presStyleCnt="0"/>
      <dgm:spPr/>
      <dgm:t>
        <a:bodyPr/>
        <a:lstStyle/>
        <a:p>
          <a:endParaRPr kumimoji="1" lang="ja-JP" altLang="en-US"/>
        </a:p>
      </dgm:t>
    </dgm:pt>
    <dgm:pt modelId="{38E3CA0D-9A1C-4A9C-B54F-EB4090E19FB6}" type="pres">
      <dgm:prSet presAssocID="{ADFC729B-5C95-4A47-BE1E-8179F7372424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DC89E249-75F1-41F8-A967-C9AB01C5EFF1}" type="presOf" srcId="{A8699200-0F7E-40B4-83BB-5735ADCD590F}" destId="{25F94C33-EC44-48F3-B6BA-6C9660F42B59}" srcOrd="0" destOrd="0" presId="urn:microsoft.com/office/officeart/2005/8/layout/cycle5"/>
    <dgm:cxn modelId="{9303E6CD-92C0-4FF3-9C98-B1DE8BB043AE}" type="presOf" srcId="{24E65817-7881-4735-A85B-B4D80B2CDCC0}" destId="{E720110A-6DF9-4738-AEE8-F2EE9FBEAF5B}" srcOrd="0" destOrd="0" presId="urn:microsoft.com/office/officeart/2005/8/layout/cycle5"/>
    <dgm:cxn modelId="{23BA9737-60BD-4588-81EE-25B38EDD9D09}" type="presOf" srcId="{ADFC729B-5C95-4A47-BE1E-8179F7372424}" destId="{38E3CA0D-9A1C-4A9C-B54F-EB4090E19FB6}" srcOrd="0" destOrd="0" presId="urn:microsoft.com/office/officeart/2005/8/layout/cycle5"/>
    <dgm:cxn modelId="{3E3D3771-6698-46C6-9BFA-2FCEF8BDCE2D}" type="presOf" srcId="{B8CC1A2C-6727-4A8F-9632-AA5804326819}" destId="{A1A7DF48-4DF4-4191-B049-CF155D1F06B9}" srcOrd="0" destOrd="0" presId="urn:microsoft.com/office/officeart/2005/8/layout/cycle5"/>
    <dgm:cxn modelId="{726EE628-DCA6-488C-92EA-E2FF3D1FFA5D}" type="presOf" srcId="{3B520FC2-8754-4A23-BF38-468777E0CC05}" destId="{96792677-9B5E-4368-B161-B9A7DAA33CCA}" srcOrd="0" destOrd="0" presId="urn:microsoft.com/office/officeart/2005/8/layout/cycle5"/>
    <dgm:cxn modelId="{3F5CC9A3-26A0-48DF-A941-E8D4587697F1}" srcId="{3B520FC2-8754-4A23-BF38-468777E0CC05}" destId="{F52A1D2E-0DA7-4FA9-9457-9CA96ED1AA75}" srcOrd="3" destOrd="0" parTransId="{83F32C87-4194-4447-9619-98C9281D0CA0}" sibTransId="{ADFC729B-5C95-4A47-BE1E-8179F7372424}"/>
    <dgm:cxn modelId="{3188C2F9-67E7-40AD-B35B-ECFEAC80FF40}" type="presOf" srcId="{17E34EFC-B736-48E5-A3BC-ED5C7BABD51D}" destId="{35B0FBBD-914B-431F-AFF5-5337453E38E9}" srcOrd="0" destOrd="0" presId="urn:microsoft.com/office/officeart/2005/8/layout/cycle5"/>
    <dgm:cxn modelId="{E4EF8D09-F8FF-46D2-86B1-7D6592DAA3DC}" type="presOf" srcId="{D0A8D9A4-E7E2-4854-9AF8-A9D6231825A7}" destId="{68CFEBAB-D407-41C1-9EC2-42B1A0958048}" srcOrd="0" destOrd="0" presId="urn:microsoft.com/office/officeart/2005/8/layout/cycle5"/>
    <dgm:cxn modelId="{6F22572E-D4CE-4551-8B47-8C535C0E69BB}" srcId="{3B520FC2-8754-4A23-BF38-468777E0CC05}" destId="{D0A8D9A4-E7E2-4854-9AF8-A9D6231825A7}" srcOrd="1" destOrd="0" parTransId="{ED671401-1398-4B95-ABD5-1E3105F2459F}" sibTransId="{24E65817-7881-4735-A85B-B4D80B2CDCC0}"/>
    <dgm:cxn modelId="{4F738622-0AB7-4C8F-A3E9-02CA4AC852F1}" srcId="{3B520FC2-8754-4A23-BF38-468777E0CC05}" destId="{A8699200-0F7E-40B4-83BB-5735ADCD590F}" srcOrd="0" destOrd="0" parTransId="{D118C339-F158-4270-962A-98073B4793A2}" sibTransId="{97C676FF-B933-42E8-9EDD-03265F8E394C}"/>
    <dgm:cxn modelId="{760F9840-E6CD-42D7-94AC-6BDC55E03F65}" type="presOf" srcId="{97C676FF-B933-42E8-9EDD-03265F8E394C}" destId="{CC89782A-2655-4769-900A-F41AD83E63DC}" srcOrd="0" destOrd="0" presId="urn:microsoft.com/office/officeart/2005/8/layout/cycle5"/>
    <dgm:cxn modelId="{401A9F4E-E666-4E5D-A6AB-C3F2863B1377}" type="presOf" srcId="{F52A1D2E-0DA7-4FA9-9457-9CA96ED1AA75}" destId="{336C566F-235D-4B0B-BE59-B1148DE255E0}" srcOrd="0" destOrd="0" presId="urn:microsoft.com/office/officeart/2005/8/layout/cycle5"/>
    <dgm:cxn modelId="{62D0154D-8AD6-4CDC-8FEA-370D3FBA69EA}" srcId="{3B520FC2-8754-4A23-BF38-468777E0CC05}" destId="{17E34EFC-B736-48E5-A3BC-ED5C7BABD51D}" srcOrd="2" destOrd="0" parTransId="{0DD41657-791E-423A-B523-EA51A2E2608B}" sibTransId="{B8CC1A2C-6727-4A8F-9632-AA5804326819}"/>
    <dgm:cxn modelId="{FB8BF206-8D3F-443E-8A70-A0539C56F8F7}" type="presParOf" srcId="{96792677-9B5E-4368-B161-B9A7DAA33CCA}" destId="{25F94C33-EC44-48F3-B6BA-6C9660F42B59}" srcOrd="0" destOrd="0" presId="urn:microsoft.com/office/officeart/2005/8/layout/cycle5"/>
    <dgm:cxn modelId="{396EDE50-E666-40B1-84D5-E189E6B03DC9}" type="presParOf" srcId="{96792677-9B5E-4368-B161-B9A7DAA33CCA}" destId="{5F6FA1EA-43C2-4939-A268-F59884A5FB8C}" srcOrd="1" destOrd="0" presId="urn:microsoft.com/office/officeart/2005/8/layout/cycle5"/>
    <dgm:cxn modelId="{67D9E189-F160-4684-9335-55118C65DF55}" type="presParOf" srcId="{96792677-9B5E-4368-B161-B9A7DAA33CCA}" destId="{CC89782A-2655-4769-900A-F41AD83E63DC}" srcOrd="2" destOrd="0" presId="urn:microsoft.com/office/officeart/2005/8/layout/cycle5"/>
    <dgm:cxn modelId="{FF1E1C4E-3272-4DEA-BDDB-5C72BE93C252}" type="presParOf" srcId="{96792677-9B5E-4368-B161-B9A7DAA33CCA}" destId="{68CFEBAB-D407-41C1-9EC2-42B1A0958048}" srcOrd="3" destOrd="0" presId="urn:microsoft.com/office/officeart/2005/8/layout/cycle5"/>
    <dgm:cxn modelId="{E2BF6921-B10E-41C4-A119-925B5D2A648F}" type="presParOf" srcId="{96792677-9B5E-4368-B161-B9A7DAA33CCA}" destId="{FC379DC0-D25D-423F-92AF-1C9036A69CD8}" srcOrd="4" destOrd="0" presId="urn:microsoft.com/office/officeart/2005/8/layout/cycle5"/>
    <dgm:cxn modelId="{0BC5B4D0-5A5A-4E6C-AA5F-B9B3D256033E}" type="presParOf" srcId="{96792677-9B5E-4368-B161-B9A7DAA33CCA}" destId="{E720110A-6DF9-4738-AEE8-F2EE9FBEAF5B}" srcOrd="5" destOrd="0" presId="urn:microsoft.com/office/officeart/2005/8/layout/cycle5"/>
    <dgm:cxn modelId="{2F447B3B-5B7D-4E4A-BD00-9D32A7264BB2}" type="presParOf" srcId="{96792677-9B5E-4368-B161-B9A7DAA33CCA}" destId="{35B0FBBD-914B-431F-AFF5-5337453E38E9}" srcOrd="6" destOrd="0" presId="urn:microsoft.com/office/officeart/2005/8/layout/cycle5"/>
    <dgm:cxn modelId="{A2157D31-FED7-4F68-9576-ECEDFF0C86D7}" type="presParOf" srcId="{96792677-9B5E-4368-B161-B9A7DAA33CCA}" destId="{AF82BFD6-0BFB-4795-A237-474CF3283E07}" srcOrd="7" destOrd="0" presId="urn:microsoft.com/office/officeart/2005/8/layout/cycle5"/>
    <dgm:cxn modelId="{A8B52233-E525-41BA-B729-72C80A7B526B}" type="presParOf" srcId="{96792677-9B5E-4368-B161-B9A7DAA33CCA}" destId="{A1A7DF48-4DF4-4191-B049-CF155D1F06B9}" srcOrd="8" destOrd="0" presId="urn:microsoft.com/office/officeart/2005/8/layout/cycle5"/>
    <dgm:cxn modelId="{D3F42668-EA8A-40CF-B9AD-5A534B924456}" type="presParOf" srcId="{96792677-9B5E-4368-B161-B9A7DAA33CCA}" destId="{336C566F-235D-4B0B-BE59-B1148DE255E0}" srcOrd="9" destOrd="0" presId="urn:microsoft.com/office/officeart/2005/8/layout/cycle5"/>
    <dgm:cxn modelId="{52362882-190D-46DE-9CF2-541C39B930E1}" type="presParOf" srcId="{96792677-9B5E-4368-B161-B9A7DAA33CCA}" destId="{8B0272F5-32A7-43F1-AD5A-F784DDC8FBB7}" srcOrd="10" destOrd="0" presId="urn:microsoft.com/office/officeart/2005/8/layout/cycle5"/>
    <dgm:cxn modelId="{239FA79F-46B6-49F9-9583-E367BD6F94A0}" type="presParOf" srcId="{96792677-9B5E-4368-B161-B9A7DAA33CCA}" destId="{38E3CA0D-9A1C-4A9C-B54F-EB4090E19FB6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94C33-EC44-48F3-B6BA-6C9660F42B59}">
      <dsp:nvSpPr>
        <dsp:cNvPr id="0" name=""/>
        <dsp:cNvSpPr/>
      </dsp:nvSpPr>
      <dsp:spPr>
        <a:xfrm>
          <a:off x="2481398" y="1672"/>
          <a:ext cx="1385615" cy="90065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/>
            <a:t>営業戦略策定</a:t>
          </a:r>
          <a:endParaRPr kumimoji="1" lang="en-US" altLang="ja-JP" sz="1500" kern="1200" dirty="0" smtClean="0"/>
        </a:p>
      </dsp:txBody>
      <dsp:txXfrm>
        <a:off x="2525364" y="45638"/>
        <a:ext cx="1297683" cy="812718"/>
      </dsp:txXfrm>
    </dsp:sp>
    <dsp:sp modelId="{CC89782A-2655-4769-900A-F41AD83E63DC}">
      <dsp:nvSpPr>
        <dsp:cNvPr id="0" name=""/>
        <dsp:cNvSpPr/>
      </dsp:nvSpPr>
      <dsp:spPr>
        <a:xfrm>
          <a:off x="1685485" y="451997"/>
          <a:ext cx="2977441" cy="2977441"/>
        </a:xfrm>
        <a:custGeom>
          <a:avLst/>
          <a:gdLst/>
          <a:ahLst/>
          <a:cxnLst/>
          <a:rect l="0" t="0" r="0" b="0"/>
          <a:pathLst>
            <a:path>
              <a:moveTo>
                <a:pt x="2373024" y="291099"/>
              </a:moveTo>
              <a:arcTo wR="1488720" hR="1488720" stAng="18386494" swAng="1634630"/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CFEBAB-D407-41C1-9EC2-42B1A0958048}">
      <dsp:nvSpPr>
        <dsp:cNvPr id="0" name=""/>
        <dsp:cNvSpPr/>
      </dsp:nvSpPr>
      <dsp:spPr>
        <a:xfrm>
          <a:off x="3970119" y="1490393"/>
          <a:ext cx="1385615" cy="900650"/>
        </a:xfrm>
        <a:prstGeom prst="roundRect">
          <a:avLst/>
        </a:prstGeom>
        <a:gradFill rotWithShape="0">
          <a:gsLst>
            <a:gs pos="0">
              <a:schemeClr val="accent2">
                <a:hueOff val="-988095"/>
                <a:satOff val="4733"/>
                <a:lumOff val="4379"/>
                <a:alphaOff val="0"/>
                <a:tint val="65000"/>
                <a:lumMod val="110000"/>
              </a:schemeClr>
            </a:gs>
            <a:gs pos="88000">
              <a:schemeClr val="accent2">
                <a:hueOff val="-988095"/>
                <a:satOff val="4733"/>
                <a:lumOff val="4379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/>
            <a:t>販売店への</a:t>
          </a:r>
          <a:r>
            <a:rPr kumimoji="1" lang="en-US" altLang="ja-JP" sz="1500" kern="1200" dirty="0" smtClean="0"/>
            <a:t/>
          </a:r>
          <a:br>
            <a:rPr kumimoji="1" lang="en-US" altLang="ja-JP" sz="1500" kern="1200" dirty="0" smtClean="0"/>
          </a:br>
          <a:r>
            <a:rPr kumimoji="1" lang="ja-JP" altLang="en-US" sz="1500" kern="1200" dirty="0" smtClean="0"/>
            <a:t>説明</a:t>
          </a:r>
          <a:endParaRPr kumimoji="1" lang="ja-JP" altLang="en-US" sz="1500" kern="1200" dirty="0"/>
        </a:p>
      </dsp:txBody>
      <dsp:txXfrm>
        <a:off x="4014085" y="1534359"/>
        <a:ext cx="1297683" cy="812718"/>
      </dsp:txXfrm>
    </dsp:sp>
    <dsp:sp modelId="{E720110A-6DF9-4738-AEE8-F2EE9FBEAF5B}">
      <dsp:nvSpPr>
        <dsp:cNvPr id="0" name=""/>
        <dsp:cNvSpPr/>
      </dsp:nvSpPr>
      <dsp:spPr>
        <a:xfrm>
          <a:off x="1685485" y="451997"/>
          <a:ext cx="2977441" cy="2977441"/>
        </a:xfrm>
        <a:custGeom>
          <a:avLst/>
          <a:gdLst/>
          <a:ahLst/>
          <a:cxnLst/>
          <a:rect l="0" t="0" r="0" b="0"/>
          <a:pathLst>
            <a:path>
              <a:moveTo>
                <a:pt x="2823170" y="2148670"/>
              </a:moveTo>
              <a:arcTo wR="1488720" hR="1488720" stAng="1578876" swAng="1634630"/>
            </a:path>
          </a:pathLst>
        </a:custGeom>
        <a:noFill/>
        <a:ln w="12700" cap="rnd" cmpd="sng" algn="ctr">
          <a:solidFill>
            <a:schemeClr val="accent2">
              <a:hueOff val="-988095"/>
              <a:satOff val="4733"/>
              <a:lumOff val="437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B0FBBD-914B-431F-AFF5-5337453E38E9}">
      <dsp:nvSpPr>
        <dsp:cNvPr id="0" name=""/>
        <dsp:cNvSpPr/>
      </dsp:nvSpPr>
      <dsp:spPr>
        <a:xfrm>
          <a:off x="2481398" y="2979114"/>
          <a:ext cx="1385615" cy="900650"/>
        </a:xfrm>
        <a:prstGeom prst="roundRect">
          <a:avLst/>
        </a:prstGeom>
        <a:gradFill rotWithShape="0">
          <a:gsLst>
            <a:gs pos="0">
              <a:schemeClr val="accent2">
                <a:hueOff val="-1976191"/>
                <a:satOff val="9467"/>
                <a:lumOff val="8758"/>
                <a:alphaOff val="0"/>
                <a:tint val="65000"/>
                <a:lumMod val="110000"/>
              </a:schemeClr>
            </a:gs>
            <a:gs pos="88000">
              <a:schemeClr val="accent2">
                <a:hueOff val="-1976191"/>
                <a:satOff val="9467"/>
                <a:lumOff val="8758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/>
            <a:t>販売支援</a:t>
          </a:r>
          <a:endParaRPr kumimoji="1" lang="ja-JP" altLang="en-US" sz="1500" kern="1200" dirty="0"/>
        </a:p>
      </dsp:txBody>
      <dsp:txXfrm>
        <a:off x="2525364" y="3023080"/>
        <a:ext cx="1297683" cy="812718"/>
      </dsp:txXfrm>
    </dsp:sp>
    <dsp:sp modelId="{A1A7DF48-4DF4-4191-B049-CF155D1F06B9}">
      <dsp:nvSpPr>
        <dsp:cNvPr id="0" name=""/>
        <dsp:cNvSpPr/>
      </dsp:nvSpPr>
      <dsp:spPr>
        <a:xfrm>
          <a:off x="1685485" y="451997"/>
          <a:ext cx="2977441" cy="2977441"/>
        </a:xfrm>
        <a:custGeom>
          <a:avLst/>
          <a:gdLst/>
          <a:ahLst/>
          <a:cxnLst/>
          <a:rect l="0" t="0" r="0" b="0"/>
          <a:pathLst>
            <a:path>
              <a:moveTo>
                <a:pt x="604416" y="2686341"/>
              </a:moveTo>
              <a:arcTo wR="1488720" hR="1488720" stAng="7586494" swAng="1634630"/>
            </a:path>
          </a:pathLst>
        </a:custGeom>
        <a:noFill/>
        <a:ln w="12700" cap="rnd" cmpd="sng" algn="ctr">
          <a:solidFill>
            <a:schemeClr val="accent2">
              <a:hueOff val="-1976191"/>
              <a:satOff val="9467"/>
              <a:lumOff val="875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6C566F-235D-4B0B-BE59-B1148DE255E0}">
      <dsp:nvSpPr>
        <dsp:cNvPr id="0" name=""/>
        <dsp:cNvSpPr/>
      </dsp:nvSpPr>
      <dsp:spPr>
        <a:xfrm>
          <a:off x="992678" y="1490393"/>
          <a:ext cx="1385615" cy="900650"/>
        </a:xfrm>
        <a:prstGeom prst="roundRect">
          <a:avLst/>
        </a:prstGeom>
        <a:gradFill rotWithShape="0">
          <a:gsLst>
            <a:gs pos="0">
              <a:schemeClr val="accent2">
                <a:hueOff val="-2964286"/>
                <a:satOff val="14200"/>
                <a:lumOff val="13137"/>
                <a:alphaOff val="0"/>
                <a:tint val="65000"/>
                <a:lumMod val="110000"/>
              </a:schemeClr>
            </a:gs>
            <a:gs pos="88000">
              <a:schemeClr val="accent2">
                <a:hueOff val="-2964286"/>
                <a:satOff val="14200"/>
                <a:lumOff val="13137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/>
            <a:t>売上集計</a:t>
          </a:r>
          <a:endParaRPr kumimoji="1" lang="ja-JP" altLang="en-US" sz="1500" kern="1200" dirty="0"/>
        </a:p>
      </dsp:txBody>
      <dsp:txXfrm>
        <a:off x="1036644" y="1534359"/>
        <a:ext cx="1297683" cy="812718"/>
      </dsp:txXfrm>
    </dsp:sp>
    <dsp:sp modelId="{38E3CA0D-9A1C-4A9C-B54F-EB4090E19FB6}">
      <dsp:nvSpPr>
        <dsp:cNvPr id="0" name=""/>
        <dsp:cNvSpPr/>
      </dsp:nvSpPr>
      <dsp:spPr>
        <a:xfrm>
          <a:off x="1685485" y="451997"/>
          <a:ext cx="2977441" cy="2977441"/>
        </a:xfrm>
        <a:custGeom>
          <a:avLst/>
          <a:gdLst/>
          <a:ahLst/>
          <a:cxnLst/>
          <a:rect l="0" t="0" r="0" b="0"/>
          <a:pathLst>
            <a:path>
              <a:moveTo>
                <a:pt x="154271" y="828771"/>
              </a:moveTo>
              <a:arcTo wR="1488720" hR="1488720" stAng="12378876" swAng="1634630"/>
            </a:path>
          </a:pathLst>
        </a:custGeom>
        <a:noFill/>
        <a:ln w="12700" cap="rnd" cmpd="sng" algn="ctr">
          <a:solidFill>
            <a:schemeClr val="accent2">
              <a:hueOff val="-2964286"/>
              <a:satOff val="14200"/>
              <a:lumOff val="1313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0139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89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9938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063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4546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701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514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4398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5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985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216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8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896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433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02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90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B990E-0BBE-4F2C-904F-3A77A90CC08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0109F80-7CF2-4890-9139-3990309168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583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営業</a:t>
            </a:r>
            <a:r>
              <a:rPr lang="ja-JP" altLang="en-US" dirty="0"/>
              <a:t>報告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営業部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1866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営業成績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営業成績　</a:t>
            </a:r>
            <a:r>
              <a:rPr kumimoji="1" lang="ja-JP" altLang="en-US" dirty="0" smtClean="0"/>
              <a:t>前月比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8500642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429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売上傾向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果汁</a:t>
            </a:r>
            <a:r>
              <a:rPr lang="ja-JP" altLang="ja-JP" dirty="0" smtClean="0"/>
              <a:t>飲料</a:t>
            </a:r>
            <a:r>
              <a:rPr lang="ja-JP" altLang="ja-JP" dirty="0"/>
              <a:t>については、前月から横ばいで</a:t>
            </a:r>
            <a:r>
              <a:rPr lang="ja-JP" altLang="en-US" dirty="0"/>
              <a:t>、</a:t>
            </a:r>
            <a:r>
              <a:rPr lang="en-US" altLang="ja-JP" dirty="0" smtClean="0"/>
              <a:t>168</a:t>
            </a:r>
            <a:r>
              <a:rPr lang="ja-JP" altLang="ja-JP" dirty="0" smtClean="0"/>
              <a:t>千円</a:t>
            </a:r>
            <a:r>
              <a:rPr lang="ja-JP" altLang="ja-JP" dirty="0"/>
              <a:t>の売上となりました。</a:t>
            </a:r>
            <a:r>
              <a:rPr lang="ja-JP" altLang="en-US" dirty="0"/>
              <a:t>また</a:t>
            </a:r>
            <a:r>
              <a:rPr lang="ja-JP" altLang="en-US" dirty="0" smtClean="0"/>
              <a:t>、健康</a:t>
            </a:r>
            <a:r>
              <a:rPr lang="ja-JP" altLang="ja-JP" dirty="0" smtClean="0"/>
              <a:t>飲料</a:t>
            </a:r>
            <a:r>
              <a:rPr lang="ja-JP" altLang="ja-JP" dirty="0"/>
              <a:t>については、第</a:t>
            </a:r>
            <a:r>
              <a:rPr lang="en-US" altLang="ja-JP" dirty="0"/>
              <a:t>3</a:t>
            </a:r>
            <a:r>
              <a:rPr lang="ja-JP" altLang="ja-JP" dirty="0"/>
              <a:t>エリアで地域の夏のイベントがあり、大きく売上が伸びました。</a:t>
            </a:r>
            <a:r>
              <a:rPr lang="ja-JP" altLang="en-US" dirty="0"/>
              <a:t>さらに、</a:t>
            </a:r>
            <a:r>
              <a:rPr lang="ja-JP" altLang="ja-JP" dirty="0"/>
              <a:t>茶類については、夏向きの新製品の売上が好調でした</a:t>
            </a:r>
            <a:r>
              <a:rPr lang="ja-JP" altLang="ja-JP" dirty="0" smtClean="0"/>
              <a:t>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1134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販売支援活動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7501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販売店支援と営業活動の徹底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4293116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757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</TotalTime>
  <Words>88</Words>
  <Application>Microsoft Office PowerPoint</Application>
  <PresentationFormat>画面に合わせる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Trebuchet MS</vt:lpstr>
      <vt:lpstr>Wingdings 3</vt:lpstr>
      <vt:lpstr>ファセット</vt:lpstr>
      <vt:lpstr>営業報告</vt:lpstr>
      <vt:lpstr>営業成績</vt:lpstr>
      <vt:lpstr>営業成績　前月比</vt:lpstr>
      <vt:lpstr>売上傾向</vt:lpstr>
      <vt:lpstr>販売支援活動</vt:lpstr>
      <vt:lpstr>販売店支援と営業活動の徹底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営業報告</dc:title>
  <dc:creator>FOM出版</dc:creator>
  <cp:lastModifiedBy>FOM出版</cp:lastModifiedBy>
  <cp:revision>2</cp:revision>
  <dcterms:created xsi:type="dcterms:W3CDTF">2015-11-01T12:33:27Z</dcterms:created>
  <dcterms:modified xsi:type="dcterms:W3CDTF">2015-11-01T01:21:44Z</dcterms:modified>
</cp:coreProperties>
</file>