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受講者数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25000"/>
                </a:srgbClr>
              </a:outerShdw>
            </a:effectLst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650</c:v>
                </c:pt>
                <c:pt idx="1">
                  <c:v>789</c:v>
                </c:pt>
                <c:pt idx="2">
                  <c:v>832</c:v>
                </c:pt>
                <c:pt idx="3">
                  <c:v>950</c:v>
                </c:pt>
                <c:pt idx="4">
                  <c:v>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314637584"/>
        <c:axId val="1314637040"/>
      </c:barChart>
      <c:catAx>
        <c:axId val="1314637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年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14637040"/>
        <c:crosses val="autoZero"/>
        <c:auto val="1"/>
        <c:lblAlgn val="ctr"/>
        <c:lblOffset val="100"/>
        <c:noMultiLvlLbl val="0"/>
      </c:catAx>
      <c:valAx>
        <c:axId val="1314637040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人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314637584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441159-BB95-4020-99E1-FF5188A42440}" type="doc">
      <dgm:prSet loTypeId="urn:microsoft.com/office/officeart/2005/8/layout/cycle2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D1363812-3814-4944-A872-F39979C08CCB}">
      <dgm:prSet phldrT="[テキスト]"/>
      <dgm:spPr/>
      <dgm:t>
        <a:bodyPr/>
        <a:lstStyle/>
        <a:p>
          <a:r>
            <a:rPr kumimoji="1" lang="ja-JP" altLang="en-US" dirty="0" smtClean="0"/>
            <a:t>計画 </a:t>
          </a:r>
          <a:r>
            <a:rPr kumimoji="1" lang="en-US" altLang="ja-JP" dirty="0" smtClean="0"/>
            <a:t>Plan</a:t>
          </a:r>
          <a:endParaRPr kumimoji="1" lang="ja-JP" altLang="en-US" dirty="0"/>
        </a:p>
      </dgm:t>
    </dgm:pt>
    <dgm:pt modelId="{2A7A340D-BB4C-4A64-BACA-885239F89EF5}" type="parTrans" cxnId="{EEB98896-783D-4050-8014-E882253B475E}">
      <dgm:prSet/>
      <dgm:spPr/>
      <dgm:t>
        <a:bodyPr/>
        <a:lstStyle/>
        <a:p>
          <a:endParaRPr kumimoji="1" lang="ja-JP" altLang="en-US"/>
        </a:p>
      </dgm:t>
    </dgm:pt>
    <dgm:pt modelId="{F7BBF5EE-88CB-41E5-8D32-BC3673C2F970}" type="sibTrans" cxnId="{EEB98896-783D-4050-8014-E882253B475E}">
      <dgm:prSet/>
      <dgm:spPr/>
      <dgm:t>
        <a:bodyPr/>
        <a:lstStyle/>
        <a:p>
          <a:endParaRPr kumimoji="1" lang="ja-JP" altLang="en-US"/>
        </a:p>
      </dgm:t>
    </dgm:pt>
    <dgm:pt modelId="{48971A16-AFE4-4365-B79B-5CD47C2B9A16}">
      <dgm:prSet phldrT="[テキスト]"/>
      <dgm:spPr/>
      <dgm:t>
        <a:bodyPr/>
        <a:lstStyle/>
        <a:p>
          <a:r>
            <a:rPr kumimoji="1" lang="ja-JP" altLang="en-US" dirty="0" smtClean="0"/>
            <a:t>実施 </a:t>
          </a:r>
          <a:r>
            <a:rPr kumimoji="1" lang="en-US" altLang="ja-JP" dirty="0" smtClean="0"/>
            <a:t>Do</a:t>
          </a:r>
          <a:endParaRPr kumimoji="1" lang="ja-JP" altLang="en-US" dirty="0"/>
        </a:p>
      </dgm:t>
    </dgm:pt>
    <dgm:pt modelId="{05DBACC7-1D6D-423C-AD28-3CCF5ED1CEEC}" type="parTrans" cxnId="{14893646-B135-4399-B043-C90B3838A1BA}">
      <dgm:prSet/>
      <dgm:spPr/>
      <dgm:t>
        <a:bodyPr/>
        <a:lstStyle/>
        <a:p>
          <a:endParaRPr kumimoji="1" lang="ja-JP" altLang="en-US"/>
        </a:p>
      </dgm:t>
    </dgm:pt>
    <dgm:pt modelId="{5BEC5B34-6632-4489-9D73-7FA84FF29125}" type="sibTrans" cxnId="{14893646-B135-4399-B043-C90B3838A1BA}">
      <dgm:prSet/>
      <dgm:spPr/>
      <dgm:t>
        <a:bodyPr/>
        <a:lstStyle/>
        <a:p>
          <a:endParaRPr kumimoji="1" lang="ja-JP" altLang="en-US"/>
        </a:p>
      </dgm:t>
    </dgm:pt>
    <dgm:pt modelId="{D9CD1227-77D6-4ACF-B3B3-57E0AB10E7B8}">
      <dgm:prSet phldrT="[テキスト]"/>
      <dgm:spPr/>
      <dgm:t>
        <a:bodyPr/>
        <a:lstStyle/>
        <a:p>
          <a:r>
            <a:rPr kumimoji="1" lang="ja-JP" altLang="en-US" dirty="0" smtClean="0"/>
            <a:t>評価 </a:t>
          </a:r>
          <a:r>
            <a:rPr kumimoji="1" lang="en-US" altLang="ja-JP" dirty="0" smtClean="0"/>
            <a:t>Check</a:t>
          </a:r>
          <a:endParaRPr kumimoji="1" lang="ja-JP" altLang="en-US" dirty="0"/>
        </a:p>
      </dgm:t>
    </dgm:pt>
    <dgm:pt modelId="{23DECEC7-3DC5-4251-8CA0-F9C773C9B055}" type="parTrans" cxnId="{2CA42391-F687-42AA-9262-1208ACFDF316}">
      <dgm:prSet/>
      <dgm:spPr/>
      <dgm:t>
        <a:bodyPr/>
        <a:lstStyle/>
        <a:p>
          <a:endParaRPr kumimoji="1" lang="ja-JP" altLang="en-US"/>
        </a:p>
      </dgm:t>
    </dgm:pt>
    <dgm:pt modelId="{8E8A24FD-D040-4EFB-BE92-4BEFBA0DAE2C}" type="sibTrans" cxnId="{2CA42391-F687-42AA-9262-1208ACFDF316}">
      <dgm:prSet/>
      <dgm:spPr/>
      <dgm:t>
        <a:bodyPr/>
        <a:lstStyle/>
        <a:p>
          <a:endParaRPr kumimoji="1" lang="ja-JP" altLang="en-US"/>
        </a:p>
      </dgm:t>
    </dgm:pt>
    <dgm:pt modelId="{E438CDD0-070A-4C3C-B84D-251235B01B21}">
      <dgm:prSet phldrT="[テキスト]"/>
      <dgm:spPr/>
      <dgm:t>
        <a:bodyPr/>
        <a:lstStyle/>
        <a:p>
          <a:r>
            <a:rPr kumimoji="1" lang="ja-JP" altLang="en-US" dirty="0" smtClean="0"/>
            <a:t>改善 </a:t>
          </a:r>
          <a:r>
            <a:rPr kumimoji="1" lang="en-US" altLang="ja-JP" dirty="0" smtClean="0"/>
            <a:t>Action</a:t>
          </a:r>
          <a:endParaRPr kumimoji="1" lang="ja-JP" altLang="en-US" dirty="0"/>
        </a:p>
      </dgm:t>
    </dgm:pt>
    <dgm:pt modelId="{A881DC6E-4E86-4495-B1F2-5CFDADE2989A}" type="parTrans" cxnId="{7D52B46B-9EEF-4003-9BC6-BD654D9AD831}">
      <dgm:prSet/>
      <dgm:spPr/>
      <dgm:t>
        <a:bodyPr/>
        <a:lstStyle/>
        <a:p>
          <a:endParaRPr kumimoji="1" lang="ja-JP" altLang="en-US"/>
        </a:p>
      </dgm:t>
    </dgm:pt>
    <dgm:pt modelId="{8BEE76FD-0252-431D-B258-BB3689EC8F0C}" type="sibTrans" cxnId="{7D52B46B-9EEF-4003-9BC6-BD654D9AD831}">
      <dgm:prSet/>
      <dgm:spPr/>
      <dgm:t>
        <a:bodyPr/>
        <a:lstStyle/>
        <a:p>
          <a:endParaRPr kumimoji="1" lang="ja-JP" altLang="en-US"/>
        </a:p>
      </dgm:t>
    </dgm:pt>
    <dgm:pt modelId="{0DAD5C0C-56FF-4DD1-B1D4-4557823F4EE6}" type="pres">
      <dgm:prSet presAssocID="{54441159-BB95-4020-99E1-FF5188A4244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EC3DE63-C8BD-4BD0-ABF4-D8D4CB1E2B00}" type="pres">
      <dgm:prSet presAssocID="{D1363812-3814-4944-A872-F39979C08CC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5D921F2-2626-4449-BC92-CB9329D2896C}" type="pres">
      <dgm:prSet presAssocID="{F7BBF5EE-88CB-41E5-8D32-BC3673C2F970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F691A241-16F7-43DF-8D6F-5915CD900598}" type="pres">
      <dgm:prSet presAssocID="{F7BBF5EE-88CB-41E5-8D32-BC3673C2F970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E0FBE358-B979-48EC-9EA4-7523632681CC}" type="pres">
      <dgm:prSet presAssocID="{48971A16-AFE4-4365-B79B-5CD47C2B9A1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1739E82-D093-466F-A4E9-02BF9D559EEA}" type="pres">
      <dgm:prSet presAssocID="{5BEC5B34-6632-4489-9D73-7FA84FF29125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DFE27864-45D7-41A2-9519-FA86A660D86E}" type="pres">
      <dgm:prSet presAssocID="{5BEC5B34-6632-4489-9D73-7FA84FF29125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8A7D449-5A34-4CBC-A6B5-9E4C03248D6C}" type="pres">
      <dgm:prSet presAssocID="{D9CD1227-77D6-4ACF-B3B3-57E0AB10E7B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5B082F-EF57-4F50-A20E-7494DECE35DC}" type="pres">
      <dgm:prSet presAssocID="{8E8A24FD-D040-4EFB-BE92-4BEFBA0DAE2C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BECF8432-4717-4068-9F22-1CC89CFB51AB}" type="pres">
      <dgm:prSet presAssocID="{8E8A24FD-D040-4EFB-BE92-4BEFBA0DAE2C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C28A737-4E5B-453E-B7AF-A66E14E3F160}" type="pres">
      <dgm:prSet presAssocID="{E438CDD0-070A-4C3C-B84D-251235B01B2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47AD041-70F9-494F-8602-D0437785A1D9}" type="pres">
      <dgm:prSet presAssocID="{8BEE76FD-0252-431D-B258-BB3689EC8F0C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E781277-EC91-4049-A1F5-04A36AD71D69}" type="pres">
      <dgm:prSet presAssocID="{8BEE76FD-0252-431D-B258-BB3689EC8F0C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EEB98896-783D-4050-8014-E882253B475E}" srcId="{54441159-BB95-4020-99E1-FF5188A42440}" destId="{D1363812-3814-4944-A872-F39979C08CCB}" srcOrd="0" destOrd="0" parTransId="{2A7A340D-BB4C-4A64-BACA-885239F89EF5}" sibTransId="{F7BBF5EE-88CB-41E5-8D32-BC3673C2F970}"/>
    <dgm:cxn modelId="{14893646-B135-4399-B043-C90B3838A1BA}" srcId="{54441159-BB95-4020-99E1-FF5188A42440}" destId="{48971A16-AFE4-4365-B79B-5CD47C2B9A16}" srcOrd="1" destOrd="0" parTransId="{05DBACC7-1D6D-423C-AD28-3CCF5ED1CEEC}" sibTransId="{5BEC5B34-6632-4489-9D73-7FA84FF29125}"/>
    <dgm:cxn modelId="{75671BC5-981E-42B1-B1DD-B186182049F4}" type="presOf" srcId="{8E8A24FD-D040-4EFB-BE92-4BEFBA0DAE2C}" destId="{BECF8432-4717-4068-9F22-1CC89CFB51AB}" srcOrd="1" destOrd="0" presId="urn:microsoft.com/office/officeart/2005/8/layout/cycle2"/>
    <dgm:cxn modelId="{03891300-C972-4F1F-A2B0-C0A4A9DA76BE}" type="presOf" srcId="{54441159-BB95-4020-99E1-FF5188A42440}" destId="{0DAD5C0C-56FF-4DD1-B1D4-4557823F4EE6}" srcOrd="0" destOrd="0" presId="urn:microsoft.com/office/officeart/2005/8/layout/cycle2"/>
    <dgm:cxn modelId="{26EF95B1-9A4F-4E0C-8F1C-0F2D79B5D408}" type="presOf" srcId="{5BEC5B34-6632-4489-9D73-7FA84FF29125}" destId="{51739E82-D093-466F-A4E9-02BF9D559EEA}" srcOrd="0" destOrd="0" presId="urn:microsoft.com/office/officeart/2005/8/layout/cycle2"/>
    <dgm:cxn modelId="{D0EB4FAA-1EC9-4174-B0CE-27A48A347138}" type="presOf" srcId="{8BEE76FD-0252-431D-B258-BB3689EC8F0C}" destId="{047AD041-70F9-494F-8602-D0437785A1D9}" srcOrd="0" destOrd="0" presId="urn:microsoft.com/office/officeart/2005/8/layout/cycle2"/>
    <dgm:cxn modelId="{7D52B46B-9EEF-4003-9BC6-BD654D9AD831}" srcId="{54441159-BB95-4020-99E1-FF5188A42440}" destId="{E438CDD0-070A-4C3C-B84D-251235B01B21}" srcOrd="3" destOrd="0" parTransId="{A881DC6E-4E86-4495-B1F2-5CFDADE2989A}" sibTransId="{8BEE76FD-0252-431D-B258-BB3689EC8F0C}"/>
    <dgm:cxn modelId="{44AE47B7-0355-42CC-AA73-EDE8A7D9404A}" type="presOf" srcId="{D1363812-3814-4944-A872-F39979C08CCB}" destId="{1EC3DE63-C8BD-4BD0-ABF4-D8D4CB1E2B00}" srcOrd="0" destOrd="0" presId="urn:microsoft.com/office/officeart/2005/8/layout/cycle2"/>
    <dgm:cxn modelId="{7174CF6B-5106-4CBC-B32E-DE85D4EC6AE0}" type="presOf" srcId="{48971A16-AFE4-4365-B79B-5CD47C2B9A16}" destId="{E0FBE358-B979-48EC-9EA4-7523632681CC}" srcOrd="0" destOrd="0" presId="urn:microsoft.com/office/officeart/2005/8/layout/cycle2"/>
    <dgm:cxn modelId="{46DA8196-855F-4EFC-B169-1CC2F0DB4420}" type="presOf" srcId="{E438CDD0-070A-4C3C-B84D-251235B01B21}" destId="{8C28A737-4E5B-453E-B7AF-A66E14E3F160}" srcOrd="0" destOrd="0" presId="urn:microsoft.com/office/officeart/2005/8/layout/cycle2"/>
    <dgm:cxn modelId="{7CB52473-23CC-448D-A768-F55BD563BC83}" type="presOf" srcId="{F7BBF5EE-88CB-41E5-8D32-BC3673C2F970}" destId="{C5D921F2-2626-4449-BC92-CB9329D2896C}" srcOrd="0" destOrd="0" presId="urn:microsoft.com/office/officeart/2005/8/layout/cycle2"/>
    <dgm:cxn modelId="{77FE1561-E247-49C6-85FB-CFE61B668C80}" type="presOf" srcId="{5BEC5B34-6632-4489-9D73-7FA84FF29125}" destId="{DFE27864-45D7-41A2-9519-FA86A660D86E}" srcOrd="1" destOrd="0" presId="urn:microsoft.com/office/officeart/2005/8/layout/cycle2"/>
    <dgm:cxn modelId="{41B231C5-D761-410B-9B2B-B22AA762B684}" type="presOf" srcId="{D9CD1227-77D6-4ACF-B3B3-57E0AB10E7B8}" destId="{38A7D449-5A34-4CBC-A6B5-9E4C03248D6C}" srcOrd="0" destOrd="0" presId="urn:microsoft.com/office/officeart/2005/8/layout/cycle2"/>
    <dgm:cxn modelId="{C3ABFBA5-7E3E-4CF9-987F-B42DA278C4BF}" type="presOf" srcId="{F7BBF5EE-88CB-41E5-8D32-BC3673C2F970}" destId="{F691A241-16F7-43DF-8D6F-5915CD900598}" srcOrd="1" destOrd="0" presId="urn:microsoft.com/office/officeart/2005/8/layout/cycle2"/>
    <dgm:cxn modelId="{2CA42391-F687-42AA-9262-1208ACFDF316}" srcId="{54441159-BB95-4020-99E1-FF5188A42440}" destId="{D9CD1227-77D6-4ACF-B3B3-57E0AB10E7B8}" srcOrd="2" destOrd="0" parTransId="{23DECEC7-3DC5-4251-8CA0-F9C773C9B055}" sibTransId="{8E8A24FD-D040-4EFB-BE92-4BEFBA0DAE2C}"/>
    <dgm:cxn modelId="{C4DCF4B3-7FE3-410F-A194-1304EAA2BDC0}" type="presOf" srcId="{8E8A24FD-D040-4EFB-BE92-4BEFBA0DAE2C}" destId="{185B082F-EF57-4F50-A20E-7494DECE35DC}" srcOrd="0" destOrd="0" presId="urn:microsoft.com/office/officeart/2005/8/layout/cycle2"/>
    <dgm:cxn modelId="{4056A518-8874-4A88-A86C-88FE22426553}" type="presOf" srcId="{8BEE76FD-0252-431D-B258-BB3689EC8F0C}" destId="{1E781277-EC91-4049-A1F5-04A36AD71D69}" srcOrd="1" destOrd="0" presId="urn:microsoft.com/office/officeart/2005/8/layout/cycle2"/>
    <dgm:cxn modelId="{C3EAA806-C205-4D22-99A5-D2DEA8A4E970}" type="presParOf" srcId="{0DAD5C0C-56FF-4DD1-B1D4-4557823F4EE6}" destId="{1EC3DE63-C8BD-4BD0-ABF4-D8D4CB1E2B00}" srcOrd="0" destOrd="0" presId="urn:microsoft.com/office/officeart/2005/8/layout/cycle2"/>
    <dgm:cxn modelId="{E47A59D6-DCCB-446D-A51F-83D93D770D14}" type="presParOf" srcId="{0DAD5C0C-56FF-4DD1-B1D4-4557823F4EE6}" destId="{C5D921F2-2626-4449-BC92-CB9329D2896C}" srcOrd="1" destOrd="0" presId="urn:microsoft.com/office/officeart/2005/8/layout/cycle2"/>
    <dgm:cxn modelId="{629033A9-5E07-4A7B-A546-835E20FB24A7}" type="presParOf" srcId="{C5D921F2-2626-4449-BC92-CB9329D2896C}" destId="{F691A241-16F7-43DF-8D6F-5915CD900598}" srcOrd="0" destOrd="0" presId="urn:microsoft.com/office/officeart/2005/8/layout/cycle2"/>
    <dgm:cxn modelId="{900B89D1-A781-4CB5-ABE5-AA7A0059CF16}" type="presParOf" srcId="{0DAD5C0C-56FF-4DD1-B1D4-4557823F4EE6}" destId="{E0FBE358-B979-48EC-9EA4-7523632681CC}" srcOrd="2" destOrd="0" presId="urn:microsoft.com/office/officeart/2005/8/layout/cycle2"/>
    <dgm:cxn modelId="{B458B0CC-7424-4011-ACFE-20F53B6A6B19}" type="presParOf" srcId="{0DAD5C0C-56FF-4DD1-B1D4-4557823F4EE6}" destId="{51739E82-D093-466F-A4E9-02BF9D559EEA}" srcOrd="3" destOrd="0" presId="urn:microsoft.com/office/officeart/2005/8/layout/cycle2"/>
    <dgm:cxn modelId="{4EECF0AC-4F53-47DC-B218-457D98201D4F}" type="presParOf" srcId="{51739E82-D093-466F-A4E9-02BF9D559EEA}" destId="{DFE27864-45D7-41A2-9519-FA86A660D86E}" srcOrd="0" destOrd="0" presId="urn:microsoft.com/office/officeart/2005/8/layout/cycle2"/>
    <dgm:cxn modelId="{0E1954C8-25E6-415F-AC03-68B2A28616B5}" type="presParOf" srcId="{0DAD5C0C-56FF-4DD1-B1D4-4557823F4EE6}" destId="{38A7D449-5A34-4CBC-A6B5-9E4C03248D6C}" srcOrd="4" destOrd="0" presId="urn:microsoft.com/office/officeart/2005/8/layout/cycle2"/>
    <dgm:cxn modelId="{ACE53C2C-E651-4B05-809E-ADB72EDE8F96}" type="presParOf" srcId="{0DAD5C0C-56FF-4DD1-B1D4-4557823F4EE6}" destId="{185B082F-EF57-4F50-A20E-7494DECE35DC}" srcOrd="5" destOrd="0" presId="urn:microsoft.com/office/officeart/2005/8/layout/cycle2"/>
    <dgm:cxn modelId="{BCF9976B-113B-493F-AA7E-12BA8974BBCD}" type="presParOf" srcId="{185B082F-EF57-4F50-A20E-7494DECE35DC}" destId="{BECF8432-4717-4068-9F22-1CC89CFB51AB}" srcOrd="0" destOrd="0" presId="urn:microsoft.com/office/officeart/2005/8/layout/cycle2"/>
    <dgm:cxn modelId="{8B0C4414-AFB3-4A7B-B8C2-636DD39440E8}" type="presParOf" srcId="{0DAD5C0C-56FF-4DD1-B1D4-4557823F4EE6}" destId="{8C28A737-4E5B-453E-B7AF-A66E14E3F160}" srcOrd="6" destOrd="0" presId="urn:microsoft.com/office/officeart/2005/8/layout/cycle2"/>
    <dgm:cxn modelId="{86A5C63D-DE49-4700-AF21-1BF64FFD4C33}" type="presParOf" srcId="{0DAD5C0C-56FF-4DD1-B1D4-4557823F4EE6}" destId="{047AD041-70F9-494F-8602-D0437785A1D9}" srcOrd="7" destOrd="0" presId="urn:microsoft.com/office/officeart/2005/8/layout/cycle2"/>
    <dgm:cxn modelId="{CDF0604B-D73E-4509-9BEB-6C2B9407B2BB}" type="presParOf" srcId="{047AD041-70F9-494F-8602-D0437785A1D9}" destId="{1E781277-EC91-4049-A1F5-04A36AD71D6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C92208-B877-4078-838D-F475BACECA90}" type="doc">
      <dgm:prSet loTypeId="urn:microsoft.com/office/officeart/2005/8/layout/pyramid1" loCatId="pyramid" qsTypeId="urn:microsoft.com/office/officeart/2005/8/quickstyle/simple2" qsCatId="simple" csTypeId="urn:microsoft.com/office/officeart/2005/8/colors/colorful5" csCatId="colorful" phldr="1"/>
      <dgm:spPr/>
    </dgm:pt>
    <dgm:pt modelId="{6BAC7F0F-0309-47CA-B5E5-BE58D716F4E0}">
      <dgm:prSet phldrT="[テキスト]"/>
      <dgm:spPr/>
      <dgm:t>
        <a:bodyPr/>
        <a:lstStyle/>
        <a:p>
          <a:r>
            <a:rPr kumimoji="1" lang="ja-JP" altLang="en-US" dirty="0" smtClean="0"/>
            <a:t>安全衛生理念</a:t>
          </a:r>
          <a:endParaRPr kumimoji="1" lang="ja-JP" altLang="en-US" dirty="0"/>
        </a:p>
      </dgm:t>
    </dgm:pt>
    <dgm:pt modelId="{65F41641-64F5-4E88-BF76-BC107D932054}" type="parTrans" cxnId="{D7126130-CB02-46C6-8806-A10834E08B89}">
      <dgm:prSet/>
      <dgm:spPr/>
      <dgm:t>
        <a:bodyPr/>
        <a:lstStyle/>
        <a:p>
          <a:endParaRPr kumimoji="1" lang="ja-JP" altLang="en-US"/>
        </a:p>
      </dgm:t>
    </dgm:pt>
    <dgm:pt modelId="{0B5EB9C9-6188-4EAE-A5C2-B1B9CC802A71}" type="sibTrans" cxnId="{D7126130-CB02-46C6-8806-A10834E08B89}">
      <dgm:prSet/>
      <dgm:spPr/>
      <dgm:t>
        <a:bodyPr/>
        <a:lstStyle/>
        <a:p>
          <a:endParaRPr kumimoji="1" lang="ja-JP" altLang="en-US"/>
        </a:p>
      </dgm:t>
    </dgm:pt>
    <dgm:pt modelId="{CA884640-8857-40B9-8CC4-EEF3A4A8B392}">
      <dgm:prSet phldrT="[テキスト]"/>
      <dgm:spPr/>
      <dgm:t>
        <a:bodyPr/>
        <a:lstStyle/>
        <a:p>
          <a:r>
            <a:rPr kumimoji="1" lang="ja-JP" altLang="en-US" dirty="0" smtClean="0"/>
            <a:t>安全衛生方針</a:t>
          </a:r>
          <a:endParaRPr kumimoji="1" lang="ja-JP" altLang="en-US" dirty="0"/>
        </a:p>
      </dgm:t>
    </dgm:pt>
    <dgm:pt modelId="{4DD068BA-DFBF-4D9F-AD1E-5DFE0C5E52C2}" type="parTrans" cxnId="{7D4740D4-9B8A-4CBB-9E5E-AC4F1B6A28FC}">
      <dgm:prSet/>
      <dgm:spPr/>
      <dgm:t>
        <a:bodyPr/>
        <a:lstStyle/>
        <a:p>
          <a:endParaRPr kumimoji="1" lang="ja-JP" altLang="en-US"/>
        </a:p>
      </dgm:t>
    </dgm:pt>
    <dgm:pt modelId="{1AF0ED90-B187-4CA7-888E-37A96A8AD98C}" type="sibTrans" cxnId="{7D4740D4-9B8A-4CBB-9E5E-AC4F1B6A28FC}">
      <dgm:prSet/>
      <dgm:spPr/>
      <dgm:t>
        <a:bodyPr/>
        <a:lstStyle/>
        <a:p>
          <a:endParaRPr kumimoji="1" lang="ja-JP" altLang="en-US"/>
        </a:p>
      </dgm:t>
    </dgm:pt>
    <dgm:pt modelId="{B9BCF7A3-1B3F-42FE-AB39-0FE8B4B95541}">
      <dgm:prSet phldrT="[テキスト]"/>
      <dgm:spPr/>
      <dgm:t>
        <a:bodyPr/>
        <a:lstStyle/>
        <a:p>
          <a:r>
            <a:rPr kumimoji="1" lang="ja-JP" altLang="en-US" dirty="0" smtClean="0"/>
            <a:t>労働安全衛生マネジメントシステムガイドライン</a:t>
          </a:r>
          <a:endParaRPr kumimoji="1" lang="en-US" altLang="ja-JP" dirty="0" smtClean="0"/>
        </a:p>
      </dgm:t>
    </dgm:pt>
    <dgm:pt modelId="{02ADC324-72D1-47D0-BCCA-1E48521B1B46}" type="parTrans" cxnId="{EAC58892-9AC7-4E85-BE9E-8D4F0E202AD8}">
      <dgm:prSet/>
      <dgm:spPr/>
      <dgm:t>
        <a:bodyPr/>
        <a:lstStyle/>
        <a:p>
          <a:endParaRPr kumimoji="1" lang="ja-JP" altLang="en-US"/>
        </a:p>
      </dgm:t>
    </dgm:pt>
    <dgm:pt modelId="{D5407629-600B-4B2D-A60A-09BD7596CBC2}" type="sibTrans" cxnId="{EAC58892-9AC7-4E85-BE9E-8D4F0E202AD8}">
      <dgm:prSet/>
      <dgm:spPr/>
      <dgm:t>
        <a:bodyPr/>
        <a:lstStyle/>
        <a:p>
          <a:endParaRPr kumimoji="1" lang="ja-JP" altLang="en-US"/>
        </a:p>
      </dgm:t>
    </dgm:pt>
    <dgm:pt modelId="{2E471437-F91D-4A2C-8293-414207081935}">
      <dgm:prSet phldrT="[テキスト]"/>
      <dgm:spPr/>
      <dgm:t>
        <a:bodyPr/>
        <a:lstStyle/>
        <a:p>
          <a:r>
            <a:rPr kumimoji="1" lang="ja-JP" altLang="en-US" dirty="0" smtClean="0"/>
            <a:t>安全衛生マネジメント共通マニュアル</a:t>
          </a:r>
          <a:endParaRPr kumimoji="1" lang="en-US" altLang="ja-JP" dirty="0" smtClean="0"/>
        </a:p>
      </dgm:t>
    </dgm:pt>
    <dgm:pt modelId="{F5528D68-D6A2-4426-B74A-A2530CE88EC7}" type="parTrans" cxnId="{62799F5F-FC17-4C4D-868F-645AE1708A1F}">
      <dgm:prSet/>
      <dgm:spPr/>
      <dgm:t>
        <a:bodyPr/>
        <a:lstStyle/>
        <a:p>
          <a:endParaRPr kumimoji="1" lang="ja-JP" altLang="en-US"/>
        </a:p>
      </dgm:t>
    </dgm:pt>
    <dgm:pt modelId="{6ABA26C2-885D-4F04-B2A2-1A9D5D7F9CAF}" type="sibTrans" cxnId="{62799F5F-FC17-4C4D-868F-645AE1708A1F}">
      <dgm:prSet/>
      <dgm:spPr/>
      <dgm:t>
        <a:bodyPr/>
        <a:lstStyle/>
        <a:p>
          <a:endParaRPr kumimoji="1" lang="ja-JP" altLang="en-US"/>
        </a:p>
      </dgm:t>
    </dgm:pt>
    <dgm:pt modelId="{4311A3FA-121F-4EF1-A736-67BCB22F451D}" type="pres">
      <dgm:prSet presAssocID="{1DC92208-B877-4078-838D-F475BACECA90}" presName="Name0" presStyleCnt="0">
        <dgm:presLayoutVars>
          <dgm:dir/>
          <dgm:animLvl val="lvl"/>
          <dgm:resizeHandles val="exact"/>
        </dgm:presLayoutVars>
      </dgm:prSet>
      <dgm:spPr/>
    </dgm:pt>
    <dgm:pt modelId="{6C4F40B4-E85B-4E35-A22B-14BA41821AE8}" type="pres">
      <dgm:prSet presAssocID="{6BAC7F0F-0309-47CA-B5E5-BE58D716F4E0}" presName="Name8" presStyleCnt="0"/>
      <dgm:spPr/>
    </dgm:pt>
    <dgm:pt modelId="{5BB5F387-6E84-466A-A63F-8E07717B0A57}" type="pres">
      <dgm:prSet presAssocID="{6BAC7F0F-0309-47CA-B5E5-BE58D716F4E0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8914E7-4446-4534-873F-80711CC05605}" type="pres">
      <dgm:prSet presAssocID="{6BAC7F0F-0309-47CA-B5E5-BE58D716F4E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820E58-70EB-4D4D-95FB-639116FC4009}" type="pres">
      <dgm:prSet presAssocID="{CA884640-8857-40B9-8CC4-EEF3A4A8B392}" presName="Name8" presStyleCnt="0"/>
      <dgm:spPr/>
    </dgm:pt>
    <dgm:pt modelId="{1A949192-471E-4B08-98A9-08CD3C39AC4A}" type="pres">
      <dgm:prSet presAssocID="{CA884640-8857-40B9-8CC4-EEF3A4A8B392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04AE355-0C8C-43AD-9ADA-44AA1CA8B149}" type="pres">
      <dgm:prSet presAssocID="{CA884640-8857-40B9-8CC4-EEF3A4A8B39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18F36E6-8310-4232-B19A-E48338BB170E}" type="pres">
      <dgm:prSet presAssocID="{B9BCF7A3-1B3F-42FE-AB39-0FE8B4B95541}" presName="Name8" presStyleCnt="0"/>
      <dgm:spPr/>
    </dgm:pt>
    <dgm:pt modelId="{AEB70C2F-EDF5-433B-9839-F0525E22F416}" type="pres">
      <dgm:prSet presAssocID="{B9BCF7A3-1B3F-42FE-AB39-0FE8B4B95541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E1DDE4-2171-4436-92A0-D4E83E98ED96}" type="pres">
      <dgm:prSet presAssocID="{B9BCF7A3-1B3F-42FE-AB39-0FE8B4B9554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8C5CA41-C04D-45E0-A677-60761122F9AE}" type="pres">
      <dgm:prSet presAssocID="{2E471437-F91D-4A2C-8293-414207081935}" presName="Name8" presStyleCnt="0"/>
      <dgm:spPr/>
    </dgm:pt>
    <dgm:pt modelId="{7A3404EA-9FF5-45F6-86DE-E8069F7702D2}" type="pres">
      <dgm:prSet presAssocID="{2E471437-F91D-4A2C-8293-414207081935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E79D7E-BBEA-4DB5-8631-9E3FBC97FEA3}" type="pres">
      <dgm:prSet presAssocID="{2E471437-F91D-4A2C-8293-41420708193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4CA92F3-F645-4C16-9ABB-2570D0F21D05}" type="presOf" srcId="{CA884640-8857-40B9-8CC4-EEF3A4A8B392}" destId="{1A949192-471E-4B08-98A9-08CD3C39AC4A}" srcOrd="0" destOrd="0" presId="urn:microsoft.com/office/officeart/2005/8/layout/pyramid1"/>
    <dgm:cxn modelId="{93AA0AE2-4F2B-49D5-B61B-CB2AA4BB69AC}" type="presOf" srcId="{B9BCF7A3-1B3F-42FE-AB39-0FE8B4B95541}" destId="{65E1DDE4-2171-4436-92A0-D4E83E98ED96}" srcOrd="1" destOrd="0" presId="urn:microsoft.com/office/officeart/2005/8/layout/pyramid1"/>
    <dgm:cxn modelId="{D7126130-CB02-46C6-8806-A10834E08B89}" srcId="{1DC92208-B877-4078-838D-F475BACECA90}" destId="{6BAC7F0F-0309-47CA-B5E5-BE58D716F4E0}" srcOrd="0" destOrd="0" parTransId="{65F41641-64F5-4E88-BF76-BC107D932054}" sibTransId="{0B5EB9C9-6188-4EAE-A5C2-B1B9CC802A71}"/>
    <dgm:cxn modelId="{7D4740D4-9B8A-4CBB-9E5E-AC4F1B6A28FC}" srcId="{1DC92208-B877-4078-838D-F475BACECA90}" destId="{CA884640-8857-40B9-8CC4-EEF3A4A8B392}" srcOrd="1" destOrd="0" parTransId="{4DD068BA-DFBF-4D9F-AD1E-5DFE0C5E52C2}" sibTransId="{1AF0ED90-B187-4CA7-888E-37A96A8AD98C}"/>
    <dgm:cxn modelId="{788014F7-2FDE-4B1D-95EF-67EEEA45A8CD}" type="presOf" srcId="{6BAC7F0F-0309-47CA-B5E5-BE58D716F4E0}" destId="{5BB5F387-6E84-466A-A63F-8E07717B0A57}" srcOrd="0" destOrd="0" presId="urn:microsoft.com/office/officeart/2005/8/layout/pyramid1"/>
    <dgm:cxn modelId="{5E8B1D3D-2501-439E-BF6A-54BCA49B56F2}" type="presOf" srcId="{1DC92208-B877-4078-838D-F475BACECA90}" destId="{4311A3FA-121F-4EF1-A736-67BCB22F451D}" srcOrd="0" destOrd="0" presId="urn:microsoft.com/office/officeart/2005/8/layout/pyramid1"/>
    <dgm:cxn modelId="{302305BE-1DD2-4260-B34B-6C276B1317D5}" type="presOf" srcId="{2E471437-F91D-4A2C-8293-414207081935}" destId="{08E79D7E-BBEA-4DB5-8631-9E3FBC97FEA3}" srcOrd="1" destOrd="0" presId="urn:microsoft.com/office/officeart/2005/8/layout/pyramid1"/>
    <dgm:cxn modelId="{7B2F609A-5884-4334-80FC-F5C16674907F}" type="presOf" srcId="{2E471437-F91D-4A2C-8293-414207081935}" destId="{7A3404EA-9FF5-45F6-86DE-E8069F7702D2}" srcOrd="0" destOrd="0" presId="urn:microsoft.com/office/officeart/2005/8/layout/pyramid1"/>
    <dgm:cxn modelId="{07196A70-8A11-4E69-9330-8625BB68FA07}" type="presOf" srcId="{6BAC7F0F-0309-47CA-B5E5-BE58D716F4E0}" destId="{E98914E7-4446-4534-873F-80711CC05605}" srcOrd="1" destOrd="0" presId="urn:microsoft.com/office/officeart/2005/8/layout/pyramid1"/>
    <dgm:cxn modelId="{B61C2F61-D100-46D0-AAF0-857A8AB20951}" type="presOf" srcId="{CA884640-8857-40B9-8CC4-EEF3A4A8B392}" destId="{204AE355-0C8C-43AD-9ADA-44AA1CA8B149}" srcOrd="1" destOrd="0" presId="urn:microsoft.com/office/officeart/2005/8/layout/pyramid1"/>
    <dgm:cxn modelId="{62799F5F-FC17-4C4D-868F-645AE1708A1F}" srcId="{1DC92208-B877-4078-838D-F475BACECA90}" destId="{2E471437-F91D-4A2C-8293-414207081935}" srcOrd="3" destOrd="0" parTransId="{F5528D68-D6A2-4426-B74A-A2530CE88EC7}" sibTransId="{6ABA26C2-885D-4F04-B2A2-1A9D5D7F9CAF}"/>
    <dgm:cxn modelId="{E9022E07-AF35-4816-B016-C21B06E7B43A}" type="presOf" srcId="{B9BCF7A3-1B3F-42FE-AB39-0FE8B4B95541}" destId="{AEB70C2F-EDF5-433B-9839-F0525E22F416}" srcOrd="0" destOrd="0" presId="urn:microsoft.com/office/officeart/2005/8/layout/pyramid1"/>
    <dgm:cxn modelId="{EAC58892-9AC7-4E85-BE9E-8D4F0E202AD8}" srcId="{1DC92208-B877-4078-838D-F475BACECA90}" destId="{B9BCF7A3-1B3F-42FE-AB39-0FE8B4B95541}" srcOrd="2" destOrd="0" parTransId="{02ADC324-72D1-47D0-BCCA-1E48521B1B46}" sibTransId="{D5407629-600B-4B2D-A60A-09BD7596CBC2}"/>
    <dgm:cxn modelId="{F76B1944-F5A0-41C4-94FD-00B9569381D7}" type="presParOf" srcId="{4311A3FA-121F-4EF1-A736-67BCB22F451D}" destId="{6C4F40B4-E85B-4E35-A22B-14BA41821AE8}" srcOrd="0" destOrd="0" presId="urn:microsoft.com/office/officeart/2005/8/layout/pyramid1"/>
    <dgm:cxn modelId="{B145AB62-C9E7-422D-9E17-E857B35169D2}" type="presParOf" srcId="{6C4F40B4-E85B-4E35-A22B-14BA41821AE8}" destId="{5BB5F387-6E84-466A-A63F-8E07717B0A57}" srcOrd="0" destOrd="0" presId="urn:microsoft.com/office/officeart/2005/8/layout/pyramid1"/>
    <dgm:cxn modelId="{507BE2B2-6D82-4676-94F7-EFFF281BF6DB}" type="presParOf" srcId="{6C4F40B4-E85B-4E35-A22B-14BA41821AE8}" destId="{E98914E7-4446-4534-873F-80711CC05605}" srcOrd="1" destOrd="0" presId="urn:microsoft.com/office/officeart/2005/8/layout/pyramid1"/>
    <dgm:cxn modelId="{31813FFC-0BFB-4BA6-A05E-E3D6FA006EEF}" type="presParOf" srcId="{4311A3FA-121F-4EF1-A736-67BCB22F451D}" destId="{2C820E58-70EB-4D4D-95FB-639116FC4009}" srcOrd="1" destOrd="0" presId="urn:microsoft.com/office/officeart/2005/8/layout/pyramid1"/>
    <dgm:cxn modelId="{3AC374D1-F667-4E0F-925A-D4AA01D7BCDD}" type="presParOf" srcId="{2C820E58-70EB-4D4D-95FB-639116FC4009}" destId="{1A949192-471E-4B08-98A9-08CD3C39AC4A}" srcOrd="0" destOrd="0" presId="urn:microsoft.com/office/officeart/2005/8/layout/pyramid1"/>
    <dgm:cxn modelId="{019C2917-CA61-47CC-9EFC-E8495D9F4D57}" type="presParOf" srcId="{2C820E58-70EB-4D4D-95FB-639116FC4009}" destId="{204AE355-0C8C-43AD-9ADA-44AA1CA8B149}" srcOrd="1" destOrd="0" presId="urn:microsoft.com/office/officeart/2005/8/layout/pyramid1"/>
    <dgm:cxn modelId="{885BEE4E-CCAD-407B-8133-B8C5E01B6D84}" type="presParOf" srcId="{4311A3FA-121F-4EF1-A736-67BCB22F451D}" destId="{D18F36E6-8310-4232-B19A-E48338BB170E}" srcOrd="2" destOrd="0" presId="urn:microsoft.com/office/officeart/2005/8/layout/pyramid1"/>
    <dgm:cxn modelId="{61623275-7ED6-45FF-AC86-E5481454FB6E}" type="presParOf" srcId="{D18F36E6-8310-4232-B19A-E48338BB170E}" destId="{AEB70C2F-EDF5-433B-9839-F0525E22F416}" srcOrd="0" destOrd="0" presId="urn:microsoft.com/office/officeart/2005/8/layout/pyramid1"/>
    <dgm:cxn modelId="{98465BCD-9739-41A5-B180-A1E44DA5FB74}" type="presParOf" srcId="{D18F36E6-8310-4232-B19A-E48338BB170E}" destId="{65E1DDE4-2171-4436-92A0-D4E83E98ED96}" srcOrd="1" destOrd="0" presId="urn:microsoft.com/office/officeart/2005/8/layout/pyramid1"/>
    <dgm:cxn modelId="{5F3DE02B-E49E-41E3-BAB9-0478C676F656}" type="presParOf" srcId="{4311A3FA-121F-4EF1-A736-67BCB22F451D}" destId="{A8C5CA41-C04D-45E0-A677-60761122F9AE}" srcOrd="3" destOrd="0" presId="urn:microsoft.com/office/officeart/2005/8/layout/pyramid1"/>
    <dgm:cxn modelId="{7C2EAE5D-CD62-4A85-B7EB-25A05028F838}" type="presParOf" srcId="{A8C5CA41-C04D-45E0-A677-60761122F9AE}" destId="{7A3404EA-9FF5-45F6-86DE-E8069F7702D2}" srcOrd="0" destOrd="0" presId="urn:microsoft.com/office/officeart/2005/8/layout/pyramid1"/>
    <dgm:cxn modelId="{D7180CCA-54CF-4752-B66F-9BAEADC283D2}" type="presParOf" srcId="{A8C5CA41-C04D-45E0-A677-60761122F9AE}" destId="{08E79D7E-BBEA-4DB5-8631-9E3FBC97FEA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3DE63-C8BD-4BD0-ABF4-D8D4CB1E2B00}">
      <dsp:nvSpPr>
        <dsp:cNvPr id="0" name=""/>
        <dsp:cNvSpPr/>
      </dsp:nvSpPr>
      <dsp:spPr>
        <a:xfrm>
          <a:off x="2397621" y="1081"/>
          <a:ext cx="1300757" cy="130075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計画 </a:t>
          </a:r>
          <a:r>
            <a:rPr kumimoji="1" lang="en-US" altLang="ja-JP" sz="2100" kern="1200" dirty="0" smtClean="0"/>
            <a:t>Plan</a:t>
          </a:r>
          <a:endParaRPr kumimoji="1" lang="ja-JP" altLang="en-US" sz="2100" kern="1200" dirty="0"/>
        </a:p>
      </dsp:txBody>
      <dsp:txXfrm>
        <a:off x="2588112" y="191572"/>
        <a:ext cx="919775" cy="919775"/>
      </dsp:txXfrm>
    </dsp:sp>
    <dsp:sp modelId="{C5D921F2-2626-4449-BC92-CB9329D2896C}">
      <dsp:nvSpPr>
        <dsp:cNvPr id="0" name=""/>
        <dsp:cNvSpPr/>
      </dsp:nvSpPr>
      <dsp:spPr>
        <a:xfrm rot="2700000">
          <a:off x="3558679" y="1115315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3573852" y="1166485"/>
        <a:ext cx="241751" cy="263403"/>
      </dsp:txXfrm>
    </dsp:sp>
    <dsp:sp modelId="{E0FBE358-B979-48EC-9EA4-7523632681CC}">
      <dsp:nvSpPr>
        <dsp:cNvPr id="0" name=""/>
        <dsp:cNvSpPr/>
      </dsp:nvSpPr>
      <dsp:spPr>
        <a:xfrm>
          <a:off x="3778160" y="1381621"/>
          <a:ext cx="1300757" cy="1300757"/>
        </a:xfrm>
        <a:prstGeom prst="ellipse">
          <a:avLst/>
        </a:prstGeom>
        <a:solidFill>
          <a:schemeClr val="accent5">
            <a:hueOff val="1602711"/>
            <a:satOff val="-3255"/>
            <a:lumOff val="209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実施 </a:t>
          </a:r>
          <a:r>
            <a:rPr kumimoji="1" lang="en-US" altLang="ja-JP" sz="2100" kern="1200" dirty="0" smtClean="0"/>
            <a:t>Do</a:t>
          </a:r>
          <a:endParaRPr kumimoji="1" lang="ja-JP" altLang="en-US" sz="2100" kern="1200" dirty="0"/>
        </a:p>
      </dsp:txBody>
      <dsp:txXfrm>
        <a:off x="3968651" y="1572112"/>
        <a:ext cx="919775" cy="919775"/>
      </dsp:txXfrm>
    </dsp:sp>
    <dsp:sp modelId="{51739E82-D093-466F-A4E9-02BF9D559EEA}">
      <dsp:nvSpPr>
        <dsp:cNvPr id="0" name=""/>
        <dsp:cNvSpPr/>
      </dsp:nvSpPr>
      <dsp:spPr>
        <a:xfrm rot="8100000">
          <a:off x="3572501" y="2495855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602711"/>
            <a:satOff val="-3255"/>
            <a:lumOff val="20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3660935" y="2547025"/>
        <a:ext cx="241751" cy="263403"/>
      </dsp:txXfrm>
    </dsp:sp>
    <dsp:sp modelId="{38A7D449-5A34-4CBC-A6B5-9E4C03248D6C}">
      <dsp:nvSpPr>
        <dsp:cNvPr id="0" name=""/>
        <dsp:cNvSpPr/>
      </dsp:nvSpPr>
      <dsp:spPr>
        <a:xfrm>
          <a:off x="2397621" y="2762160"/>
          <a:ext cx="1300757" cy="1300757"/>
        </a:xfrm>
        <a:prstGeom prst="ellipse">
          <a:avLst/>
        </a:prstGeom>
        <a:solidFill>
          <a:schemeClr val="accent5">
            <a:hueOff val="3205422"/>
            <a:satOff val="-6509"/>
            <a:lumOff val="418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評価 </a:t>
          </a:r>
          <a:r>
            <a:rPr kumimoji="1" lang="en-US" altLang="ja-JP" sz="2100" kern="1200" dirty="0" smtClean="0"/>
            <a:t>Check</a:t>
          </a:r>
          <a:endParaRPr kumimoji="1" lang="ja-JP" altLang="en-US" sz="2100" kern="1200" dirty="0"/>
        </a:p>
      </dsp:txBody>
      <dsp:txXfrm>
        <a:off x="2588112" y="2952651"/>
        <a:ext cx="919775" cy="919775"/>
      </dsp:txXfrm>
    </dsp:sp>
    <dsp:sp modelId="{185B082F-EF57-4F50-A20E-7494DECE35DC}">
      <dsp:nvSpPr>
        <dsp:cNvPr id="0" name=""/>
        <dsp:cNvSpPr/>
      </dsp:nvSpPr>
      <dsp:spPr>
        <a:xfrm rot="13500000">
          <a:off x="2191962" y="2509678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205422"/>
            <a:satOff val="-6509"/>
            <a:lumOff val="41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 rot="10800000">
        <a:off x="2280396" y="2634110"/>
        <a:ext cx="241751" cy="263403"/>
      </dsp:txXfrm>
    </dsp:sp>
    <dsp:sp modelId="{8C28A737-4E5B-453E-B7AF-A66E14E3F160}">
      <dsp:nvSpPr>
        <dsp:cNvPr id="0" name=""/>
        <dsp:cNvSpPr/>
      </dsp:nvSpPr>
      <dsp:spPr>
        <a:xfrm>
          <a:off x="1017081" y="1381621"/>
          <a:ext cx="1300757" cy="1300757"/>
        </a:xfrm>
        <a:prstGeom prst="ellipse">
          <a:avLst/>
        </a:prstGeom>
        <a:solidFill>
          <a:schemeClr val="accent5">
            <a:hueOff val="4808133"/>
            <a:satOff val="-9764"/>
            <a:lumOff val="627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改善 </a:t>
          </a:r>
          <a:r>
            <a:rPr kumimoji="1" lang="en-US" altLang="ja-JP" sz="2100" kern="1200" dirty="0" smtClean="0"/>
            <a:t>Action</a:t>
          </a:r>
          <a:endParaRPr kumimoji="1" lang="ja-JP" altLang="en-US" sz="2100" kern="1200" dirty="0"/>
        </a:p>
      </dsp:txBody>
      <dsp:txXfrm>
        <a:off x="1207572" y="1572112"/>
        <a:ext cx="919775" cy="919775"/>
      </dsp:txXfrm>
    </dsp:sp>
    <dsp:sp modelId="{047AD041-70F9-494F-8602-D0437785A1D9}">
      <dsp:nvSpPr>
        <dsp:cNvPr id="0" name=""/>
        <dsp:cNvSpPr/>
      </dsp:nvSpPr>
      <dsp:spPr>
        <a:xfrm rot="18900000">
          <a:off x="2178139" y="1129138"/>
          <a:ext cx="345358" cy="439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808133"/>
            <a:satOff val="-9764"/>
            <a:lumOff val="62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2193312" y="1253570"/>
        <a:ext cx="241751" cy="2634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5F387-6E84-466A-A63F-8E07717B0A57}">
      <dsp:nvSpPr>
        <dsp:cNvPr id="0" name=""/>
        <dsp:cNvSpPr/>
      </dsp:nvSpPr>
      <dsp:spPr>
        <a:xfrm>
          <a:off x="2515050" y="0"/>
          <a:ext cx="1676700" cy="954000"/>
        </a:xfrm>
        <a:prstGeom prst="trapezoid">
          <a:avLst>
            <a:gd name="adj" fmla="val 8787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安全衛生理念</a:t>
          </a:r>
          <a:endParaRPr kumimoji="1" lang="ja-JP" altLang="en-US" sz="1900" kern="1200" dirty="0"/>
        </a:p>
      </dsp:txBody>
      <dsp:txXfrm>
        <a:off x="2515050" y="0"/>
        <a:ext cx="1676700" cy="954000"/>
      </dsp:txXfrm>
    </dsp:sp>
    <dsp:sp modelId="{1A949192-471E-4B08-98A9-08CD3C39AC4A}">
      <dsp:nvSpPr>
        <dsp:cNvPr id="0" name=""/>
        <dsp:cNvSpPr/>
      </dsp:nvSpPr>
      <dsp:spPr>
        <a:xfrm>
          <a:off x="1676700" y="954000"/>
          <a:ext cx="3353400" cy="954000"/>
        </a:xfrm>
        <a:prstGeom prst="trapezoid">
          <a:avLst>
            <a:gd name="adj" fmla="val 87877"/>
          </a:avLst>
        </a:prstGeom>
        <a:solidFill>
          <a:schemeClr val="accent5">
            <a:hueOff val="1602711"/>
            <a:satOff val="-3255"/>
            <a:lumOff val="2092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安全衛生方針</a:t>
          </a:r>
          <a:endParaRPr kumimoji="1" lang="ja-JP" altLang="en-US" sz="1900" kern="1200" dirty="0"/>
        </a:p>
      </dsp:txBody>
      <dsp:txXfrm>
        <a:off x="2263545" y="954000"/>
        <a:ext cx="2179710" cy="954000"/>
      </dsp:txXfrm>
    </dsp:sp>
    <dsp:sp modelId="{AEB70C2F-EDF5-433B-9839-F0525E22F416}">
      <dsp:nvSpPr>
        <dsp:cNvPr id="0" name=""/>
        <dsp:cNvSpPr/>
      </dsp:nvSpPr>
      <dsp:spPr>
        <a:xfrm>
          <a:off x="838350" y="1908000"/>
          <a:ext cx="5030100" cy="954000"/>
        </a:xfrm>
        <a:prstGeom prst="trapezoid">
          <a:avLst>
            <a:gd name="adj" fmla="val 87877"/>
          </a:avLst>
        </a:prstGeom>
        <a:solidFill>
          <a:schemeClr val="accent5">
            <a:hueOff val="3205422"/>
            <a:satOff val="-6509"/>
            <a:lumOff val="4183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労働安全衛生マネジメントシステムガイドライン</a:t>
          </a:r>
          <a:endParaRPr kumimoji="1" lang="en-US" altLang="ja-JP" sz="1900" kern="1200" dirty="0" smtClean="0"/>
        </a:p>
      </dsp:txBody>
      <dsp:txXfrm>
        <a:off x="1718617" y="1908000"/>
        <a:ext cx="3269565" cy="954000"/>
      </dsp:txXfrm>
    </dsp:sp>
    <dsp:sp modelId="{7A3404EA-9FF5-45F6-86DE-E8069F7702D2}">
      <dsp:nvSpPr>
        <dsp:cNvPr id="0" name=""/>
        <dsp:cNvSpPr/>
      </dsp:nvSpPr>
      <dsp:spPr>
        <a:xfrm>
          <a:off x="0" y="2862000"/>
          <a:ext cx="6706800" cy="954000"/>
        </a:xfrm>
        <a:prstGeom prst="trapezoid">
          <a:avLst>
            <a:gd name="adj" fmla="val 87877"/>
          </a:avLst>
        </a:prstGeom>
        <a:solidFill>
          <a:schemeClr val="accent5">
            <a:hueOff val="4808133"/>
            <a:satOff val="-9764"/>
            <a:lumOff val="6275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安全衛生マネジメント共通マニュアル</a:t>
          </a:r>
          <a:endParaRPr kumimoji="1" lang="en-US" altLang="ja-JP" sz="1900" kern="1200" dirty="0" smtClean="0"/>
        </a:p>
      </dsp:txBody>
      <dsp:txXfrm>
        <a:off x="1173689" y="2862000"/>
        <a:ext cx="4359420" cy="95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5D737-FE1F-49BD-B723-5E4A004079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62381-ECF7-4CE8-AA05-D5103AE62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62381-ECF7-4CE8-AA05-D5103AE622B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964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D933-87C5-43B0-8FEB-4C258BEE5C8A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61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A0B9-9566-4025-BD25-99852DE45B54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C75E-C38B-4262-908E-AD017A7EBD1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269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D51F-8CD1-4B0B-975A-EA3E66EDAE92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7149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15A06-F527-4948-BFE1-D493C016569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0753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A03E-F34A-4E34-B866-244136F003AD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235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E3B35-DFB9-4FC3-8772-8388E5745E6C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360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151AF-06BA-4227-B295-418F9B2BC4BF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23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6EE5-7AEC-4A9B-B182-422CE91582A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82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7E7C-E148-4609-8614-3D2F7E8C45F9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42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D1BF-4057-4EAE-9842-211EFA95A7FF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25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F8B2F-F8D6-4D19-9336-231404A8325B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67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F706-FDDD-44FB-B294-FE8EF2356E6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932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CF09-DA00-43D6-92FC-A2E86BC908AE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57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C24-09D9-4D45-A7D8-A6FA47DCF6F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470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8A9C2-A8D0-46E7-ADF6-11294892C02D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960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8F3AF-3C33-4B16-9032-FC0CEF2741D7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58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972800"/>
            <a:ext cx="6600451" cy="2262781"/>
          </a:xfrm>
        </p:spPr>
        <p:txBody>
          <a:bodyPr>
            <a:normAutofit/>
          </a:bodyPr>
          <a:lstStyle/>
          <a:p>
            <a:r>
              <a:rPr lang="ja-JP" altLang="en-US" sz="4800" dirty="0"/>
              <a:t>リスクアセスメントの基礎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2015</a:t>
            </a:r>
            <a:r>
              <a:rPr lang="ja-JP" altLang="en-US" dirty="0"/>
              <a:t>年度版</a:t>
            </a:r>
            <a:endParaRPr lang="en-US" altLang="ja-JP" dirty="0"/>
          </a:p>
          <a:p>
            <a:r>
              <a:rPr lang="ja-JP" altLang="en-US" dirty="0"/>
              <a:t>安全衛生</a:t>
            </a:r>
            <a:r>
              <a:rPr lang="ja-JP" altLang="en-US" dirty="0" smtClean="0"/>
              <a:t>企画部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434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リスクアセスメントと</a:t>
            </a:r>
            <a:r>
              <a:rPr lang="ja-JP" altLang="en-US" dirty="0" smtClean="0"/>
              <a:t>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労働災害の危険のリスクを事前に摘み取る手法である。</a:t>
            </a:r>
          </a:p>
          <a:p>
            <a:r>
              <a:rPr lang="ja-JP" altLang="en-US" dirty="0"/>
              <a:t>職場に潜む危険性または有害性を把握する。</a:t>
            </a:r>
          </a:p>
          <a:p>
            <a:r>
              <a:rPr lang="ja-JP" altLang="en-US" dirty="0"/>
              <a:t>有害性の程度を見積もる。</a:t>
            </a:r>
          </a:p>
          <a:p>
            <a:r>
              <a:rPr lang="ja-JP" altLang="en-US" dirty="0"/>
              <a:t>リスクを除去・低減するための優先度を設定する。</a:t>
            </a:r>
          </a:p>
          <a:p>
            <a:r>
              <a:rPr lang="ja-JP" altLang="en-US" dirty="0"/>
              <a:t>リスクを除去・低減するための対策を検討し、改善を進める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840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リスクアセスメントの</a:t>
            </a:r>
            <a:r>
              <a:rPr lang="ja-JP" altLang="en-US" dirty="0" smtClean="0"/>
              <a:t>フロー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1490400"/>
            <a:ext cx="6591985" cy="1846800"/>
          </a:xfrm>
        </p:spPr>
        <p:txBody>
          <a:bodyPr>
            <a:normAutofit/>
          </a:bodyPr>
          <a:lstStyle/>
          <a:p>
            <a:r>
              <a:rPr lang="ja-JP" altLang="en-US" sz="1400" dirty="0"/>
              <a:t>開始後、まずハザードの特定を行う。</a:t>
            </a:r>
            <a:endParaRPr lang="en-US" altLang="ja-JP" sz="1400" dirty="0"/>
          </a:p>
          <a:p>
            <a:r>
              <a:rPr lang="ja-JP" altLang="en-US" sz="1400" dirty="0"/>
              <a:t>次に、リスクの見積もりを行う。</a:t>
            </a:r>
            <a:endParaRPr lang="en-US" altLang="ja-JP" sz="1400" dirty="0"/>
          </a:p>
          <a:p>
            <a:r>
              <a:rPr lang="ja-JP" altLang="en-US" sz="1400" dirty="0"/>
              <a:t>そして、リスクの評価を行い問題がなければ終了する。</a:t>
            </a:r>
            <a:endParaRPr lang="en-US" altLang="ja-JP" sz="1400" dirty="0"/>
          </a:p>
          <a:p>
            <a:r>
              <a:rPr lang="ja-JP" altLang="en-US" sz="1400" dirty="0"/>
              <a:t>リスクの評価で問題があれば、リスクの除去を行い、再びハザードの特定を行う</a:t>
            </a:r>
            <a:r>
              <a:rPr lang="ja-JP" altLang="en-US" sz="1400" dirty="0" smtClean="0"/>
              <a:t>。</a:t>
            </a:r>
            <a:endParaRPr lang="en-US" altLang="ja-JP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ローチャート: 結合子 4"/>
          <p:cNvSpPr/>
          <p:nvPr/>
        </p:nvSpPr>
        <p:spPr>
          <a:xfrm>
            <a:off x="511227" y="3734872"/>
            <a:ext cx="1008000" cy="1008000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開始</a:t>
            </a:r>
            <a:endParaRPr kumimoji="1" lang="ja-JP" altLang="en-US" dirty="0"/>
          </a:p>
        </p:txBody>
      </p:sp>
      <p:sp>
        <p:nvSpPr>
          <p:cNvPr id="6" name="フローチャート: 結合子 5"/>
          <p:cNvSpPr/>
          <p:nvPr/>
        </p:nvSpPr>
        <p:spPr>
          <a:xfrm>
            <a:off x="7903700" y="3734872"/>
            <a:ext cx="1008000" cy="1008000"/>
          </a:xfrm>
          <a:prstGeom prst="flowChartConnec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終了</a:t>
            </a:r>
            <a:endParaRPr kumimoji="1" lang="ja-JP" altLang="en-US" dirty="0"/>
          </a:p>
        </p:txBody>
      </p:sp>
      <p:sp>
        <p:nvSpPr>
          <p:cNvPr id="7" name="フローチャート: 処理 6"/>
          <p:cNvSpPr/>
          <p:nvPr/>
        </p:nvSpPr>
        <p:spPr>
          <a:xfrm>
            <a:off x="2118556" y="3734872"/>
            <a:ext cx="1133341" cy="9000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ハザードの特定</a:t>
            </a:r>
            <a:endParaRPr kumimoji="1" lang="ja-JP" altLang="en-US" dirty="0"/>
          </a:p>
        </p:txBody>
      </p:sp>
      <p:sp>
        <p:nvSpPr>
          <p:cNvPr id="8" name="フローチャート: 処理 7"/>
          <p:cNvSpPr/>
          <p:nvPr/>
        </p:nvSpPr>
        <p:spPr>
          <a:xfrm>
            <a:off x="4036049" y="3751175"/>
            <a:ext cx="1133341" cy="9000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リスクの見積もり</a:t>
            </a:r>
            <a:endParaRPr kumimoji="1" lang="ja-JP" altLang="en-US" dirty="0"/>
          </a:p>
        </p:txBody>
      </p:sp>
      <p:sp>
        <p:nvSpPr>
          <p:cNvPr id="9" name="フローチャート: 判断 8"/>
          <p:cNvSpPr/>
          <p:nvPr/>
        </p:nvSpPr>
        <p:spPr>
          <a:xfrm>
            <a:off x="5953542" y="3663277"/>
            <a:ext cx="1328507" cy="1043190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評価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1611084" y="4184872"/>
            <a:ext cx="383178" cy="16303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V="1">
            <a:off x="3414398" y="4184872"/>
            <a:ext cx="383178" cy="16303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5369877" y="4184872"/>
            <a:ext cx="383178" cy="16303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7401285" y="4184872"/>
            <a:ext cx="383178" cy="16303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フローチャート: 処理 13"/>
          <p:cNvSpPr/>
          <p:nvPr/>
        </p:nvSpPr>
        <p:spPr>
          <a:xfrm>
            <a:off x="4036049" y="5066722"/>
            <a:ext cx="1133341" cy="9000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リスクの除去</a:t>
            </a:r>
            <a:endParaRPr kumimoji="1" lang="ja-JP" altLang="en-US" dirty="0"/>
          </a:p>
        </p:txBody>
      </p:sp>
      <p:sp>
        <p:nvSpPr>
          <p:cNvPr id="15" name="屈折矢印 14"/>
          <p:cNvSpPr/>
          <p:nvPr/>
        </p:nvSpPr>
        <p:spPr>
          <a:xfrm flipH="1">
            <a:off x="2600959" y="4742872"/>
            <a:ext cx="1196616" cy="859438"/>
          </a:xfrm>
          <a:prstGeom prst="bentUpArrow">
            <a:avLst>
              <a:gd name="adj1" fmla="val 10386"/>
              <a:gd name="adj2" fmla="val 15258"/>
              <a:gd name="adj3" fmla="val 34742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屈折矢印 15"/>
          <p:cNvSpPr/>
          <p:nvPr/>
        </p:nvSpPr>
        <p:spPr>
          <a:xfrm rot="16200000" flipH="1">
            <a:off x="5579741" y="4536763"/>
            <a:ext cx="855683" cy="1275411"/>
          </a:xfrm>
          <a:prstGeom prst="bentUpArrow">
            <a:avLst>
              <a:gd name="adj1" fmla="val 10386"/>
              <a:gd name="adj2" fmla="val 15258"/>
              <a:gd name="adj3" fmla="val 34742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294839" y="3647177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YES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741692" y="4987925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1201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リスク低減</a:t>
            </a:r>
            <a:r>
              <a:rPr lang="ja-JP" altLang="en-US" dirty="0" smtClean="0"/>
              <a:t>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設計によるリスク</a:t>
            </a:r>
            <a:r>
              <a:rPr lang="ja-JP" altLang="en-US" dirty="0" smtClean="0"/>
              <a:t>低減</a:t>
            </a:r>
            <a:endParaRPr lang="en-US" altLang="ja-JP" dirty="0" smtClean="0"/>
          </a:p>
          <a:p>
            <a:pPr marL="914400" lvl="1" indent="-514350">
              <a:buFont typeface="Wingdings" panose="05000000000000000000" pitchFamily="2" charset="2"/>
              <a:buChar char="l"/>
            </a:pPr>
            <a:r>
              <a:rPr lang="ja-JP" altLang="en-US" dirty="0" smtClean="0"/>
              <a:t>可能</a:t>
            </a:r>
            <a:r>
              <a:rPr lang="ja-JP" altLang="en-US" dirty="0"/>
              <a:t>な限りリスクを除去または軽減する本質的な対応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保護手段によるリスクの</a:t>
            </a:r>
            <a:r>
              <a:rPr lang="ja-JP" altLang="en-US" dirty="0" smtClean="0"/>
              <a:t>低減</a:t>
            </a:r>
            <a:endParaRPr lang="en-US" altLang="ja-JP" dirty="0" smtClean="0"/>
          </a:p>
          <a:p>
            <a:pPr marL="914400" lvl="1" indent="-514350">
              <a:buFont typeface="Wingdings" panose="05000000000000000000" pitchFamily="2" charset="2"/>
              <a:buChar char="l"/>
            </a:pPr>
            <a:r>
              <a:rPr lang="ja-JP" altLang="en-US" dirty="0" smtClean="0"/>
              <a:t>除去</a:t>
            </a:r>
            <a:r>
              <a:rPr lang="ja-JP" altLang="en-US" dirty="0"/>
              <a:t>できないリスクに対しては、必要な保護手段を採用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使用上の情報によるリスクの</a:t>
            </a:r>
            <a:r>
              <a:rPr lang="ja-JP" altLang="en-US" dirty="0" smtClean="0"/>
              <a:t>低減</a:t>
            </a:r>
            <a:endParaRPr lang="en-US" altLang="ja-JP" dirty="0" smtClean="0"/>
          </a:p>
          <a:p>
            <a:pPr marL="914400" lvl="1" indent="-514350">
              <a:buFont typeface="Wingdings" panose="05000000000000000000" pitchFamily="2" charset="2"/>
              <a:buChar char="l"/>
            </a:pPr>
            <a:r>
              <a:rPr lang="ja-JP" altLang="en-US" dirty="0" smtClean="0"/>
              <a:t>採用</a:t>
            </a:r>
            <a:r>
              <a:rPr lang="ja-JP" altLang="en-US" dirty="0"/>
              <a:t>した保護手段では除去または低減できなかったリスクをユーザーに知らせ注意を</a:t>
            </a:r>
            <a:r>
              <a:rPr lang="ja-JP" altLang="en-US" dirty="0" smtClean="0"/>
              <a:t>喚起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299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リスクアセスメントの</a:t>
            </a:r>
            <a:r>
              <a:rPr lang="ja-JP" altLang="en-US" dirty="0" smtClean="0"/>
              <a:t>運用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1411200"/>
            <a:ext cx="6591985" cy="943200"/>
          </a:xfrm>
        </p:spPr>
        <p:txBody>
          <a:bodyPr>
            <a:normAutofit/>
          </a:bodyPr>
          <a:lstStyle/>
          <a:p>
            <a:r>
              <a:rPr lang="ja-JP" altLang="en-US" sz="1400" dirty="0"/>
              <a:t>計画（</a:t>
            </a:r>
            <a:r>
              <a:rPr lang="en-US" altLang="ja-JP" sz="1400" dirty="0"/>
              <a:t>Plan</a:t>
            </a:r>
            <a:r>
              <a:rPr lang="ja-JP" altLang="en-US" sz="1400" dirty="0"/>
              <a:t>）－実施（</a:t>
            </a:r>
            <a:r>
              <a:rPr lang="en-US" altLang="ja-JP" sz="1400" dirty="0"/>
              <a:t>Do</a:t>
            </a:r>
            <a:r>
              <a:rPr lang="ja-JP" altLang="en-US" sz="1400" dirty="0"/>
              <a:t>）－評価（</a:t>
            </a:r>
            <a:r>
              <a:rPr lang="en-US" altLang="ja-JP" sz="1400" dirty="0"/>
              <a:t>Check</a:t>
            </a:r>
            <a:r>
              <a:rPr lang="ja-JP" altLang="en-US" sz="1400" dirty="0"/>
              <a:t>）－改善（</a:t>
            </a:r>
            <a:r>
              <a:rPr lang="en-US" altLang="ja-JP" sz="1400" dirty="0"/>
              <a:t>Action</a:t>
            </a:r>
            <a:r>
              <a:rPr lang="ja-JP" altLang="en-US" sz="1400" dirty="0"/>
              <a:t>）のサイクルを回すことによって継続的改善を行い、安全衛生水準の段階的向上を図る</a:t>
            </a:r>
            <a:r>
              <a:rPr lang="ja-JP" altLang="en-US" sz="1400" dirty="0" smtClean="0"/>
              <a:t>。</a:t>
            </a:r>
            <a:endParaRPr lang="en-US" altLang="ja-JP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5</a:t>
            </a:fld>
            <a:endParaRPr kumimoji="1" lang="ja-JP" altLang="en-US"/>
          </a:p>
        </p:txBody>
      </p:sp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4138503300"/>
              </p:ext>
            </p:extLst>
          </p:nvPr>
        </p:nvGraphicFramePr>
        <p:xfrm>
          <a:off x="1266422" y="235683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355" y="3707796"/>
            <a:ext cx="128587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559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</a:t>
            </a:r>
            <a:r>
              <a:rPr lang="ja-JP" altLang="en-US" dirty="0" smtClean="0"/>
              <a:t>評価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499189"/>
              </p:ext>
            </p:extLst>
          </p:nvPr>
        </p:nvGraphicFramePr>
        <p:xfrm>
          <a:off x="2034000" y="1746000"/>
          <a:ext cx="6500693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7490"/>
                <a:gridCol w="1818033"/>
                <a:gridCol w="841034"/>
                <a:gridCol w="841034"/>
                <a:gridCol w="841034"/>
                <a:gridCol w="841034"/>
                <a:gridCol w="841034"/>
              </a:tblGrid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発生頻度</a:t>
                      </a:r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頻発する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しばしば発生する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時々発生する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起こりそうにない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まず起こりえない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考えられない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 rowSpan="2" gridSpan="2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無傷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軽微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中程度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重大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致命的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危害の頻度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684620"/>
              </p:ext>
            </p:extLst>
          </p:nvPr>
        </p:nvGraphicFramePr>
        <p:xfrm>
          <a:off x="2702959" y="5171359"/>
          <a:ext cx="51612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4080"/>
                <a:gridCol w="42672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kumimoji="1" lang="ja-JP" altLang="en-US" sz="1600" dirty="0" smtClean="0">
                          <a:solidFill>
                            <a:schemeClr val="bg1"/>
                          </a:solidFill>
                        </a:rPr>
                        <a:t>領域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受け入れられない領域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最小限のリスクまで低減すべき領域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無視できると考えられる領域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44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安全衛生文書管理体系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5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728772"/>
              </p:ext>
            </p:extLst>
          </p:nvPr>
        </p:nvGraphicFramePr>
        <p:xfrm>
          <a:off x="1828800" y="2133600"/>
          <a:ext cx="6706800" cy="381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2440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リスクアセスメント教育受講者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914662360"/>
              </p:ext>
            </p:extLst>
          </p:nvPr>
        </p:nvGraphicFramePr>
        <p:xfrm>
          <a:off x="1880749" y="207958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3956664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</TotalTime>
  <Words>374</Words>
  <Application>Microsoft Office PowerPoint</Application>
  <PresentationFormat>画面に合わせる (4:3)</PresentationFormat>
  <Paragraphs>101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ＭＳ Ｐゴシック</vt:lpstr>
      <vt:lpstr>メイリオ</vt:lpstr>
      <vt:lpstr>Arial</vt:lpstr>
      <vt:lpstr>Calibri</vt:lpstr>
      <vt:lpstr>Century Gothic</vt:lpstr>
      <vt:lpstr>Wingdings</vt:lpstr>
      <vt:lpstr>Wingdings 3</vt:lpstr>
      <vt:lpstr>ウィスプ</vt:lpstr>
      <vt:lpstr>リスクアセスメントの基礎</vt:lpstr>
      <vt:lpstr>リスクアセスメントとは</vt:lpstr>
      <vt:lpstr>リスクアセスメントのフロー</vt:lpstr>
      <vt:lpstr>リスク低減対策</vt:lpstr>
      <vt:lpstr>リスクアセスメントの運用</vt:lpstr>
      <vt:lpstr>リスクの見積もり・評価</vt:lpstr>
      <vt:lpstr>安全衛生文書管理体系</vt:lpstr>
      <vt:lpstr>リスクアセスメント教育受講者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リスクアセスメントの基礎</dc:title>
  <dc:creator>FOM出版</dc:creator>
  <cp:lastModifiedBy>FOM出版</cp:lastModifiedBy>
  <cp:revision>4</cp:revision>
  <dcterms:created xsi:type="dcterms:W3CDTF">2015-11-01T04:28:21Z</dcterms:created>
  <dcterms:modified xsi:type="dcterms:W3CDTF">2015-11-01T00:15:40Z</dcterms:modified>
</cp:coreProperties>
</file>