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 smtClean="0"/>
              <a:t>6-7</a:t>
            </a:r>
            <a:r>
              <a:rPr lang="ja-JP" altLang="en-US" dirty="0" smtClean="0"/>
              <a:t>月　売上比較</a:t>
            </a:r>
            <a:endParaRPr lang="ja-JP" alt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果汁飲料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0000"/>
                  </a:schemeClr>
                </a:gs>
                <a:gs pos="78000">
                  <a:schemeClr val="accent1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6月</c:v>
                </c:pt>
                <c:pt idx="1">
                  <c:v>7月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165</c:v>
                </c:pt>
                <c:pt idx="1">
                  <c:v>169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健康飲料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0000"/>
                  </a:schemeClr>
                </a:gs>
                <a:gs pos="78000">
                  <a:schemeClr val="accent2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6月</c:v>
                </c:pt>
                <c:pt idx="1">
                  <c:v>7月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140</c:v>
                </c:pt>
                <c:pt idx="1">
                  <c:v>214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茶類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0000"/>
                  </a:schemeClr>
                </a:gs>
                <a:gs pos="78000">
                  <a:schemeClr val="accent3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cat>
            <c:strRef>
              <c:f>Sheet1!$A$2:$A$3</c:f>
              <c:strCache>
                <c:ptCount val="2"/>
                <c:pt idx="0">
                  <c:v>6月</c:v>
                </c:pt>
                <c:pt idx="1">
                  <c:v>7月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185</c:v>
                </c:pt>
                <c:pt idx="1">
                  <c:v>223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209468976"/>
        <c:axId val="-1209470064"/>
      </c:barChart>
      <c:catAx>
        <c:axId val="-12094689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209470064"/>
        <c:crosses val="autoZero"/>
        <c:auto val="1"/>
        <c:lblAlgn val="ctr"/>
        <c:lblOffset val="100"/>
        <c:noMultiLvlLbl val="0"/>
      </c:catAx>
      <c:valAx>
        <c:axId val="-1209470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千円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209468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520FC2-8754-4A23-BF38-468777E0CC05}" type="doc">
      <dgm:prSet loTypeId="urn:microsoft.com/office/officeart/2005/8/layout/cycle5" loCatId="cycle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A8699200-0F7E-40B4-83BB-5735ADCD590F}">
      <dgm:prSet phldrT="[テキスト]"/>
      <dgm:spPr/>
      <dgm:t>
        <a:bodyPr/>
        <a:lstStyle/>
        <a:p>
          <a:r>
            <a:rPr kumimoji="1" lang="ja-JP" altLang="en-US" dirty="0" smtClean="0"/>
            <a:t>営業戦略策定</a:t>
          </a:r>
          <a:endParaRPr kumimoji="1" lang="en-US" altLang="ja-JP" dirty="0" smtClean="0"/>
        </a:p>
      </dgm:t>
    </dgm:pt>
    <dgm:pt modelId="{D118C339-F158-4270-962A-98073B4793A2}" type="parTrans" cxnId="{4F738622-0AB7-4C8F-A3E9-02CA4AC852F1}">
      <dgm:prSet/>
      <dgm:spPr/>
      <dgm:t>
        <a:bodyPr/>
        <a:lstStyle/>
        <a:p>
          <a:endParaRPr kumimoji="1" lang="ja-JP" altLang="en-US"/>
        </a:p>
      </dgm:t>
    </dgm:pt>
    <dgm:pt modelId="{97C676FF-B933-42E8-9EDD-03265F8E394C}" type="sibTrans" cxnId="{4F738622-0AB7-4C8F-A3E9-02CA4AC852F1}">
      <dgm:prSet/>
      <dgm:spPr/>
      <dgm:t>
        <a:bodyPr/>
        <a:lstStyle/>
        <a:p>
          <a:endParaRPr kumimoji="1" lang="ja-JP" altLang="en-US"/>
        </a:p>
      </dgm:t>
    </dgm:pt>
    <dgm:pt modelId="{D0A8D9A4-E7E2-4854-9AF8-A9D6231825A7}">
      <dgm:prSet phldrT="[テキスト]"/>
      <dgm:spPr/>
      <dgm:t>
        <a:bodyPr/>
        <a:lstStyle/>
        <a:p>
          <a:r>
            <a:rPr kumimoji="1" lang="ja-JP" altLang="en-US" dirty="0" smtClean="0"/>
            <a:t>販売店への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説明</a:t>
          </a:r>
          <a:endParaRPr kumimoji="1" lang="ja-JP" altLang="en-US" dirty="0"/>
        </a:p>
      </dgm:t>
    </dgm:pt>
    <dgm:pt modelId="{ED671401-1398-4B95-ABD5-1E3105F2459F}" type="parTrans" cxnId="{6F22572E-D4CE-4551-8B47-8C535C0E69BB}">
      <dgm:prSet/>
      <dgm:spPr/>
      <dgm:t>
        <a:bodyPr/>
        <a:lstStyle/>
        <a:p>
          <a:endParaRPr kumimoji="1" lang="ja-JP" altLang="en-US"/>
        </a:p>
      </dgm:t>
    </dgm:pt>
    <dgm:pt modelId="{24E65817-7881-4735-A85B-B4D80B2CDCC0}" type="sibTrans" cxnId="{6F22572E-D4CE-4551-8B47-8C535C0E69BB}">
      <dgm:prSet/>
      <dgm:spPr/>
      <dgm:t>
        <a:bodyPr/>
        <a:lstStyle/>
        <a:p>
          <a:endParaRPr kumimoji="1" lang="ja-JP" altLang="en-US"/>
        </a:p>
      </dgm:t>
    </dgm:pt>
    <dgm:pt modelId="{17E34EFC-B736-48E5-A3BC-ED5C7BABD51D}">
      <dgm:prSet phldrT="[テキスト]"/>
      <dgm:spPr/>
      <dgm:t>
        <a:bodyPr/>
        <a:lstStyle/>
        <a:p>
          <a:r>
            <a:rPr kumimoji="1" lang="ja-JP" altLang="en-US" dirty="0" smtClean="0"/>
            <a:t>販売支援</a:t>
          </a:r>
          <a:endParaRPr kumimoji="1" lang="ja-JP" altLang="en-US" dirty="0"/>
        </a:p>
      </dgm:t>
    </dgm:pt>
    <dgm:pt modelId="{0DD41657-791E-423A-B523-EA51A2E2608B}" type="parTrans" cxnId="{62D0154D-8AD6-4CDC-8FEA-370D3FBA69EA}">
      <dgm:prSet/>
      <dgm:spPr/>
      <dgm:t>
        <a:bodyPr/>
        <a:lstStyle/>
        <a:p>
          <a:endParaRPr kumimoji="1" lang="ja-JP" altLang="en-US"/>
        </a:p>
      </dgm:t>
    </dgm:pt>
    <dgm:pt modelId="{B8CC1A2C-6727-4A8F-9632-AA5804326819}" type="sibTrans" cxnId="{62D0154D-8AD6-4CDC-8FEA-370D3FBA69EA}">
      <dgm:prSet/>
      <dgm:spPr/>
      <dgm:t>
        <a:bodyPr/>
        <a:lstStyle/>
        <a:p>
          <a:endParaRPr kumimoji="1" lang="ja-JP" altLang="en-US"/>
        </a:p>
      </dgm:t>
    </dgm:pt>
    <dgm:pt modelId="{F52A1D2E-0DA7-4FA9-9457-9CA96ED1AA75}">
      <dgm:prSet phldrT="[テキスト]"/>
      <dgm:spPr/>
      <dgm:t>
        <a:bodyPr/>
        <a:lstStyle/>
        <a:p>
          <a:r>
            <a:rPr kumimoji="1" lang="ja-JP" altLang="en-US" dirty="0" smtClean="0"/>
            <a:t>売上集計</a:t>
          </a:r>
          <a:endParaRPr kumimoji="1" lang="ja-JP" altLang="en-US" dirty="0"/>
        </a:p>
      </dgm:t>
    </dgm:pt>
    <dgm:pt modelId="{83F32C87-4194-4447-9619-98C9281D0CA0}" type="parTrans" cxnId="{3F5CC9A3-26A0-48DF-A941-E8D4587697F1}">
      <dgm:prSet/>
      <dgm:spPr/>
      <dgm:t>
        <a:bodyPr/>
        <a:lstStyle/>
        <a:p>
          <a:endParaRPr kumimoji="1" lang="ja-JP" altLang="en-US"/>
        </a:p>
      </dgm:t>
    </dgm:pt>
    <dgm:pt modelId="{ADFC729B-5C95-4A47-BE1E-8179F7372424}" type="sibTrans" cxnId="{3F5CC9A3-26A0-48DF-A941-E8D4587697F1}">
      <dgm:prSet/>
      <dgm:spPr/>
      <dgm:t>
        <a:bodyPr/>
        <a:lstStyle/>
        <a:p>
          <a:endParaRPr kumimoji="1" lang="ja-JP" altLang="en-US"/>
        </a:p>
      </dgm:t>
    </dgm:pt>
    <dgm:pt modelId="{C38A5091-713D-4001-ABE8-E99E0A4DC20E}">
      <dgm:prSet phldrT="[テキスト]"/>
      <dgm:spPr/>
      <dgm:t>
        <a:bodyPr/>
        <a:lstStyle/>
        <a:p>
          <a:r>
            <a:rPr kumimoji="1" lang="ja-JP" altLang="en-US" dirty="0" smtClean="0"/>
            <a:t>売上分析</a:t>
          </a:r>
          <a:endParaRPr kumimoji="1" lang="ja-JP" altLang="en-US" dirty="0"/>
        </a:p>
      </dgm:t>
    </dgm:pt>
    <dgm:pt modelId="{BBB72E2E-935D-466A-90AC-A4BBFE3E29F9}" type="parTrans" cxnId="{E5D56B99-7EBA-4606-A0DD-CD95B05F6D86}">
      <dgm:prSet/>
      <dgm:spPr/>
      <dgm:t>
        <a:bodyPr/>
        <a:lstStyle/>
        <a:p>
          <a:endParaRPr kumimoji="1" lang="ja-JP" altLang="en-US"/>
        </a:p>
      </dgm:t>
    </dgm:pt>
    <dgm:pt modelId="{93C1298C-B5DA-41F4-ABE8-CA01C1638F65}" type="sibTrans" cxnId="{E5D56B99-7EBA-4606-A0DD-CD95B05F6D86}">
      <dgm:prSet/>
      <dgm:spPr/>
      <dgm:t>
        <a:bodyPr/>
        <a:lstStyle/>
        <a:p>
          <a:endParaRPr kumimoji="1" lang="ja-JP" altLang="en-US"/>
        </a:p>
      </dgm:t>
    </dgm:pt>
    <dgm:pt modelId="{96792677-9B5E-4368-B161-B9A7DAA33CCA}" type="pres">
      <dgm:prSet presAssocID="{3B520FC2-8754-4A23-BF38-468777E0CC0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5F94C33-EC44-48F3-B6BA-6C9660F42B59}" type="pres">
      <dgm:prSet presAssocID="{A8699200-0F7E-40B4-83BB-5735ADCD590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6FA1EA-43C2-4939-A268-F59884A5FB8C}" type="pres">
      <dgm:prSet presAssocID="{A8699200-0F7E-40B4-83BB-5735ADCD590F}" presName="spNode" presStyleCnt="0"/>
      <dgm:spPr/>
      <dgm:t>
        <a:bodyPr/>
        <a:lstStyle/>
        <a:p>
          <a:endParaRPr kumimoji="1" lang="ja-JP" altLang="en-US"/>
        </a:p>
      </dgm:t>
    </dgm:pt>
    <dgm:pt modelId="{CC89782A-2655-4769-900A-F41AD83E63DC}" type="pres">
      <dgm:prSet presAssocID="{97C676FF-B933-42E8-9EDD-03265F8E394C}" presName="sibTrans" presStyleLbl="sibTrans1D1" presStyleIdx="0" presStyleCnt="5"/>
      <dgm:spPr/>
      <dgm:t>
        <a:bodyPr/>
        <a:lstStyle/>
        <a:p>
          <a:endParaRPr kumimoji="1" lang="ja-JP" altLang="en-US"/>
        </a:p>
      </dgm:t>
    </dgm:pt>
    <dgm:pt modelId="{68CFEBAB-D407-41C1-9EC2-42B1A0958048}" type="pres">
      <dgm:prSet presAssocID="{D0A8D9A4-E7E2-4854-9AF8-A9D6231825A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379DC0-D25D-423F-92AF-1C9036A69CD8}" type="pres">
      <dgm:prSet presAssocID="{D0A8D9A4-E7E2-4854-9AF8-A9D6231825A7}" presName="spNode" presStyleCnt="0"/>
      <dgm:spPr/>
      <dgm:t>
        <a:bodyPr/>
        <a:lstStyle/>
        <a:p>
          <a:endParaRPr kumimoji="1" lang="ja-JP" altLang="en-US"/>
        </a:p>
      </dgm:t>
    </dgm:pt>
    <dgm:pt modelId="{E720110A-6DF9-4738-AEE8-F2EE9FBEAF5B}" type="pres">
      <dgm:prSet presAssocID="{24E65817-7881-4735-A85B-B4D80B2CDCC0}" presName="sibTrans" presStyleLbl="sibTrans1D1" presStyleIdx="1" presStyleCnt="5"/>
      <dgm:spPr/>
      <dgm:t>
        <a:bodyPr/>
        <a:lstStyle/>
        <a:p>
          <a:endParaRPr kumimoji="1" lang="ja-JP" altLang="en-US"/>
        </a:p>
      </dgm:t>
    </dgm:pt>
    <dgm:pt modelId="{D9C55B46-2782-4C17-861F-8AE63A55CB7D}" type="pres">
      <dgm:prSet presAssocID="{C38A5091-713D-4001-ABE8-E99E0A4DC20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90EBF4-B11A-4415-ADA6-6961F04779CD}" type="pres">
      <dgm:prSet presAssocID="{C38A5091-713D-4001-ABE8-E99E0A4DC20E}" presName="spNode" presStyleCnt="0"/>
      <dgm:spPr/>
      <dgm:t>
        <a:bodyPr/>
        <a:lstStyle/>
        <a:p>
          <a:endParaRPr kumimoji="1" lang="ja-JP" altLang="en-US"/>
        </a:p>
      </dgm:t>
    </dgm:pt>
    <dgm:pt modelId="{D87E0A85-B8B8-423F-8402-FA96F2A4C3B5}" type="pres">
      <dgm:prSet presAssocID="{93C1298C-B5DA-41F4-ABE8-CA01C1638F65}" presName="sibTrans" presStyleLbl="sibTrans1D1" presStyleIdx="2" presStyleCnt="5"/>
      <dgm:spPr/>
      <dgm:t>
        <a:bodyPr/>
        <a:lstStyle/>
        <a:p>
          <a:endParaRPr kumimoji="1" lang="ja-JP" altLang="en-US"/>
        </a:p>
      </dgm:t>
    </dgm:pt>
    <dgm:pt modelId="{35B0FBBD-914B-431F-AFF5-5337453E38E9}" type="pres">
      <dgm:prSet presAssocID="{17E34EFC-B736-48E5-A3BC-ED5C7BABD51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F82BFD6-0BFB-4795-A237-474CF3283E07}" type="pres">
      <dgm:prSet presAssocID="{17E34EFC-B736-48E5-A3BC-ED5C7BABD51D}" presName="spNode" presStyleCnt="0"/>
      <dgm:spPr/>
      <dgm:t>
        <a:bodyPr/>
        <a:lstStyle/>
        <a:p>
          <a:endParaRPr kumimoji="1" lang="ja-JP" altLang="en-US"/>
        </a:p>
      </dgm:t>
    </dgm:pt>
    <dgm:pt modelId="{A1A7DF48-4DF4-4191-B049-CF155D1F06B9}" type="pres">
      <dgm:prSet presAssocID="{B8CC1A2C-6727-4A8F-9632-AA5804326819}" presName="sibTrans" presStyleLbl="sibTrans1D1" presStyleIdx="3" presStyleCnt="5"/>
      <dgm:spPr/>
      <dgm:t>
        <a:bodyPr/>
        <a:lstStyle/>
        <a:p>
          <a:endParaRPr kumimoji="1" lang="ja-JP" altLang="en-US"/>
        </a:p>
      </dgm:t>
    </dgm:pt>
    <dgm:pt modelId="{336C566F-235D-4B0B-BE59-B1148DE255E0}" type="pres">
      <dgm:prSet presAssocID="{F52A1D2E-0DA7-4FA9-9457-9CA96ED1AA7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0272F5-32A7-43F1-AD5A-F784DDC8FBB7}" type="pres">
      <dgm:prSet presAssocID="{F52A1D2E-0DA7-4FA9-9457-9CA96ED1AA75}" presName="spNode" presStyleCnt="0"/>
      <dgm:spPr/>
      <dgm:t>
        <a:bodyPr/>
        <a:lstStyle/>
        <a:p>
          <a:endParaRPr kumimoji="1" lang="ja-JP" altLang="en-US"/>
        </a:p>
      </dgm:t>
    </dgm:pt>
    <dgm:pt modelId="{38E3CA0D-9A1C-4A9C-B54F-EB4090E19FB6}" type="pres">
      <dgm:prSet presAssocID="{ADFC729B-5C95-4A47-BE1E-8179F7372424}" presName="sibTrans" presStyleLbl="sibTrans1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DC89E249-75F1-41F8-A967-C9AB01C5EFF1}" type="presOf" srcId="{A8699200-0F7E-40B4-83BB-5735ADCD590F}" destId="{25F94C33-EC44-48F3-B6BA-6C9660F42B59}" srcOrd="0" destOrd="0" presId="urn:microsoft.com/office/officeart/2005/8/layout/cycle5"/>
    <dgm:cxn modelId="{9303E6CD-92C0-4FF3-9C98-B1DE8BB043AE}" type="presOf" srcId="{24E65817-7881-4735-A85B-B4D80B2CDCC0}" destId="{E720110A-6DF9-4738-AEE8-F2EE9FBEAF5B}" srcOrd="0" destOrd="0" presId="urn:microsoft.com/office/officeart/2005/8/layout/cycle5"/>
    <dgm:cxn modelId="{23BA9737-60BD-4588-81EE-25B38EDD9D09}" type="presOf" srcId="{ADFC729B-5C95-4A47-BE1E-8179F7372424}" destId="{38E3CA0D-9A1C-4A9C-B54F-EB4090E19FB6}" srcOrd="0" destOrd="0" presId="urn:microsoft.com/office/officeart/2005/8/layout/cycle5"/>
    <dgm:cxn modelId="{3E3D3771-6698-46C6-9BFA-2FCEF8BDCE2D}" type="presOf" srcId="{B8CC1A2C-6727-4A8F-9632-AA5804326819}" destId="{A1A7DF48-4DF4-4191-B049-CF155D1F06B9}" srcOrd="0" destOrd="0" presId="urn:microsoft.com/office/officeart/2005/8/layout/cycle5"/>
    <dgm:cxn modelId="{726EE628-DCA6-488C-92EA-E2FF3D1FFA5D}" type="presOf" srcId="{3B520FC2-8754-4A23-BF38-468777E0CC05}" destId="{96792677-9B5E-4368-B161-B9A7DAA33CCA}" srcOrd="0" destOrd="0" presId="urn:microsoft.com/office/officeart/2005/8/layout/cycle5"/>
    <dgm:cxn modelId="{3F5CC9A3-26A0-48DF-A941-E8D4587697F1}" srcId="{3B520FC2-8754-4A23-BF38-468777E0CC05}" destId="{F52A1D2E-0DA7-4FA9-9457-9CA96ED1AA75}" srcOrd="4" destOrd="0" parTransId="{83F32C87-4194-4447-9619-98C9281D0CA0}" sibTransId="{ADFC729B-5C95-4A47-BE1E-8179F7372424}"/>
    <dgm:cxn modelId="{3188C2F9-67E7-40AD-B35B-ECFEAC80FF40}" type="presOf" srcId="{17E34EFC-B736-48E5-A3BC-ED5C7BABD51D}" destId="{35B0FBBD-914B-431F-AFF5-5337453E38E9}" srcOrd="0" destOrd="0" presId="urn:microsoft.com/office/officeart/2005/8/layout/cycle5"/>
    <dgm:cxn modelId="{FB64A43F-383A-4024-9D48-1C4A75FC7DC0}" type="presOf" srcId="{93C1298C-B5DA-41F4-ABE8-CA01C1638F65}" destId="{D87E0A85-B8B8-423F-8402-FA96F2A4C3B5}" srcOrd="0" destOrd="0" presId="urn:microsoft.com/office/officeart/2005/8/layout/cycle5"/>
    <dgm:cxn modelId="{E4EF8D09-F8FF-46D2-86B1-7D6592DAA3DC}" type="presOf" srcId="{D0A8D9A4-E7E2-4854-9AF8-A9D6231825A7}" destId="{68CFEBAB-D407-41C1-9EC2-42B1A0958048}" srcOrd="0" destOrd="0" presId="urn:microsoft.com/office/officeart/2005/8/layout/cycle5"/>
    <dgm:cxn modelId="{6F22572E-D4CE-4551-8B47-8C535C0E69BB}" srcId="{3B520FC2-8754-4A23-BF38-468777E0CC05}" destId="{D0A8D9A4-E7E2-4854-9AF8-A9D6231825A7}" srcOrd="1" destOrd="0" parTransId="{ED671401-1398-4B95-ABD5-1E3105F2459F}" sibTransId="{24E65817-7881-4735-A85B-B4D80B2CDCC0}"/>
    <dgm:cxn modelId="{4F738622-0AB7-4C8F-A3E9-02CA4AC852F1}" srcId="{3B520FC2-8754-4A23-BF38-468777E0CC05}" destId="{A8699200-0F7E-40B4-83BB-5735ADCD590F}" srcOrd="0" destOrd="0" parTransId="{D118C339-F158-4270-962A-98073B4793A2}" sibTransId="{97C676FF-B933-42E8-9EDD-03265F8E394C}"/>
    <dgm:cxn modelId="{E5D56B99-7EBA-4606-A0DD-CD95B05F6D86}" srcId="{3B520FC2-8754-4A23-BF38-468777E0CC05}" destId="{C38A5091-713D-4001-ABE8-E99E0A4DC20E}" srcOrd="2" destOrd="0" parTransId="{BBB72E2E-935D-466A-90AC-A4BBFE3E29F9}" sibTransId="{93C1298C-B5DA-41F4-ABE8-CA01C1638F65}"/>
    <dgm:cxn modelId="{760F9840-E6CD-42D7-94AC-6BDC55E03F65}" type="presOf" srcId="{97C676FF-B933-42E8-9EDD-03265F8E394C}" destId="{CC89782A-2655-4769-900A-F41AD83E63DC}" srcOrd="0" destOrd="0" presId="urn:microsoft.com/office/officeart/2005/8/layout/cycle5"/>
    <dgm:cxn modelId="{BE67D542-3D9A-44A3-B122-AB9C95A92AEB}" type="presOf" srcId="{C38A5091-713D-4001-ABE8-E99E0A4DC20E}" destId="{D9C55B46-2782-4C17-861F-8AE63A55CB7D}" srcOrd="0" destOrd="0" presId="urn:microsoft.com/office/officeart/2005/8/layout/cycle5"/>
    <dgm:cxn modelId="{401A9F4E-E666-4E5D-A6AB-C3F2863B1377}" type="presOf" srcId="{F52A1D2E-0DA7-4FA9-9457-9CA96ED1AA75}" destId="{336C566F-235D-4B0B-BE59-B1148DE255E0}" srcOrd="0" destOrd="0" presId="urn:microsoft.com/office/officeart/2005/8/layout/cycle5"/>
    <dgm:cxn modelId="{62D0154D-8AD6-4CDC-8FEA-370D3FBA69EA}" srcId="{3B520FC2-8754-4A23-BF38-468777E0CC05}" destId="{17E34EFC-B736-48E5-A3BC-ED5C7BABD51D}" srcOrd="3" destOrd="0" parTransId="{0DD41657-791E-423A-B523-EA51A2E2608B}" sibTransId="{B8CC1A2C-6727-4A8F-9632-AA5804326819}"/>
    <dgm:cxn modelId="{FB8BF206-8D3F-443E-8A70-A0539C56F8F7}" type="presParOf" srcId="{96792677-9B5E-4368-B161-B9A7DAA33CCA}" destId="{25F94C33-EC44-48F3-B6BA-6C9660F42B59}" srcOrd="0" destOrd="0" presId="urn:microsoft.com/office/officeart/2005/8/layout/cycle5"/>
    <dgm:cxn modelId="{396EDE50-E666-40B1-84D5-E189E6B03DC9}" type="presParOf" srcId="{96792677-9B5E-4368-B161-B9A7DAA33CCA}" destId="{5F6FA1EA-43C2-4939-A268-F59884A5FB8C}" srcOrd="1" destOrd="0" presId="urn:microsoft.com/office/officeart/2005/8/layout/cycle5"/>
    <dgm:cxn modelId="{67D9E189-F160-4684-9335-55118C65DF55}" type="presParOf" srcId="{96792677-9B5E-4368-B161-B9A7DAA33CCA}" destId="{CC89782A-2655-4769-900A-F41AD83E63DC}" srcOrd="2" destOrd="0" presId="urn:microsoft.com/office/officeart/2005/8/layout/cycle5"/>
    <dgm:cxn modelId="{FF1E1C4E-3272-4DEA-BDDB-5C72BE93C252}" type="presParOf" srcId="{96792677-9B5E-4368-B161-B9A7DAA33CCA}" destId="{68CFEBAB-D407-41C1-9EC2-42B1A0958048}" srcOrd="3" destOrd="0" presId="urn:microsoft.com/office/officeart/2005/8/layout/cycle5"/>
    <dgm:cxn modelId="{E2BF6921-B10E-41C4-A119-925B5D2A648F}" type="presParOf" srcId="{96792677-9B5E-4368-B161-B9A7DAA33CCA}" destId="{FC379DC0-D25D-423F-92AF-1C9036A69CD8}" srcOrd="4" destOrd="0" presId="urn:microsoft.com/office/officeart/2005/8/layout/cycle5"/>
    <dgm:cxn modelId="{0BC5B4D0-5A5A-4E6C-AA5F-B9B3D256033E}" type="presParOf" srcId="{96792677-9B5E-4368-B161-B9A7DAA33CCA}" destId="{E720110A-6DF9-4738-AEE8-F2EE9FBEAF5B}" srcOrd="5" destOrd="0" presId="urn:microsoft.com/office/officeart/2005/8/layout/cycle5"/>
    <dgm:cxn modelId="{25A6D34F-8818-4B93-916E-BFC504EC3144}" type="presParOf" srcId="{96792677-9B5E-4368-B161-B9A7DAA33CCA}" destId="{D9C55B46-2782-4C17-861F-8AE63A55CB7D}" srcOrd="6" destOrd="0" presId="urn:microsoft.com/office/officeart/2005/8/layout/cycle5"/>
    <dgm:cxn modelId="{20E11DD6-90D0-42BF-A614-ECE0D18EB6AE}" type="presParOf" srcId="{96792677-9B5E-4368-B161-B9A7DAA33CCA}" destId="{C290EBF4-B11A-4415-ADA6-6961F04779CD}" srcOrd="7" destOrd="0" presId="urn:microsoft.com/office/officeart/2005/8/layout/cycle5"/>
    <dgm:cxn modelId="{2980DC08-FD1D-436D-99A7-87A38D31C05A}" type="presParOf" srcId="{96792677-9B5E-4368-B161-B9A7DAA33CCA}" destId="{D87E0A85-B8B8-423F-8402-FA96F2A4C3B5}" srcOrd="8" destOrd="0" presId="urn:microsoft.com/office/officeart/2005/8/layout/cycle5"/>
    <dgm:cxn modelId="{2F447B3B-5B7D-4E4A-BD00-9D32A7264BB2}" type="presParOf" srcId="{96792677-9B5E-4368-B161-B9A7DAA33CCA}" destId="{35B0FBBD-914B-431F-AFF5-5337453E38E9}" srcOrd="9" destOrd="0" presId="urn:microsoft.com/office/officeart/2005/8/layout/cycle5"/>
    <dgm:cxn modelId="{A2157D31-FED7-4F68-9576-ECEDFF0C86D7}" type="presParOf" srcId="{96792677-9B5E-4368-B161-B9A7DAA33CCA}" destId="{AF82BFD6-0BFB-4795-A237-474CF3283E07}" srcOrd="10" destOrd="0" presId="urn:microsoft.com/office/officeart/2005/8/layout/cycle5"/>
    <dgm:cxn modelId="{A8B52233-E525-41BA-B729-72C80A7B526B}" type="presParOf" srcId="{96792677-9B5E-4368-B161-B9A7DAA33CCA}" destId="{A1A7DF48-4DF4-4191-B049-CF155D1F06B9}" srcOrd="11" destOrd="0" presId="urn:microsoft.com/office/officeart/2005/8/layout/cycle5"/>
    <dgm:cxn modelId="{D3F42668-EA8A-40CF-B9AD-5A534B924456}" type="presParOf" srcId="{96792677-9B5E-4368-B161-B9A7DAA33CCA}" destId="{336C566F-235D-4B0B-BE59-B1148DE255E0}" srcOrd="12" destOrd="0" presId="urn:microsoft.com/office/officeart/2005/8/layout/cycle5"/>
    <dgm:cxn modelId="{52362882-190D-46DE-9CF2-541C39B930E1}" type="presParOf" srcId="{96792677-9B5E-4368-B161-B9A7DAA33CCA}" destId="{8B0272F5-32A7-43F1-AD5A-F784DDC8FBB7}" srcOrd="13" destOrd="0" presId="urn:microsoft.com/office/officeart/2005/8/layout/cycle5"/>
    <dgm:cxn modelId="{239FA79F-46B6-49F9-9583-E367BD6F94A0}" type="presParOf" srcId="{96792677-9B5E-4368-B161-B9A7DAA33CCA}" destId="{38E3CA0D-9A1C-4A9C-B54F-EB4090E19FB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94C33-EC44-48F3-B6BA-6C9660F42B59}">
      <dsp:nvSpPr>
        <dsp:cNvPr id="0" name=""/>
        <dsp:cNvSpPr/>
      </dsp:nvSpPr>
      <dsp:spPr>
        <a:xfrm>
          <a:off x="2537195" y="2025"/>
          <a:ext cx="1274022" cy="82811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営業戦略策定</a:t>
          </a:r>
          <a:endParaRPr kumimoji="1" lang="en-US" altLang="ja-JP" sz="1400" kern="1200" dirty="0" smtClean="0"/>
        </a:p>
      </dsp:txBody>
      <dsp:txXfrm>
        <a:off x="2577620" y="42450"/>
        <a:ext cx="1193172" cy="747264"/>
      </dsp:txXfrm>
    </dsp:sp>
    <dsp:sp modelId="{CC89782A-2655-4769-900A-F41AD83E63DC}">
      <dsp:nvSpPr>
        <dsp:cNvPr id="0" name=""/>
        <dsp:cNvSpPr/>
      </dsp:nvSpPr>
      <dsp:spPr>
        <a:xfrm>
          <a:off x="1518983" y="416082"/>
          <a:ext cx="3310446" cy="3310446"/>
        </a:xfrm>
        <a:custGeom>
          <a:avLst/>
          <a:gdLst/>
          <a:ahLst/>
          <a:cxnLst/>
          <a:rect l="0" t="0" r="0" b="0"/>
          <a:pathLst>
            <a:path>
              <a:moveTo>
                <a:pt x="2463090" y="210538"/>
              </a:moveTo>
              <a:arcTo wR="1655223" hR="1655223" stAng="17952835" swAng="1212491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CFEBAB-D407-41C1-9EC2-42B1A0958048}">
      <dsp:nvSpPr>
        <dsp:cNvPr id="0" name=""/>
        <dsp:cNvSpPr/>
      </dsp:nvSpPr>
      <dsp:spPr>
        <a:xfrm>
          <a:off x="4111406" y="1145756"/>
          <a:ext cx="1274022" cy="828114"/>
        </a:xfrm>
        <a:prstGeom prst="roundRect">
          <a:avLst/>
        </a:prstGeom>
        <a:gradFill rotWithShape="0">
          <a:gsLst>
            <a:gs pos="0">
              <a:schemeClr val="accent2">
                <a:hueOff val="-741071"/>
                <a:satOff val="3550"/>
                <a:lumOff val="3284"/>
                <a:alphaOff val="0"/>
                <a:tint val="96000"/>
                <a:lumMod val="100000"/>
              </a:schemeClr>
            </a:gs>
            <a:gs pos="78000">
              <a:schemeClr val="accent2">
                <a:hueOff val="-741071"/>
                <a:satOff val="3550"/>
                <a:lumOff val="328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販売店への</a:t>
          </a:r>
          <a:r>
            <a:rPr kumimoji="1" lang="en-US" altLang="ja-JP" sz="1400" kern="1200" dirty="0" smtClean="0"/>
            <a:t/>
          </a:r>
          <a:br>
            <a:rPr kumimoji="1" lang="en-US" altLang="ja-JP" sz="1400" kern="1200" dirty="0" smtClean="0"/>
          </a:br>
          <a:r>
            <a:rPr kumimoji="1" lang="ja-JP" altLang="en-US" sz="1400" kern="1200" dirty="0" smtClean="0"/>
            <a:t>説明</a:t>
          </a:r>
          <a:endParaRPr kumimoji="1" lang="ja-JP" altLang="en-US" sz="1400" kern="1200" dirty="0"/>
        </a:p>
      </dsp:txBody>
      <dsp:txXfrm>
        <a:off x="4151831" y="1186181"/>
        <a:ext cx="1193172" cy="747264"/>
      </dsp:txXfrm>
    </dsp:sp>
    <dsp:sp modelId="{E720110A-6DF9-4738-AEE8-F2EE9FBEAF5B}">
      <dsp:nvSpPr>
        <dsp:cNvPr id="0" name=""/>
        <dsp:cNvSpPr/>
      </dsp:nvSpPr>
      <dsp:spPr>
        <a:xfrm>
          <a:off x="1518983" y="416082"/>
          <a:ext cx="3310446" cy="3310446"/>
        </a:xfrm>
        <a:custGeom>
          <a:avLst/>
          <a:gdLst/>
          <a:ahLst/>
          <a:cxnLst/>
          <a:rect l="0" t="0" r="0" b="0"/>
          <a:pathLst>
            <a:path>
              <a:moveTo>
                <a:pt x="3306486" y="1769652"/>
              </a:moveTo>
              <a:arcTo wR="1655223" hR="1655223" stAng="21837849" swAng="1360463"/>
            </a:path>
          </a:pathLst>
        </a:custGeom>
        <a:noFill/>
        <a:ln w="12700" cap="rnd" cmpd="sng" algn="ctr">
          <a:solidFill>
            <a:schemeClr val="accent2">
              <a:hueOff val="-741071"/>
              <a:satOff val="3550"/>
              <a:lumOff val="328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C55B46-2782-4C17-861F-8AE63A55CB7D}">
      <dsp:nvSpPr>
        <dsp:cNvPr id="0" name=""/>
        <dsp:cNvSpPr/>
      </dsp:nvSpPr>
      <dsp:spPr>
        <a:xfrm>
          <a:off x="3510111" y="2996352"/>
          <a:ext cx="1274022" cy="828114"/>
        </a:xfrm>
        <a:prstGeom prst="roundRect">
          <a:avLst/>
        </a:prstGeom>
        <a:gradFill rotWithShape="0">
          <a:gsLst>
            <a:gs pos="0">
              <a:schemeClr val="accent2">
                <a:hueOff val="-1482143"/>
                <a:satOff val="7100"/>
                <a:lumOff val="6569"/>
                <a:alphaOff val="0"/>
                <a:tint val="96000"/>
                <a:lumMod val="100000"/>
              </a:schemeClr>
            </a:gs>
            <a:gs pos="78000">
              <a:schemeClr val="accent2">
                <a:hueOff val="-1482143"/>
                <a:satOff val="7100"/>
                <a:lumOff val="6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売上分析</a:t>
          </a:r>
          <a:endParaRPr kumimoji="1" lang="ja-JP" altLang="en-US" sz="1400" kern="1200" dirty="0"/>
        </a:p>
      </dsp:txBody>
      <dsp:txXfrm>
        <a:off x="3550536" y="3036777"/>
        <a:ext cx="1193172" cy="747264"/>
      </dsp:txXfrm>
    </dsp:sp>
    <dsp:sp modelId="{D87E0A85-B8B8-423F-8402-FA96F2A4C3B5}">
      <dsp:nvSpPr>
        <dsp:cNvPr id="0" name=""/>
        <dsp:cNvSpPr/>
      </dsp:nvSpPr>
      <dsp:spPr>
        <a:xfrm>
          <a:off x="1518983" y="416082"/>
          <a:ext cx="3310446" cy="3310446"/>
        </a:xfrm>
        <a:custGeom>
          <a:avLst/>
          <a:gdLst/>
          <a:ahLst/>
          <a:cxnLst/>
          <a:rect l="0" t="0" r="0" b="0"/>
          <a:pathLst>
            <a:path>
              <a:moveTo>
                <a:pt x="1858600" y="3297904"/>
              </a:moveTo>
              <a:arcTo wR="1655223" hR="1655223" stAng="4976535" swAng="846931"/>
            </a:path>
          </a:pathLst>
        </a:custGeom>
        <a:noFill/>
        <a:ln w="12700" cap="rnd" cmpd="sng" algn="ctr">
          <a:solidFill>
            <a:schemeClr val="accent2">
              <a:hueOff val="-1482143"/>
              <a:satOff val="7100"/>
              <a:lumOff val="656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B0FBBD-914B-431F-AFF5-5337453E38E9}">
      <dsp:nvSpPr>
        <dsp:cNvPr id="0" name=""/>
        <dsp:cNvSpPr/>
      </dsp:nvSpPr>
      <dsp:spPr>
        <a:xfrm>
          <a:off x="1564279" y="2996352"/>
          <a:ext cx="1274022" cy="828114"/>
        </a:xfrm>
        <a:prstGeom prst="roundRect">
          <a:avLst/>
        </a:prstGeom>
        <a:gradFill rotWithShape="0">
          <a:gsLst>
            <a:gs pos="0">
              <a:schemeClr val="accent2">
                <a:hueOff val="-2223214"/>
                <a:satOff val="10650"/>
                <a:lumOff val="9853"/>
                <a:alphaOff val="0"/>
                <a:tint val="96000"/>
                <a:lumMod val="100000"/>
              </a:schemeClr>
            </a:gs>
            <a:gs pos="78000">
              <a:schemeClr val="accent2">
                <a:hueOff val="-2223214"/>
                <a:satOff val="10650"/>
                <a:lumOff val="985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販売支援</a:t>
          </a:r>
          <a:endParaRPr kumimoji="1" lang="ja-JP" altLang="en-US" sz="1400" kern="1200" dirty="0"/>
        </a:p>
      </dsp:txBody>
      <dsp:txXfrm>
        <a:off x="1604704" y="3036777"/>
        <a:ext cx="1193172" cy="747264"/>
      </dsp:txXfrm>
    </dsp:sp>
    <dsp:sp modelId="{A1A7DF48-4DF4-4191-B049-CF155D1F06B9}">
      <dsp:nvSpPr>
        <dsp:cNvPr id="0" name=""/>
        <dsp:cNvSpPr/>
      </dsp:nvSpPr>
      <dsp:spPr>
        <a:xfrm>
          <a:off x="1518983" y="416082"/>
          <a:ext cx="3310446" cy="3310446"/>
        </a:xfrm>
        <a:custGeom>
          <a:avLst/>
          <a:gdLst/>
          <a:ahLst/>
          <a:cxnLst/>
          <a:rect l="0" t="0" r="0" b="0"/>
          <a:pathLst>
            <a:path>
              <a:moveTo>
                <a:pt x="175697" y="2397359"/>
              </a:moveTo>
              <a:arcTo wR="1655223" hR="1655223" stAng="9201688" swAng="1360463"/>
            </a:path>
          </a:pathLst>
        </a:custGeom>
        <a:noFill/>
        <a:ln w="12700" cap="rnd" cmpd="sng" algn="ctr">
          <a:solidFill>
            <a:schemeClr val="accent2">
              <a:hueOff val="-2223214"/>
              <a:satOff val="10650"/>
              <a:lumOff val="985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6C566F-235D-4B0B-BE59-B1148DE255E0}">
      <dsp:nvSpPr>
        <dsp:cNvPr id="0" name=""/>
        <dsp:cNvSpPr/>
      </dsp:nvSpPr>
      <dsp:spPr>
        <a:xfrm>
          <a:off x="962984" y="1145756"/>
          <a:ext cx="1274022" cy="828114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96000"/>
                <a:lumMod val="100000"/>
              </a:schemeClr>
            </a:gs>
            <a:gs pos="78000">
              <a:schemeClr val="accent2">
                <a:hueOff val="-2964286"/>
                <a:satOff val="14200"/>
                <a:lumOff val="1313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売上集計</a:t>
          </a:r>
          <a:endParaRPr kumimoji="1" lang="ja-JP" altLang="en-US" sz="1400" kern="1200" dirty="0"/>
        </a:p>
      </dsp:txBody>
      <dsp:txXfrm>
        <a:off x="1003409" y="1186181"/>
        <a:ext cx="1193172" cy="747264"/>
      </dsp:txXfrm>
    </dsp:sp>
    <dsp:sp modelId="{38E3CA0D-9A1C-4A9C-B54F-EB4090E19FB6}">
      <dsp:nvSpPr>
        <dsp:cNvPr id="0" name=""/>
        <dsp:cNvSpPr/>
      </dsp:nvSpPr>
      <dsp:spPr>
        <a:xfrm>
          <a:off x="1518983" y="416082"/>
          <a:ext cx="3310446" cy="3310446"/>
        </a:xfrm>
        <a:custGeom>
          <a:avLst/>
          <a:gdLst/>
          <a:ahLst/>
          <a:cxnLst/>
          <a:rect l="0" t="0" r="0" b="0"/>
          <a:pathLst>
            <a:path>
              <a:moveTo>
                <a:pt x="398044" y="578531"/>
              </a:moveTo>
              <a:arcTo wR="1655223" hR="1655223" stAng="13234674" swAng="1212491"/>
            </a:path>
          </a:pathLst>
        </a:custGeom>
        <a:noFill/>
        <a:ln w="12700" cap="rnd" cmpd="sng" algn="ctr">
          <a:solidFill>
            <a:schemeClr val="accent2">
              <a:hueOff val="-2964286"/>
              <a:satOff val="14200"/>
              <a:lumOff val="1313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CB44D-7441-4BF5-8027-F2B003B236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C4AC2-4C99-4AF0-9928-07DE0D80A9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095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C4AC2-4C99-4AF0-9928-07DE0D80A95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404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2DB70-3438-4B69-99E8-5A9195F19A74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139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C3661-59E5-4E6D-8F8C-5756A9CF2F6C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89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6DD1D-E695-4FB3-A8E6-250045B36705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9938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D907-A5E6-4318-9611-F049E884C5A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063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4CC16-BEDF-46A8-B069-595F507E187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4546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ED02-C139-45E7-9A9C-62859B91B507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701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A245F-A9A4-474E-A02F-D192E30CA72A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514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242E-8781-4BA0-8E7F-201A37BBE67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39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95C3C-9171-4696-B0FF-BBC0451E90B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5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EE6BA-9339-4B8C-B13B-E8868321F025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8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68997-0307-42BF-B2F8-E8AB526CC1C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21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10FD3-389C-45BA-ADF2-9E2691E6176B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8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90185-AAFD-4500-992B-09FFBFF0B83A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89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1F0C2-6804-4FB2-9E56-38F2EAB810ED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43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C66C-640A-4D96-B17B-4F81CB5C8DF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02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21D2-2BB8-4E2A-A60F-B70953667EE7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90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6B671-79B9-4B8D-96C4-C07FE3775BDA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58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月営業</a:t>
            </a:r>
            <a:r>
              <a:rPr lang="ja-JP" altLang="en-US" dirty="0"/>
              <a:t>報告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kumimoji="1" lang="ja-JP" altLang="en-US" dirty="0" smtClean="0"/>
              <a:t>営業部第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営業課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866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月次営業集計　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月売上金額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8679968"/>
              </p:ext>
            </p:extLst>
          </p:nvPr>
        </p:nvGraphicFramePr>
        <p:xfrm>
          <a:off x="609600" y="2160588"/>
          <a:ext cx="6348415" cy="18542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269683"/>
                <a:gridCol w="1269683"/>
                <a:gridCol w="1269683"/>
                <a:gridCol w="1269683"/>
                <a:gridCol w="1269683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第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エリア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第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エリア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第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エリア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合計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果汁飲料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168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健康飲料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茶類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79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合計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605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5594438" y="1745734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(</a:t>
            </a:r>
            <a:r>
              <a:rPr lang="ja-JP" altLang="en-US" dirty="0" smtClean="0"/>
              <a:t>単位</a:t>
            </a:r>
            <a:r>
              <a:rPr lang="en-US" altLang="ja-JP" dirty="0" smtClean="0"/>
              <a:t>:</a:t>
            </a:r>
            <a:r>
              <a:rPr lang="ja-JP" altLang="en-US" dirty="0" smtClean="0"/>
              <a:t>千円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営業成績　</a:t>
            </a:r>
            <a:r>
              <a:rPr kumimoji="1" lang="ja-JP" altLang="en-US" dirty="0" smtClean="0"/>
              <a:t>前月比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858117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29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7</a:t>
            </a:r>
            <a:r>
              <a:rPr lang="ja-JP" altLang="en-US" dirty="0" smtClean="0"/>
              <a:t>月売上</a:t>
            </a:r>
            <a:r>
              <a:rPr lang="ja-JP" altLang="en-US" dirty="0"/>
              <a:t>傾向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果汁</a:t>
            </a:r>
            <a:r>
              <a:rPr lang="ja-JP" altLang="ja-JP" dirty="0" smtClean="0"/>
              <a:t>飲料</a:t>
            </a:r>
            <a:r>
              <a:rPr lang="ja-JP" altLang="ja-JP" dirty="0"/>
              <a:t>については、前月から横ばいで</a:t>
            </a:r>
            <a:r>
              <a:rPr lang="ja-JP" altLang="en-US" dirty="0"/>
              <a:t>、</a:t>
            </a:r>
            <a:r>
              <a:rPr lang="en-US" altLang="ja-JP" dirty="0" smtClean="0"/>
              <a:t>168</a:t>
            </a:r>
            <a:r>
              <a:rPr lang="ja-JP" altLang="ja-JP" dirty="0" smtClean="0"/>
              <a:t>千円</a:t>
            </a:r>
            <a:r>
              <a:rPr lang="ja-JP" altLang="ja-JP" dirty="0"/>
              <a:t>の売上と</a:t>
            </a:r>
            <a:r>
              <a:rPr lang="ja-JP" altLang="ja-JP" dirty="0" smtClean="0"/>
              <a:t>な</a:t>
            </a:r>
            <a:r>
              <a:rPr lang="ja-JP" altLang="en-US" dirty="0" smtClean="0"/>
              <a:t>った</a:t>
            </a:r>
            <a:r>
              <a:rPr lang="ja-JP" altLang="ja-JP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健康</a:t>
            </a:r>
            <a:r>
              <a:rPr lang="ja-JP" altLang="ja-JP" dirty="0" smtClean="0"/>
              <a:t>飲料</a:t>
            </a:r>
            <a:r>
              <a:rPr lang="ja-JP" altLang="ja-JP" dirty="0"/>
              <a:t>については、</a:t>
            </a:r>
            <a:r>
              <a:rPr lang="ja-JP" altLang="ja-JP" dirty="0" smtClean="0"/>
              <a:t>第</a:t>
            </a:r>
            <a:r>
              <a:rPr lang="en-US" altLang="ja-JP" dirty="0" smtClean="0"/>
              <a:t>3</a:t>
            </a:r>
            <a:r>
              <a:rPr lang="ja-JP" altLang="ja-JP" dirty="0"/>
              <a:t>エリアで地域の夏のイベントがあり、大きく売上が</a:t>
            </a:r>
            <a:r>
              <a:rPr lang="ja-JP" altLang="ja-JP" dirty="0" smtClean="0"/>
              <a:t>伸びた。</a:t>
            </a:r>
            <a:endParaRPr lang="en-US" altLang="ja-JP" dirty="0" smtClean="0"/>
          </a:p>
          <a:p>
            <a:r>
              <a:rPr lang="ja-JP" altLang="ja-JP" dirty="0" smtClean="0"/>
              <a:t>茶類</a:t>
            </a:r>
            <a:r>
              <a:rPr lang="ja-JP" altLang="ja-JP" dirty="0"/>
              <a:t>については、夏向きの新製品の売上が</a:t>
            </a:r>
            <a:r>
              <a:rPr lang="ja-JP" altLang="ja-JP" dirty="0" smtClean="0"/>
              <a:t>好調</a:t>
            </a:r>
            <a:r>
              <a:rPr lang="ja-JP" altLang="en-US" dirty="0" smtClean="0"/>
              <a:t>だった</a:t>
            </a:r>
            <a:r>
              <a:rPr lang="ja-JP" altLang="ja-JP" dirty="0" smtClean="0"/>
              <a:t>。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13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販売店支援と営業活動の徹底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2720442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57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販売支援活動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イベント会場やスポーツ施設を中心に、販売支援を強化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POP</a:t>
            </a:r>
            <a:r>
              <a:rPr kumimoji="1" lang="ja-JP" altLang="en-US" dirty="0" smtClean="0"/>
              <a:t>やステッカーの無料配布を行う。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地域のイベント活動を支援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エリア内のイベントを把握し、サンプル配布を行う。</a:t>
            </a:r>
            <a:endParaRPr kumimoji="1" lang="en-US" altLang="ja-JP" dirty="0" smtClean="0"/>
          </a:p>
          <a:p>
            <a:r>
              <a:rPr lang="ja-JP" altLang="en-US" dirty="0" smtClean="0"/>
              <a:t>イベント後の継続支援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人気商品の補充に留意し、継続的な売上につなげる。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332433" y="5375684"/>
            <a:ext cx="434125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ja-JP" altLang="en-US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売上目標達成へ</a:t>
            </a:r>
            <a:r>
              <a:rPr lang="en-US" altLang="ja-JP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!</a:t>
            </a:r>
            <a:endParaRPr lang="ja-JP" altLang="en-US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01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91</TotalTime>
  <Words>205</Words>
  <Application>Microsoft Office PowerPoint</Application>
  <PresentationFormat>画面に合わせる (4:3)</PresentationFormat>
  <Paragraphs>56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Trebuchet MS</vt:lpstr>
      <vt:lpstr>Wingdings 3</vt:lpstr>
      <vt:lpstr>ファセット</vt:lpstr>
      <vt:lpstr>7月営業報告</vt:lpstr>
      <vt:lpstr>月次営業集計　7月売上金額</vt:lpstr>
      <vt:lpstr>営業成績　前月比</vt:lpstr>
      <vt:lpstr>7月売上傾向</vt:lpstr>
      <vt:lpstr>販売店支援と営業活動の徹底</vt:lpstr>
      <vt:lpstr>販売支援活動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営業報告</dc:title>
  <dc:creator>FOM出版</dc:creator>
  <cp:lastModifiedBy>FOM出版</cp:lastModifiedBy>
  <cp:revision>10</cp:revision>
  <dcterms:created xsi:type="dcterms:W3CDTF">2015-11-01T12:33:27Z</dcterms:created>
  <dcterms:modified xsi:type="dcterms:W3CDTF">2015-11-01T00:25:52Z</dcterms:modified>
</cp:coreProperties>
</file>