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/>
            </a:pPr>
            <a:r>
              <a:rPr lang="ja-JP" altLang="en-US" b="0" dirty="0" smtClean="0"/>
              <a:t>インターネット通販の利用</a:t>
            </a:r>
            <a:r>
              <a:rPr lang="ja-JP" altLang="en-US" b="0" dirty="0"/>
              <a:t>経験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利用経験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買ってみたい</c:v>
                </c:pt>
                <c:pt idx="2">
                  <c:v>興味・環境がない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0.72000000000000008</c:v>
                </c:pt>
                <c:pt idx="1">
                  <c:v>0.17</c:v>
                </c:pt>
                <c:pt idx="2">
                  <c:v>0.11000000000000001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4265A-F12B-495D-93E5-B70BF18BDC59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E75790E-9B61-41F1-A444-7F7CF1A7967B}">
      <dgm:prSet phldrT="[テキスト]" custT="1"/>
      <dgm:spPr/>
      <dgm:t>
        <a:bodyPr/>
        <a:lstStyle/>
        <a:p>
          <a:r>
            <a:rPr kumimoji="1" lang="ja-JP" altLang="en-US" sz="1800" dirty="0" smtClean="0"/>
            <a:t>市場の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拡大</a:t>
          </a:r>
          <a:endParaRPr kumimoji="1" lang="ja-JP" altLang="en-US" sz="1800" dirty="0"/>
        </a:p>
      </dgm:t>
    </dgm:pt>
    <dgm:pt modelId="{77EB8C17-80D2-4D45-B3ED-39745CFFB5BE}" type="parTrans" cxnId="{089F2029-2E82-47FF-ADA5-45EF49047983}">
      <dgm:prSet/>
      <dgm:spPr/>
      <dgm:t>
        <a:bodyPr/>
        <a:lstStyle/>
        <a:p>
          <a:endParaRPr kumimoji="1" lang="ja-JP" altLang="en-US" sz="1600"/>
        </a:p>
      </dgm:t>
    </dgm:pt>
    <dgm:pt modelId="{348729A1-113B-4AB1-86C8-F45328A23654}" type="sibTrans" cxnId="{089F2029-2E82-47FF-ADA5-45EF49047983}">
      <dgm:prSet/>
      <dgm:spPr/>
      <dgm:t>
        <a:bodyPr/>
        <a:lstStyle/>
        <a:p>
          <a:endParaRPr kumimoji="1" lang="ja-JP" altLang="en-US" sz="1600"/>
        </a:p>
      </dgm:t>
    </dgm:pt>
    <dgm:pt modelId="{23C90860-A1D0-451C-9B13-F65D199A17C1}">
      <dgm:prSet custT="1"/>
      <dgm:spPr/>
      <dgm:t>
        <a:bodyPr/>
        <a:lstStyle/>
        <a:p>
          <a:r>
            <a:rPr kumimoji="1" lang="ja-JP" altLang="en-US" sz="1400" dirty="0" smtClean="0"/>
            <a:t>ユーザー</a:t>
          </a:r>
          <a:r>
            <a:rPr kumimoji="1" lang="en-US" altLang="ja-JP" sz="1400" dirty="0" smtClean="0"/>
            <a:t/>
          </a:r>
          <a:br>
            <a:rPr kumimoji="1" lang="en-US" altLang="ja-JP" sz="1400" dirty="0" smtClean="0"/>
          </a:br>
          <a:r>
            <a:rPr kumimoji="1" lang="ja-JP" altLang="en-US" sz="1400" dirty="0" smtClean="0"/>
            <a:t>スタンダードの獲得</a:t>
          </a:r>
          <a:endParaRPr kumimoji="1" lang="ja-JP" altLang="en-US" sz="1400" dirty="0"/>
        </a:p>
      </dgm:t>
    </dgm:pt>
    <dgm:pt modelId="{BBA8E6E5-06A1-4956-A37B-40F048F38B1C}" type="parTrans" cxnId="{E9A1E1A5-0F0E-456B-A5CA-11619B7EC15E}">
      <dgm:prSet/>
      <dgm:spPr/>
      <dgm:t>
        <a:bodyPr/>
        <a:lstStyle/>
        <a:p>
          <a:endParaRPr kumimoji="1" lang="ja-JP" altLang="en-US" sz="1600"/>
        </a:p>
      </dgm:t>
    </dgm:pt>
    <dgm:pt modelId="{D200BF83-C841-4512-8691-DA561881BA73}" type="sibTrans" cxnId="{E9A1E1A5-0F0E-456B-A5CA-11619B7EC15E}">
      <dgm:prSet/>
      <dgm:spPr/>
      <dgm:t>
        <a:bodyPr/>
        <a:lstStyle/>
        <a:p>
          <a:endParaRPr kumimoji="1" lang="ja-JP" altLang="en-US" sz="1600"/>
        </a:p>
      </dgm:t>
    </dgm:pt>
    <dgm:pt modelId="{1A196A01-CC35-41E0-B0AF-478E422C7708}">
      <dgm:prSet phldrT="[テキスト]" custT="1"/>
      <dgm:spPr/>
      <dgm:t>
        <a:bodyPr/>
        <a:lstStyle/>
        <a:p>
          <a:r>
            <a:rPr kumimoji="1" lang="ja-JP" altLang="en-US" sz="1800" dirty="0" smtClean="0"/>
            <a:t>収益の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拡大</a:t>
          </a:r>
          <a:endParaRPr kumimoji="1" lang="ja-JP" altLang="en-US" sz="1800" dirty="0"/>
        </a:p>
      </dgm:t>
    </dgm:pt>
    <dgm:pt modelId="{02B11689-6F77-4F88-A9DF-102063AEB200}" type="parTrans" cxnId="{738F4427-1A5B-4216-88EF-1789DB300716}">
      <dgm:prSet/>
      <dgm:spPr/>
      <dgm:t>
        <a:bodyPr/>
        <a:lstStyle/>
        <a:p>
          <a:endParaRPr kumimoji="1" lang="ja-JP" altLang="en-US" sz="1600"/>
        </a:p>
      </dgm:t>
    </dgm:pt>
    <dgm:pt modelId="{3B3595F3-BAA0-4DD6-9EF2-E87E7B5D85B9}" type="sibTrans" cxnId="{738F4427-1A5B-4216-88EF-1789DB300716}">
      <dgm:prSet/>
      <dgm:spPr/>
      <dgm:t>
        <a:bodyPr/>
        <a:lstStyle/>
        <a:p>
          <a:endParaRPr kumimoji="1" lang="ja-JP" altLang="en-US" sz="1600"/>
        </a:p>
      </dgm:t>
    </dgm:pt>
    <dgm:pt modelId="{28C104CB-214C-467E-ADFB-08123AD7601D}">
      <dgm:prSet phldrT="[テキスト]" custT="1"/>
      <dgm:spPr/>
      <dgm:t>
        <a:bodyPr/>
        <a:lstStyle/>
        <a:p>
          <a:r>
            <a:rPr kumimoji="1" lang="ja-JP" altLang="en-US" sz="1800" dirty="0" smtClean="0"/>
            <a:t>シェアの拡大</a:t>
          </a:r>
          <a:endParaRPr kumimoji="1" lang="ja-JP" altLang="en-US" sz="1800" dirty="0"/>
        </a:p>
      </dgm:t>
    </dgm:pt>
    <dgm:pt modelId="{DB6AA117-32B9-40F1-97CF-4229C1779D68}" type="parTrans" cxnId="{6B61109A-30FC-4444-A8D6-BEE84D0C7C60}">
      <dgm:prSet/>
      <dgm:spPr/>
      <dgm:t>
        <a:bodyPr/>
        <a:lstStyle/>
        <a:p>
          <a:endParaRPr kumimoji="1" lang="ja-JP" altLang="en-US"/>
        </a:p>
      </dgm:t>
    </dgm:pt>
    <dgm:pt modelId="{F9094A92-EEAE-4C9A-BF64-2291A304C68E}" type="sibTrans" cxnId="{6B61109A-30FC-4444-A8D6-BEE84D0C7C60}">
      <dgm:prSet/>
      <dgm:spPr/>
      <dgm:t>
        <a:bodyPr/>
        <a:lstStyle/>
        <a:p>
          <a:endParaRPr kumimoji="1" lang="ja-JP" altLang="en-US"/>
        </a:p>
      </dgm:t>
    </dgm:pt>
    <dgm:pt modelId="{3CDF7434-B9A7-44D3-B1EE-9D04CB766E79}" type="pres">
      <dgm:prSet presAssocID="{3674265A-F12B-495D-93E5-B70BF18BDC5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DE93E4-AC2D-4804-B031-C9B237390FB2}" type="pres">
      <dgm:prSet presAssocID="{3674265A-F12B-495D-93E5-B70BF18BDC59}" presName="arrow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1EDD5B7F-3F1E-4ECA-A334-F574D5D7080B}" type="pres">
      <dgm:prSet presAssocID="{3674265A-F12B-495D-93E5-B70BF18BDC59}" presName="arrowDiagram4" presStyleCnt="0"/>
      <dgm:spPr/>
      <dgm:t>
        <a:bodyPr/>
        <a:lstStyle/>
        <a:p>
          <a:endParaRPr kumimoji="1" lang="ja-JP" altLang="en-US"/>
        </a:p>
      </dgm:t>
    </dgm:pt>
    <dgm:pt modelId="{4D8BFEAB-D108-46E9-9A75-83E564AF4264}" type="pres">
      <dgm:prSet presAssocID="{0E75790E-9B61-41F1-A444-7F7CF1A7967B}" presName="bullet4a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4C8CA82D-7286-4DFF-AE14-74A71857E81C}" type="pres">
      <dgm:prSet presAssocID="{0E75790E-9B61-41F1-A444-7F7CF1A7967B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A35C3AF-4F74-4492-96F4-4690ED224EC3}" type="pres">
      <dgm:prSet presAssocID="{1A196A01-CC35-41E0-B0AF-478E422C7708}" presName="bullet4b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4E5AF45E-BB78-424B-94C2-9C4372C0DBB8}" type="pres">
      <dgm:prSet presAssocID="{1A196A01-CC35-41E0-B0AF-478E422C7708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DDA3F6-7642-4468-8F0C-4504FB8AAD05}" type="pres">
      <dgm:prSet presAssocID="{28C104CB-214C-467E-ADFB-08123AD7601D}" presName="bullet4c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6DEA1A7-3F68-4F2D-82AF-7F7573BB2B4D}" type="pres">
      <dgm:prSet presAssocID="{28C104CB-214C-467E-ADFB-08123AD7601D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4DE999-8A85-4F65-B615-D8623B24BFBE}" type="pres">
      <dgm:prSet presAssocID="{23C90860-A1D0-451C-9B13-F65D199A17C1}" presName="bullet4d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A23A732-ED81-4B88-B128-E85D987445D1}" type="pres">
      <dgm:prSet presAssocID="{23C90860-A1D0-451C-9B13-F65D199A17C1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BD369CC-3F30-44BF-A0C0-694AD006CB5E}" type="presOf" srcId="{23C90860-A1D0-451C-9B13-F65D199A17C1}" destId="{2A23A732-ED81-4B88-B128-E85D987445D1}" srcOrd="0" destOrd="0" presId="urn:microsoft.com/office/officeart/2005/8/layout/arrow2"/>
    <dgm:cxn modelId="{6D821BE2-0FED-4AA3-B8D0-172B2B733CF5}" type="presOf" srcId="{28C104CB-214C-467E-ADFB-08123AD7601D}" destId="{D6DEA1A7-3F68-4F2D-82AF-7F7573BB2B4D}" srcOrd="0" destOrd="0" presId="urn:microsoft.com/office/officeart/2005/8/layout/arrow2"/>
    <dgm:cxn modelId="{E9A1E1A5-0F0E-456B-A5CA-11619B7EC15E}" srcId="{3674265A-F12B-495D-93E5-B70BF18BDC59}" destId="{23C90860-A1D0-451C-9B13-F65D199A17C1}" srcOrd="3" destOrd="0" parTransId="{BBA8E6E5-06A1-4956-A37B-40F048F38B1C}" sibTransId="{D200BF83-C841-4512-8691-DA561881BA73}"/>
    <dgm:cxn modelId="{752CDD2F-956C-42B4-BCE2-78B73114FCEC}" type="presOf" srcId="{3674265A-F12B-495D-93E5-B70BF18BDC59}" destId="{3CDF7434-B9A7-44D3-B1EE-9D04CB766E79}" srcOrd="0" destOrd="0" presId="urn:microsoft.com/office/officeart/2005/8/layout/arrow2"/>
    <dgm:cxn modelId="{089F2029-2E82-47FF-ADA5-45EF49047983}" srcId="{3674265A-F12B-495D-93E5-B70BF18BDC59}" destId="{0E75790E-9B61-41F1-A444-7F7CF1A7967B}" srcOrd="0" destOrd="0" parTransId="{77EB8C17-80D2-4D45-B3ED-39745CFFB5BE}" sibTransId="{348729A1-113B-4AB1-86C8-F45328A23654}"/>
    <dgm:cxn modelId="{2053DC6C-AD3E-442A-B28E-FAF4FD44E84E}" type="presOf" srcId="{0E75790E-9B61-41F1-A444-7F7CF1A7967B}" destId="{4C8CA82D-7286-4DFF-AE14-74A71857E81C}" srcOrd="0" destOrd="0" presId="urn:microsoft.com/office/officeart/2005/8/layout/arrow2"/>
    <dgm:cxn modelId="{6B61109A-30FC-4444-A8D6-BEE84D0C7C60}" srcId="{3674265A-F12B-495D-93E5-B70BF18BDC59}" destId="{28C104CB-214C-467E-ADFB-08123AD7601D}" srcOrd="2" destOrd="0" parTransId="{DB6AA117-32B9-40F1-97CF-4229C1779D68}" sibTransId="{F9094A92-EEAE-4C9A-BF64-2291A304C68E}"/>
    <dgm:cxn modelId="{4D64B063-C9E2-44B7-BBC2-7B0BB731127B}" type="presOf" srcId="{1A196A01-CC35-41E0-B0AF-478E422C7708}" destId="{4E5AF45E-BB78-424B-94C2-9C4372C0DBB8}" srcOrd="0" destOrd="0" presId="urn:microsoft.com/office/officeart/2005/8/layout/arrow2"/>
    <dgm:cxn modelId="{738F4427-1A5B-4216-88EF-1789DB300716}" srcId="{3674265A-F12B-495D-93E5-B70BF18BDC59}" destId="{1A196A01-CC35-41E0-B0AF-478E422C7708}" srcOrd="1" destOrd="0" parTransId="{02B11689-6F77-4F88-A9DF-102063AEB200}" sibTransId="{3B3595F3-BAA0-4DD6-9EF2-E87E7B5D85B9}"/>
    <dgm:cxn modelId="{8701DF88-DF47-41C2-9F1E-6CEB73D7D253}" type="presParOf" srcId="{3CDF7434-B9A7-44D3-B1EE-9D04CB766E79}" destId="{A0DE93E4-AC2D-4804-B031-C9B237390FB2}" srcOrd="0" destOrd="0" presId="urn:microsoft.com/office/officeart/2005/8/layout/arrow2"/>
    <dgm:cxn modelId="{F511D4FF-10ED-4A89-8729-DAF0A4767DFD}" type="presParOf" srcId="{3CDF7434-B9A7-44D3-B1EE-9D04CB766E79}" destId="{1EDD5B7F-3F1E-4ECA-A334-F574D5D7080B}" srcOrd="1" destOrd="0" presId="urn:microsoft.com/office/officeart/2005/8/layout/arrow2"/>
    <dgm:cxn modelId="{4CF00AB1-B561-4666-B1A8-8F0647D9F594}" type="presParOf" srcId="{1EDD5B7F-3F1E-4ECA-A334-F574D5D7080B}" destId="{4D8BFEAB-D108-46E9-9A75-83E564AF4264}" srcOrd="0" destOrd="0" presId="urn:microsoft.com/office/officeart/2005/8/layout/arrow2"/>
    <dgm:cxn modelId="{3F2C5530-B4AE-4278-BB26-17C60819DA91}" type="presParOf" srcId="{1EDD5B7F-3F1E-4ECA-A334-F574D5D7080B}" destId="{4C8CA82D-7286-4DFF-AE14-74A71857E81C}" srcOrd="1" destOrd="0" presId="urn:microsoft.com/office/officeart/2005/8/layout/arrow2"/>
    <dgm:cxn modelId="{AF682885-BD6B-4261-AF6E-1B455FEDED43}" type="presParOf" srcId="{1EDD5B7F-3F1E-4ECA-A334-F574D5D7080B}" destId="{8A35C3AF-4F74-4492-96F4-4690ED224EC3}" srcOrd="2" destOrd="0" presId="urn:microsoft.com/office/officeart/2005/8/layout/arrow2"/>
    <dgm:cxn modelId="{D4CDC745-1A82-46C1-A06D-3FB1192CC61B}" type="presParOf" srcId="{1EDD5B7F-3F1E-4ECA-A334-F574D5D7080B}" destId="{4E5AF45E-BB78-424B-94C2-9C4372C0DBB8}" srcOrd="3" destOrd="0" presId="urn:microsoft.com/office/officeart/2005/8/layout/arrow2"/>
    <dgm:cxn modelId="{6BF0424F-A774-4F12-A968-8C6DB0958ED5}" type="presParOf" srcId="{1EDD5B7F-3F1E-4ECA-A334-F574D5D7080B}" destId="{A0DDA3F6-7642-4468-8F0C-4504FB8AAD05}" srcOrd="4" destOrd="0" presId="urn:microsoft.com/office/officeart/2005/8/layout/arrow2"/>
    <dgm:cxn modelId="{67B338E8-00C7-4AC8-9D23-A5E2AC9B4536}" type="presParOf" srcId="{1EDD5B7F-3F1E-4ECA-A334-F574D5D7080B}" destId="{D6DEA1A7-3F68-4F2D-82AF-7F7573BB2B4D}" srcOrd="5" destOrd="0" presId="urn:microsoft.com/office/officeart/2005/8/layout/arrow2"/>
    <dgm:cxn modelId="{7787A58C-FCB9-49AA-A0B0-23D8CFC699D9}" type="presParOf" srcId="{1EDD5B7F-3F1E-4ECA-A334-F574D5D7080B}" destId="{494DE999-8A85-4F65-B615-D8623B24BFBE}" srcOrd="6" destOrd="0" presId="urn:microsoft.com/office/officeart/2005/8/layout/arrow2"/>
    <dgm:cxn modelId="{2F328116-EF28-42D4-9040-D41FEBF6C3A0}" type="presParOf" srcId="{1EDD5B7F-3F1E-4ECA-A334-F574D5D7080B}" destId="{2A23A732-ED81-4B88-B128-E85D987445D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E93E4-AC2D-4804-B031-C9B237390FB2}">
      <dsp:nvSpPr>
        <dsp:cNvPr id="0" name=""/>
        <dsp:cNvSpPr/>
      </dsp:nvSpPr>
      <dsp:spPr>
        <a:xfrm>
          <a:off x="1248886" y="0"/>
          <a:ext cx="5298439" cy="3311524"/>
        </a:xfrm>
        <a:prstGeom prst="swooshArrow">
          <a:avLst>
            <a:gd name="adj1" fmla="val 25000"/>
            <a:gd name="adj2" fmla="val 25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40000"/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1">
                <a:tint val="40000"/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D8BFEAB-D108-46E9-9A75-83E564AF4264}">
      <dsp:nvSpPr>
        <dsp:cNvPr id="0" name=""/>
        <dsp:cNvSpPr/>
      </dsp:nvSpPr>
      <dsp:spPr>
        <a:xfrm>
          <a:off x="1770782" y="2462449"/>
          <a:ext cx="121864" cy="121864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1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8CA82D-7286-4DFF-AE14-74A71857E81C}">
      <dsp:nvSpPr>
        <dsp:cNvPr id="0" name=""/>
        <dsp:cNvSpPr/>
      </dsp:nvSpPr>
      <dsp:spPr>
        <a:xfrm>
          <a:off x="1831714" y="2523382"/>
          <a:ext cx="906033" cy="7881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57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市場の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拡大</a:t>
          </a:r>
          <a:endParaRPr kumimoji="1" lang="ja-JP" altLang="en-US" sz="1800" kern="1200" dirty="0"/>
        </a:p>
      </dsp:txBody>
      <dsp:txXfrm>
        <a:off x="1831714" y="2523382"/>
        <a:ext cx="906033" cy="788142"/>
      </dsp:txXfrm>
    </dsp:sp>
    <dsp:sp modelId="{8A35C3AF-4F74-4492-96F4-4690ED224EC3}">
      <dsp:nvSpPr>
        <dsp:cNvPr id="0" name=""/>
        <dsp:cNvSpPr/>
      </dsp:nvSpPr>
      <dsp:spPr>
        <a:xfrm>
          <a:off x="2631779" y="1692189"/>
          <a:ext cx="211937" cy="21193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1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5AF45E-BB78-424B-94C2-9C4372C0DBB8}">
      <dsp:nvSpPr>
        <dsp:cNvPr id="0" name=""/>
        <dsp:cNvSpPr/>
      </dsp:nvSpPr>
      <dsp:spPr>
        <a:xfrm>
          <a:off x="2737748" y="1798158"/>
          <a:ext cx="1112672" cy="1513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301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収益の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拡大</a:t>
          </a:r>
          <a:endParaRPr kumimoji="1" lang="ja-JP" altLang="en-US" sz="1800" kern="1200" dirty="0"/>
        </a:p>
      </dsp:txBody>
      <dsp:txXfrm>
        <a:off x="2737748" y="1798158"/>
        <a:ext cx="1112672" cy="1513366"/>
      </dsp:txXfrm>
    </dsp:sp>
    <dsp:sp modelId="{A0DDA3F6-7642-4468-8F0C-4504FB8AAD05}">
      <dsp:nvSpPr>
        <dsp:cNvPr id="0" name=""/>
        <dsp:cNvSpPr/>
      </dsp:nvSpPr>
      <dsp:spPr>
        <a:xfrm>
          <a:off x="3731205" y="1124593"/>
          <a:ext cx="280817" cy="280817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1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DEA1A7-3F68-4F2D-82AF-7F7573BB2B4D}">
      <dsp:nvSpPr>
        <dsp:cNvPr id="0" name=""/>
        <dsp:cNvSpPr/>
      </dsp:nvSpPr>
      <dsp:spPr>
        <a:xfrm>
          <a:off x="3871614" y="1265002"/>
          <a:ext cx="1112672" cy="2046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79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シェアの拡大</a:t>
          </a:r>
          <a:endParaRPr kumimoji="1" lang="ja-JP" altLang="en-US" sz="1800" kern="1200" dirty="0"/>
        </a:p>
      </dsp:txBody>
      <dsp:txXfrm>
        <a:off x="3871614" y="1265002"/>
        <a:ext cx="1112672" cy="2046522"/>
      </dsp:txXfrm>
    </dsp:sp>
    <dsp:sp modelId="{494DE999-8A85-4F65-B615-D8623B24BFBE}">
      <dsp:nvSpPr>
        <dsp:cNvPr id="0" name=""/>
        <dsp:cNvSpPr/>
      </dsp:nvSpPr>
      <dsp:spPr>
        <a:xfrm>
          <a:off x="4928653" y="749066"/>
          <a:ext cx="376189" cy="376189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1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A23A732-ED81-4B88-B128-E85D987445D1}">
      <dsp:nvSpPr>
        <dsp:cNvPr id="0" name=""/>
        <dsp:cNvSpPr/>
      </dsp:nvSpPr>
      <dsp:spPr>
        <a:xfrm>
          <a:off x="5116747" y="937161"/>
          <a:ext cx="1112672" cy="237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335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ユーザー</a:t>
          </a:r>
          <a:r>
            <a:rPr kumimoji="1" lang="en-US" altLang="ja-JP" sz="1400" kern="1200" dirty="0" smtClean="0"/>
            <a:t/>
          </a:r>
          <a:br>
            <a:rPr kumimoji="1" lang="en-US" altLang="ja-JP" sz="1400" kern="1200" dirty="0" smtClean="0"/>
          </a:br>
          <a:r>
            <a:rPr kumimoji="1" lang="ja-JP" altLang="en-US" sz="1400" kern="1200" dirty="0" smtClean="0"/>
            <a:t>スタンダードの獲得</a:t>
          </a:r>
          <a:endParaRPr kumimoji="1" lang="ja-JP" altLang="en-US" sz="1400" kern="1200" dirty="0"/>
        </a:p>
      </dsp:txBody>
      <dsp:txXfrm>
        <a:off x="5116747" y="937161"/>
        <a:ext cx="1112672" cy="2374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B6C1A-A7F2-435F-8660-4E03222A3CB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E1F6F-AEEE-46AD-99C7-575B17986D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51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1F6F-AEEE-46AD-99C7-575B17986D8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300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DEAADAC-1570-41E9-ABAE-5218B0C2091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032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7C24-16CC-42B1-8227-51BDDD4186A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44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C6FD-564A-4DD3-B04D-373ABACA9E2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379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DF0CB-22B6-47FA-A8A7-2BD5D3B5F9E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818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860C9-C453-491E-A8DE-3A14FB3C7ED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20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539F5-C479-4CFB-BF5E-56C6335988F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744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7FD8-A9E9-40C2-BA0B-9170D470896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3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B54CE-F979-4748-BB94-FA5BC7DCDD0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54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AC81-2C38-4864-AC39-1331F7C93ED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47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1FADB-E532-422A-9C85-9F0AAE4820D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63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8DE-C38D-4D38-B748-7570D28A05E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792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88259-07E4-46F9-9927-4AEEA233563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48F5-46BF-4636-8359-77A0816A7CC9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40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9AF2-8A56-484D-B2AE-04D64A8D7944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89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180E-FF9C-44D8-90E4-5DFE3962708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3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D5F6E-D71C-42E6-926C-5E364AA165D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43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F51B-68FA-4629-86FB-C2F82A6AD6D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2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657978-F430-4748-AA00-798A09EC0F3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5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 rot="21420000">
            <a:off x="494355" y="195241"/>
            <a:ext cx="7533524" cy="2766528"/>
          </a:xfrm>
        </p:spPr>
        <p:txBody>
          <a:bodyPr>
            <a:normAutofit/>
          </a:bodyPr>
          <a:lstStyle/>
          <a:p>
            <a:r>
              <a:rPr lang="ja-JP" altLang="en-US" sz="4800" dirty="0" smtClean="0"/>
              <a:t>製品販売拡充における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インターネット通販導入の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ご提案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 rot="21420000">
            <a:off x="554228" y="3068474"/>
            <a:ext cx="7512060" cy="1298136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dirty="0" smtClean="0">
                <a:latin typeface="+mn-ea"/>
              </a:rPr>
              <a:t>2015</a:t>
            </a:r>
            <a:r>
              <a:rPr kumimoji="1" lang="ja-JP" altLang="en-US" dirty="0" smtClean="0">
                <a:latin typeface="+mn-ea"/>
              </a:rPr>
              <a:t>年</a:t>
            </a:r>
            <a:r>
              <a:rPr lang="en-US" altLang="ja-JP" dirty="0" smtClean="0">
                <a:latin typeface="+mn-ea"/>
              </a:rPr>
              <a:t>10</a:t>
            </a:r>
            <a:r>
              <a:rPr lang="ja-JP" altLang="en-US" dirty="0" smtClean="0">
                <a:latin typeface="+mn-ea"/>
              </a:rPr>
              <a:t>月</a:t>
            </a:r>
            <a:r>
              <a:rPr lang="en-US" altLang="ja-JP" dirty="0" smtClean="0">
                <a:latin typeface="+mn-ea"/>
              </a:rPr>
              <a:t>1</a:t>
            </a:r>
            <a:r>
              <a:rPr lang="ja-JP" altLang="en-US" dirty="0" smtClean="0">
                <a:latin typeface="+mn-ea"/>
              </a:rPr>
              <a:t>日</a:t>
            </a:r>
            <a:endParaRPr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kumimoji="1" lang="ja-JP" altLang="en-US" dirty="0" smtClean="0">
                <a:latin typeface="+mn-ea"/>
              </a:rPr>
              <a:t>株式会社</a:t>
            </a:r>
            <a:r>
              <a:rPr kumimoji="1" lang="en-US" altLang="ja-JP" dirty="0" smtClean="0">
                <a:latin typeface="+mn-ea"/>
              </a:rPr>
              <a:t>NISHO</a:t>
            </a:r>
            <a:r>
              <a:rPr kumimoji="1" lang="ja-JP" altLang="en-US" dirty="0" smtClean="0">
                <a:latin typeface="+mn-ea"/>
              </a:rPr>
              <a:t>プランニング</a:t>
            </a:r>
            <a:endParaRPr kumimoji="1"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kumimoji="1" lang="ja-JP" altLang="en-US" dirty="0" smtClean="0">
                <a:latin typeface="+mn-ea"/>
              </a:rPr>
              <a:t>マーケティング部</a:t>
            </a:r>
            <a:endParaRPr kumimoji="1"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endParaRPr kumimoji="1"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2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インターネット通販導入のメリット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>
                <a:latin typeface="+mj-ea"/>
                <a:ea typeface="+mj-ea"/>
              </a:rPr>
              <a:t>インターネットによる通信販売は、販売網および</a:t>
            </a:r>
            <a:r>
              <a:rPr lang="ja-JP" altLang="en-US" dirty="0">
                <a:solidFill>
                  <a:srgbClr val="FF0000"/>
                </a:solidFill>
                <a:latin typeface="+mj-ea"/>
                <a:ea typeface="+mj-ea"/>
              </a:rPr>
              <a:t>ユーザー市場の拡大に高い</a:t>
            </a:r>
            <a:r>
              <a:rPr lang="ja-JP" altLang="en-US" dirty="0" smtClean="0">
                <a:solidFill>
                  <a:srgbClr val="FF0000"/>
                </a:solidFill>
                <a:latin typeface="+mj-ea"/>
                <a:ea typeface="+mj-ea"/>
              </a:rPr>
              <a:t>効果</a:t>
            </a:r>
            <a:endParaRPr lang="en-US" altLang="ja-JP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>
                <a:latin typeface="+mj-ea"/>
                <a:ea typeface="+mj-ea"/>
              </a:rPr>
              <a:t>小売店を介さない直販とすることにより、収益向上の期待</a:t>
            </a:r>
            <a:endParaRPr lang="en-US" altLang="ja-JP" dirty="0" smtClean="0">
              <a:latin typeface="+mj-ea"/>
              <a:ea typeface="+mj-ea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 dirty="0" smtClean="0">
                <a:latin typeface="+mj-ea"/>
                <a:ea typeface="+mj-ea"/>
              </a:rPr>
              <a:t>自社</a:t>
            </a:r>
            <a:r>
              <a:rPr lang="en-US" altLang="ja-JP" dirty="0">
                <a:latin typeface="+mj-ea"/>
                <a:ea typeface="+mj-ea"/>
              </a:rPr>
              <a:t>Web</a:t>
            </a:r>
            <a:r>
              <a:rPr lang="ja-JP" altLang="en-US" dirty="0">
                <a:latin typeface="+mj-ea"/>
                <a:ea typeface="+mj-ea"/>
              </a:rPr>
              <a:t>サイトの製品情報とリンクし、迅速な新製品の提供が</a:t>
            </a:r>
            <a:r>
              <a:rPr lang="ja-JP" altLang="en-US" dirty="0" smtClean="0">
                <a:latin typeface="+mj-ea"/>
                <a:ea typeface="+mj-ea"/>
              </a:rPr>
              <a:t>可能</a:t>
            </a:r>
            <a:endParaRPr lang="en-US" altLang="ja-JP" dirty="0"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80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インターネット通販の普及</a:t>
            </a:r>
            <a:endParaRPr kumimoji="1" lang="ja-JP" alt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59268719"/>
              </p:ext>
            </p:extLst>
          </p:nvPr>
        </p:nvGraphicFramePr>
        <p:xfrm>
          <a:off x="514351" y="2063750"/>
          <a:ext cx="7796213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0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直結した市場の拡大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187624" y="2492896"/>
            <a:ext cx="2403554" cy="240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御社</a:t>
            </a:r>
            <a:endParaRPr kumimoji="1" lang="ja-JP" altLang="en-US" sz="2800" dirty="0"/>
          </a:p>
        </p:txBody>
      </p:sp>
      <p:sp>
        <p:nvSpPr>
          <p:cNvPr id="8" name="円/楕円 7"/>
          <p:cNvSpPr/>
          <p:nvPr/>
        </p:nvSpPr>
        <p:spPr>
          <a:xfrm>
            <a:off x="5580112" y="2492896"/>
            <a:ext cx="2403554" cy="240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ユーザー</a:t>
            </a:r>
            <a:endParaRPr kumimoji="1" lang="en-US" altLang="ja-JP" sz="2800" smtClean="0"/>
          </a:p>
          <a:p>
            <a:pPr algn="ctr"/>
            <a:r>
              <a:rPr kumimoji="1" lang="ja-JP" altLang="en-US" sz="2800" smtClean="0"/>
              <a:t>（</a:t>
            </a:r>
            <a:r>
              <a:rPr kumimoji="1" lang="ja-JP" altLang="en-US" sz="2800" dirty="0" smtClean="0"/>
              <a:t>全国）</a:t>
            </a:r>
            <a:endParaRPr kumimoji="1" lang="ja-JP" altLang="en-US" sz="2800" dirty="0"/>
          </a:p>
        </p:txBody>
      </p:sp>
      <p:sp>
        <p:nvSpPr>
          <p:cNvPr id="3" name="右矢印 2"/>
          <p:cNvSpPr/>
          <p:nvPr/>
        </p:nvSpPr>
        <p:spPr>
          <a:xfrm>
            <a:off x="3865645" y="3155787"/>
            <a:ext cx="1440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flipH="1">
            <a:off x="3865645" y="3748926"/>
            <a:ext cx="1440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09042" y="278606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商品・サポート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50746" y="4295549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代金・フィードバック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5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インターネット通販が生む効果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3306711"/>
              </p:ext>
            </p:extLst>
          </p:nvPr>
        </p:nvGraphicFramePr>
        <p:xfrm>
          <a:off x="514350" y="2063750"/>
          <a:ext cx="779621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0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導入時の検討課題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情報保護に関わる社会の情勢への対応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セキュア決済システム</a:t>
            </a:r>
            <a:r>
              <a:rPr lang="ja-JP" altLang="en-US" dirty="0"/>
              <a:t>の開発</a:t>
            </a:r>
            <a:endParaRPr lang="en-US" altLang="ja-JP" dirty="0"/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 smtClean="0"/>
              <a:t>プライバシーマークの取得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販売サイトの周知</a:t>
            </a:r>
            <a:endParaRPr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広告バナーの掲載</a:t>
            </a:r>
            <a:endParaRPr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大手通販ポータルサイトの利用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NISHO</a:t>
            </a:r>
            <a:r>
              <a:rPr kumimoji="1" lang="ja-JP" altLang="en-US" dirty="0" smtClean="0"/>
              <a:t>プランニング</a:t>
            </a:r>
            <a:r>
              <a:rPr lang="ja-JP" altLang="en-US" dirty="0" smtClean="0"/>
              <a:t>が提供する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充実の</a:t>
            </a:r>
            <a:r>
              <a:rPr lang="ja-JP" altLang="en-US" dirty="0"/>
              <a:t>パッケージ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ja-JP" altLang="en-US" dirty="0">
                <a:latin typeface="+mj-ea"/>
                <a:ea typeface="+mj-ea"/>
              </a:rPr>
              <a:t>代金決済、在庫管理、顧客管理などを一元管理、統括して運用する</a:t>
            </a:r>
            <a:r>
              <a:rPr lang="ja-JP" altLang="en-US" dirty="0" smtClean="0">
                <a:latin typeface="+mj-ea"/>
                <a:ea typeface="+mj-ea"/>
              </a:rPr>
              <a:t>システム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ja-JP" altLang="en-US" dirty="0" smtClean="0">
                <a:latin typeface="+mj-ea"/>
                <a:ea typeface="+mj-ea"/>
              </a:rPr>
              <a:t>セキュリティーを</a:t>
            </a:r>
            <a:r>
              <a:rPr lang="ja-JP" altLang="en-US" dirty="0">
                <a:latin typeface="+mj-ea"/>
                <a:ea typeface="+mj-ea"/>
              </a:rPr>
              <a:t>重視した</a:t>
            </a:r>
            <a:r>
              <a:rPr lang="ja-JP" altLang="en-US" dirty="0" smtClean="0">
                <a:latin typeface="+mj-ea"/>
                <a:ea typeface="+mj-ea"/>
              </a:rPr>
              <a:t>情報管理システム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>
                <a:latin typeface="+mj-ea"/>
                <a:ea typeface="+mj-ea"/>
              </a:rPr>
              <a:t>24</a:t>
            </a:r>
            <a:r>
              <a:rPr lang="ja-JP" altLang="en-US" dirty="0" smtClean="0">
                <a:latin typeface="+mj-ea"/>
                <a:ea typeface="+mj-ea"/>
              </a:rPr>
              <a:t>時間体制の</a:t>
            </a:r>
            <a:r>
              <a:rPr lang="ja-JP" altLang="en-US" dirty="0">
                <a:latin typeface="+mj-ea"/>
                <a:ea typeface="+mj-ea"/>
              </a:rPr>
              <a:t>サポート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ja-JP" altLang="en-US" dirty="0">
                <a:latin typeface="+mj-ea"/>
                <a:ea typeface="+mj-ea"/>
              </a:rPr>
              <a:t>専用サーバーの提供と</a:t>
            </a:r>
            <a:r>
              <a:rPr lang="en-US" altLang="ja-JP" dirty="0">
                <a:latin typeface="+mj-ea"/>
                <a:ea typeface="+mj-ea"/>
              </a:rPr>
              <a:t>Web</a:t>
            </a:r>
            <a:r>
              <a:rPr lang="ja-JP" altLang="en-US" dirty="0">
                <a:latin typeface="+mj-ea"/>
                <a:ea typeface="+mj-ea"/>
              </a:rPr>
              <a:t>サイトの構築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ja-JP" dirty="0">
                <a:latin typeface="+mj-ea"/>
                <a:ea typeface="+mj-ea"/>
              </a:rPr>
              <a:t>SEO</a:t>
            </a:r>
            <a:r>
              <a:rPr lang="ja-JP" altLang="en-US" dirty="0">
                <a:latin typeface="+mj-ea"/>
                <a:ea typeface="+mj-ea"/>
              </a:rPr>
              <a:t>対策（オプション</a:t>
            </a:r>
            <a:r>
              <a:rPr lang="ja-JP" altLang="en-US" dirty="0" smtClean="0">
                <a:latin typeface="+mj-ea"/>
                <a:ea typeface="+mj-ea"/>
              </a:rPr>
              <a:t>）</a:t>
            </a:r>
            <a:endParaRPr lang="en-US" altLang="ja-JP" dirty="0">
              <a:latin typeface="+mj-ea"/>
              <a:ea typeface="+mj-ea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055505" y="4646108"/>
            <a:ext cx="471635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インターネットビジネス拡大の</a:t>
            </a:r>
            <a:endParaRPr lang="en-US" altLang="ja-JP" sz="2800" b="1" cap="none" spc="50" dirty="0" smtClean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ja-JP" alt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ベスト</a:t>
            </a:r>
            <a:r>
              <a:rPr lang="ja-JP" altLang="en-US" sz="2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パートナ</a:t>
            </a:r>
            <a:r>
              <a:rPr lang="ja-JP" altLang="en-US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ーに</a:t>
            </a:r>
            <a:r>
              <a:rPr lang="en-US" altLang="ja-JP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!</a:t>
            </a:r>
            <a:endParaRPr lang="ja-JP" altLang="en-US" sz="28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124</TotalTime>
  <Words>204</Words>
  <Application>Microsoft Office PowerPoint</Application>
  <PresentationFormat>画面に合わせる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Wingdings</vt:lpstr>
      <vt:lpstr>メイン イベント</vt:lpstr>
      <vt:lpstr>製品販売拡充における インターネット通販導入の ご提案</vt:lpstr>
      <vt:lpstr>インターネット通販導入のメリット</vt:lpstr>
      <vt:lpstr>インターネット通販の普及</vt:lpstr>
      <vt:lpstr>直結した市場の拡大</vt:lpstr>
      <vt:lpstr>インターネット通販が生む効果</vt:lpstr>
      <vt:lpstr>導入時の検討課題</vt:lpstr>
      <vt:lpstr>NISHOプランニングが提供する 充実のパッケージ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インターネット通販導入の ご提案</dc:title>
  <dc:creator>FOM出版</dc:creator>
  <cp:lastModifiedBy>FOM出版</cp:lastModifiedBy>
  <cp:revision>12</cp:revision>
  <dcterms:created xsi:type="dcterms:W3CDTF">2015-11-03T23:32:48Z</dcterms:created>
  <dcterms:modified xsi:type="dcterms:W3CDTF">2015-11-01T00:20:54Z</dcterms:modified>
</cp:coreProperties>
</file>