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92" d="100"/>
          <a:sy n="92" d="100"/>
        </p:scale>
        <p:origin x="118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29A7D2B6-6EAE-4F7B-A12C-69D70B8C37C6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CD34-696B-43D6-BCB5-A033D0A4B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09304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7D2B6-6EAE-4F7B-A12C-69D70B8C37C6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CD34-696B-43D6-BCB5-A033D0A4B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6727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7D2B6-6EAE-4F7B-A12C-69D70B8C37C6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CD34-696B-43D6-BCB5-A033D0A4B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9136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7D2B6-6EAE-4F7B-A12C-69D70B8C37C6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CD34-696B-43D6-BCB5-A033D0A4B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3824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7D2B6-6EAE-4F7B-A12C-69D70B8C37C6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CD34-696B-43D6-BCB5-A033D0A4B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9363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7D2B6-6EAE-4F7B-A12C-69D70B8C37C6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CD34-696B-43D6-BCB5-A033D0A4B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59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7D2B6-6EAE-4F7B-A12C-69D70B8C37C6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CD34-696B-43D6-BCB5-A033D0A4B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4147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7D2B6-6EAE-4F7B-A12C-69D70B8C37C6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CD34-696B-43D6-BCB5-A033D0A4B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056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7D2B6-6EAE-4F7B-A12C-69D70B8C37C6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CD34-696B-43D6-BCB5-A033D0A4B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0525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7D2B6-6EAE-4F7B-A12C-69D70B8C37C6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CD34-696B-43D6-BCB5-A033D0A4B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2697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7D2B6-6EAE-4F7B-A12C-69D70B8C37C6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CD34-696B-43D6-BCB5-A033D0A4B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872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29A7D2B6-6EAE-4F7B-A12C-69D70B8C37C6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A51ACD34-696B-43D6-BCB5-A033D0A4B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19571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60000" y="359999"/>
            <a:ext cx="8460000" cy="3888000"/>
          </a:xfrm>
        </p:spPr>
        <p:txBody>
          <a:bodyPr>
            <a:normAutofit/>
          </a:bodyPr>
          <a:lstStyle/>
          <a:p>
            <a:r>
              <a:rPr lang="en-US" altLang="ja-JP" sz="3600" dirty="0">
                <a:solidFill>
                  <a:schemeClr val="bg1"/>
                </a:solidFill>
              </a:rPr>
              <a:t>2015</a:t>
            </a:r>
            <a:r>
              <a:rPr lang="ja-JP" altLang="en-US" sz="3600" dirty="0">
                <a:solidFill>
                  <a:schemeClr val="bg1"/>
                </a:solidFill>
              </a:rPr>
              <a:t>年度期間限定商品</a:t>
            </a:r>
            <a:r>
              <a:rPr lang="en-US" altLang="ja-JP" sz="3600" dirty="0">
                <a:solidFill>
                  <a:schemeClr val="bg1"/>
                </a:solidFill>
              </a:rPr>
              <a:t/>
            </a:r>
            <a:br>
              <a:rPr lang="en-US" altLang="ja-JP" sz="3600" dirty="0">
                <a:solidFill>
                  <a:schemeClr val="bg1"/>
                </a:solidFill>
              </a:rPr>
            </a:br>
            <a:r>
              <a:rPr lang="ja-JP" altLang="en-US" sz="6000" dirty="0">
                <a:solidFill>
                  <a:schemeClr val="bg1"/>
                </a:solidFill>
              </a:rPr>
              <a:t>ネーミング提案</a:t>
            </a:r>
            <a:r>
              <a:rPr lang="en-US" altLang="ja-JP" sz="6000" dirty="0">
                <a:solidFill>
                  <a:schemeClr val="bg1"/>
                </a:solidFill>
              </a:rPr>
              <a:t/>
            </a:r>
            <a:br>
              <a:rPr lang="en-US" altLang="ja-JP" sz="6000" dirty="0">
                <a:solidFill>
                  <a:schemeClr val="bg1"/>
                </a:solidFill>
              </a:rPr>
            </a:br>
            <a:r>
              <a:rPr lang="ja-JP" altLang="en-US" sz="6000" dirty="0">
                <a:solidFill>
                  <a:schemeClr val="bg1"/>
                </a:solidFill>
              </a:rPr>
              <a:t>最終候補</a:t>
            </a:r>
            <a:endParaRPr kumimoji="1" lang="ja-JP" altLang="en-US" sz="5400" dirty="0">
              <a:solidFill>
                <a:schemeClr val="bg1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60000" y="4960137"/>
            <a:ext cx="5610494" cy="1463040"/>
          </a:xfrm>
        </p:spPr>
        <p:txBody>
          <a:bodyPr/>
          <a:lstStyle/>
          <a:p>
            <a:r>
              <a:rPr kumimoji="1" lang="en-US" altLang="ja-JP" dirty="0" smtClean="0"/>
              <a:t>2015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１日現在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99030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ネーミング</a:t>
            </a:r>
            <a:r>
              <a:rPr lang="en-US" altLang="ja-JP" dirty="0"/>
              <a:t>A</a:t>
            </a:r>
            <a:r>
              <a:rPr lang="ja-JP" altLang="en-US" dirty="0"/>
              <a:t>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768096" y="1983347"/>
            <a:ext cx="7290054" cy="1841678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45720" tIns="45720" rIns="45720" bIns="45720" rtlCol="0" anchor="ctr">
            <a:noAutofit/>
          </a:bodyPr>
          <a:lstStyle/>
          <a:p>
            <a:pPr marL="360000" indent="0">
              <a:lnSpc>
                <a:spcPct val="150000"/>
              </a:lnSpc>
              <a:buNone/>
            </a:pPr>
            <a:r>
              <a:rPr lang="ja-JP" altLang="en-US" sz="3200" dirty="0">
                <a:solidFill>
                  <a:schemeClr val="bg1"/>
                </a:solidFill>
              </a:rPr>
              <a:t>甘く切ない　「</a:t>
            </a:r>
            <a:r>
              <a:rPr lang="ja-JP" altLang="en-US" sz="3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初恋カフェ</a:t>
            </a:r>
            <a:r>
              <a:rPr lang="ja-JP" altLang="en-US" sz="3200" dirty="0">
                <a:solidFill>
                  <a:schemeClr val="bg1"/>
                </a:solidFill>
              </a:rPr>
              <a:t>」</a:t>
            </a:r>
            <a:br>
              <a:rPr lang="ja-JP" altLang="en-US" sz="3200" dirty="0">
                <a:solidFill>
                  <a:schemeClr val="bg1"/>
                </a:solidFill>
              </a:rPr>
            </a:br>
            <a:r>
              <a:rPr lang="ja-JP" altLang="en-US" sz="3200" dirty="0">
                <a:solidFill>
                  <a:schemeClr val="bg1"/>
                </a:solidFill>
              </a:rPr>
              <a:t>苦く切ない　「</a:t>
            </a:r>
            <a:r>
              <a:rPr lang="ja-JP" altLang="en-US" sz="3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失恋カフェ</a:t>
            </a:r>
            <a:r>
              <a:rPr lang="ja-JP" altLang="en-US" sz="3200" dirty="0">
                <a:solidFill>
                  <a:schemeClr val="bg1"/>
                </a:solidFill>
              </a:rPr>
              <a:t>」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768096" y="4134118"/>
            <a:ext cx="7290054" cy="2520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Clr>
                <a:schemeClr val="accent1"/>
              </a:buClr>
              <a:buSzPct val="120000"/>
              <a:buFont typeface="Wingdings" panose="05000000000000000000" pitchFamily="2" charset="2"/>
              <a:buChar char="n"/>
            </a:pPr>
            <a:r>
              <a:rPr lang="ja-JP" altLang="en-US" dirty="0"/>
              <a:t>「</a:t>
            </a:r>
            <a:r>
              <a:rPr lang="ja-JP" altLang="en-US" b="1" dirty="0">
                <a:solidFill>
                  <a:schemeClr val="accent1"/>
                </a:solidFill>
              </a:rPr>
              <a:t>コーヒー</a:t>
            </a:r>
            <a:r>
              <a:rPr lang="ja-JP" altLang="en-US" dirty="0"/>
              <a:t>」と「</a:t>
            </a:r>
            <a:r>
              <a:rPr lang="ja-JP" altLang="en-US" b="1" dirty="0">
                <a:solidFill>
                  <a:schemeClr val="accent1"/>
                </a:solidFill>
              </a:rPr>
              <a:t>恋愛</a:t>
            </a:r>
            <a:r>
              <a:rPr lang="ja-JP" altLang="en-US" dirty="0"/>
              <a:t>」という無関係な要素の組み合わせに斬新さ</a:t>
            </a:r>
          </a:p>
          <a:p>
            <a:pPr>
              <a:lnSpc>
                <a:spcPct val="150000"/>
              </a:lnSpc>
              <a:buClr>
                <a:schemeClr val="accent1"/>
              </a:buClr>
              <a:buSzPct val="120000"/>
              <a:buFont typeface="Wingdings" panose="05000000000000000000" pitchFamily="2" charset="2"/>
              <a:buChar char="n"/>
            </a:pPr>
            <a:r>
              <a:rPr lang="ja-JP" altLang="en-US" dirty="0"/>
              <a:t>「</a:t>
            </a:r>
            <a:r>
              <a:rPr lang="ja-JP" altLang="en-US" b="1" dirty="0">
                <a:solidFill>
                  <a:schemeClr val="accent1"/>
                </a:solidFill>
              </a:rPr>
              <a:t>味覚</a:t>
            </a:r>
            <a:r>
              <a:rPr lang="ja-JP" altLang="en-US" dirty="0"/>
              <a:t>」と「</a:t>
            </a:r>
            <a:r>
              <a:rPr lang="ja-JP" altLang="en-US" b="1" dirty="0">
                <a:solidFill>
                  <a:schemeClr val="accent1"/>
                </a:solidFill>
              </a:rPr>
              <a:t>恋愛</a:t>
            </a:r>
            <a:r>
              <a:rPr lang="ja-JP" altLang="en-US" dirty="0"/>
              <a:t>」の甘さ・苦さのかけ合わせ</a:t>
            </a:r>
          </a:p>
          <a:p>
            <a:pPr>
              <a:lnSpc>
                <a:spcPct val="150000"/>
              </a:lnSpc>
              <a:buClr>
                <a:schemeClr val="accent1"/>
              </a:buClr>
              <a:buSzPct val="120000"/>
              <a:buFont typeface="Wingdings" panose="05000000000000000000" pitchFamily="2" charset="2"/>
              <a:buChar char="n"/>
            </a:pPr>
            <a:r>
              <a:rPr lang="ja-JP" altLang="en-US" dirty="0"/>
              <a:t>大ヒット映画「</a:t>
            </a:r>
            <a:r>
              <a:rPr lang="ja-JP" altLang="en-US" b="1" dirty="0">
                <a:solidFill>
                  <a:schemeClr val="accent1"/>
                </a:solidFill>
              </a:rPr>
              <a:t>カフェテリアの恋人</a:t>
            </a:r>
            <a:r>
              <a:rPr lang="ja-JP" altLang="en-US" dirty="0"/>
              <a:t>」の余韻・波及</a:t>
            </a:r>
            <a:r>
              <a:rPr lang="ja-JP" altLang="en-US" dirty="0" smtClean="0"/>
              <a:t>効果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47657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ネーミング</a:t>
            </a:r>
            <a:r>
              <a:rPr lang="en-US" altLang="ja-JP" dirty="0"/>
              <a:t>B</a:t>
            </a:r>
            <a:r>
              <a:rPr lang="ja-JP" altLang="en-US" dirty="0"/>
              <a:t>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768096" y="1983347"/>
            <a:ext cx="7290054" cy="1841678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45720" tIns="45720" rIns="45720" bIns="45720" rtlCol="0" anchor="ctr">
            <a:noAutofit/>
          </a:bodyPr>
          <a:lstStyle/>
          <a:p>
            <a:pPr marL="360000" indent="0">
              <a:lnSpc>
                <a:spcPct val="150000"/>
              </a:lnSpc>
              <a:buNone/>
            </a:pPr>
            <a:r>
              <a:rPr lang="ja-JP" altLang="en-US" sz="3200" dirty="0">
                <a:solidFill>
                  <a:schemeClr val="bg1"/>
                </a:solidFill>
              </a:rPr>
              <a:t>オフタイムの珈琲　「</a:t>
            </a:r>
            <a:r>
              <a:rPr lang="ja-JP" altLang="en-US" sz="3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ほっと</a:t>
            </a:r>
            <a:r>
              <a:rPr lang="ja-JP" altLang="en-US" sz="3200" dirty="0">
                <a:solidFill>
                  <a:schemeClr val="bg1"/>
                </a:solidFill>
              </a:rPr>
              <a:t>」</a:t>
            </a:r>
            <a:br>
              <a:rPr lang="ja-JP" altLang="en-US" sz="3200" dirty="0">
                <a:solidFill>
                  <a:schemeClr val="bg1"/>
                </a:solidFill>
              </a:rPr>
            </a:br>
            <a:r>
              <a:rPr lang="ja-JP" altLang="en-US" sz="3200" dirty="0">
                <a:solidFill>
                  <a:schemeClr val="bg1"/>
                </a:solidFill>
              </a:rPr>
              <a:t>オンタイムの珈琲　「</a:t>
            </a:r>
            <a:r>
              <a:rPr lang="ja-JP" altLang="en-US" sz="3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きりっと</a:t>
            </a:r>
            <a:r>
              <a:rPr lang="ja-JP" altLang="en-US" sz="3200" dirty="0">
                <a:solidFill>
                  <a:schemeClr val="bg1"/>
                </a:solidFill>
              </a:rPr>
              <a:t>」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768096" y="4134118"/>
            <a:ext cx="7290054" cy="2520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Clr>
                <a:schemeClr val="accent1"/>
              </a:buClr>
              <a:buSzPct val="120000"/>
              <a:buFont typeface="Wingdings" panose="05000000000000000000" pitchFamily="2" charset="2"/>
              <a:buChar char="n"/>
            </a:pPr>
            <a:r>
              <a:rPr lang="ja-JP" altLang="en-US" dirty="0"/>
              <a:t>「</a:t>
            </a:r>
            <a:r>
              <a:rPr lang="ja-JP" altLang="en-US" b="1" dirty="0">
                <a:solidFill>
                  <a:schemeClr val="accent1"/>
                </a:solidFill>
              </a:rPr>
              <a:t>擬音</a:t>
            </a:r>
            <a:r>
              <a:rPr lang="ja-JP" altLang="en-US" dirty="0"/>
              <a:t>」に軽快さと新鮮さ</a:t>
            </a:r>
          </a:p>
          <a:p>
            <a:pPr>
              <a:lnSpc>
                <a:spcPct val="150000"/>
              </a:lnSpc>
              <a:buClr>
                <a:schemeClr val="accent1"/>
              </a:buClr>
              <a:buSzPct val="120000"/>
              <a:buFont typeface="Wingdings" panose="05000000000000000000" pitchFamily="2" charset="2"/>
              <a:buChar char="n"/>
            </a:pPr>
            <a:r>
              <a:rPr lang="ja-JP" altLang="en-US" dirty="0"/>
              <a:t>感覚的な響きに「</a:t>
            </a:r>
            <a:r>
              <a:rPr lang="ja-JP" altLang="en-US" b="1" dirty="0">
                <a:solidFill>
                  <a:schemeClr val="accent1"/>
                </a:solidFill>
              </a:rPr>
              <a:t>人間らしさ</a:t>
            </a:r>
            <a:r>
              <a:rPr lang="ja-JP" altLang="en-US" dirty="0"/>
              <a:t>」</a:t>
            </a:r>
          </a:p>
          <a:p>
            <a:pPr>
              <a:lnSpc>
                <a:spcPct val="150000"/>
              </a:lnSpc>
              <a:buClr>
                <a:schemeClr val="accent1"/>
              </a:buClr>
              <a:buSzPct val="120000"/>
              <a:buFont typeface="Wingdings" panose="05000000000000000000" pitchFamily="2" charset="2"/>
              <a:buChar char="n"/>
            </a:pPr>
            <a:r>
              <a:rPr lang="ja-JP" altLang="en-US" dirty="0"/>
              <a:t>ひらがなで「</a:t>
            </a:r>
            <a:r>
              <a:rPr lang="ja-JP" altLang="en-US" b="1" dirty="0">
                <a:solidFill>
                  <a:schemeClr val="accent1"/>
                </a:solidFill>
              </a:rPr>
              <a:t>ぬくもり</a:t>
            </a:r>
            <a:r>
              <a:rPr lang="ja-JP" altLang="en-US" dirty="0"/>
              <a:t>」を表現</a:t>
            </a:r>
          </a:p>
          <a:p>
            <a:pPr>
              <a:lnSpc>
                <a:spcPct val="150000"/>
              </a:lnSpc>
              <a:buClr>
                <a:schemeClr val="accent1"/>
              </a:buClr>
              <a:buSzPct val="120000"/>
              <a:buFont typeface="Wingdings" panose="05000000000000000000" pitchFamily="2" charset="2"/>
              <a:buChar char="n"/>
            </a:pPr>
            <a:r>
              <a:rPr lang="ja-JP" altLang="en-US" dirty="0"/>
              <a:t>「</a:t>
            </a:r>
            <a:r>
              <a:rPr lang="ja-JP" altLang="en-US" b="1" dirty="0">
                <a:solidFill>
                  <a:schemeClr val="accent1"/>
                </a:solidFill>
              </a:rPr>
              <a:t>ほっと</a:t>
            </a:r>
            <a:r>
              <a:rPr lang="ja-JP" altLang="en-US" dirty="0"/>
              <a:t>」から甘さ、「</a:t>
            </a:r>
            <a:r>
              <a:rPr lang="ja-JP" altLang="en-US" b="1" dirty="0">
                <a:solidFill>
                  <a:schemeClr val="accent1"/>
                </a:solidFill>
              </a:rPr>
              <a:t>きりっと</a:t>
            </a:r>
            <a:r>
              <a:rPr lang="ja-JP" altLang="en-US" dirty="0"/>
              <a:t>」から苦さを連想</a:t>
            </a:r>
          </a:p>
        </p:txBody>
      </p:sp>
    </p:spTree>
    <p:extLst>
      <p:ext uri="{BB962C8B-B14F-4D97-AF65-F5344CB8AC3E}">
        <p14:creationId xmlns:p14="http://schemas.microsoft.com/office/powerpoint/2010/main" val="1733783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ネーミング</a:t>
            </a:r>
            <a:r>
              <a:rPr lang="en-US" altLang="ja-JP" dirty="0" smtClean="0"/>
              <a:t>C</a:t>
            </a:r>
            <a:r>
              <a:rPr lang="ja-JP" altLang="en-US" dirty="0" smtClean="0"/>
              <a:t>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768096" y="1983347"/>
            <a:ext cx="7290054" cy="1841678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marL="360000" indent="0">
              <a:lnSpc>
                <a:spcPct val="150000"/>
              </a:lnSpc>
              <a:buNone/>
            </a:pPr>
            <a:r>
              <a:rPr lang="ja-JP" altLang="en-US" sz="3200" dirty="0" smtClean="0">
                <a:solidFill>
                  <a:schemeClr val="bg1"/>
                </a:solidFill>
              </a:rPr>
              <a:t>あの</a:t>
            </a:r>
            <a:r>
              <a:rPr lang="ja-JP" altLang="en-US" sz="3200" dirty="0">
                <a:solidFill>
                  <a:schemeClr val="bg1"/>
                </a:solidFill>
              </a:rPr>
              <a:t>頃の「</a:t>
            </a:r>
            <a:r>
              <a:rPr lang="ja-JP" altLang="en-US" sz="3200" dirty="0" err="1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ほろ甘</a:t>
            </a:r>
            <a:r>
              <a:rPr lang="ja-JP" altLang="en-US" sz="3200" dirty="0">
                <a:solidFill>
                  <a:schemeClr val="bg1"/>
                </a:solidFill>
              </a:rPr>
              <a:t>」</a:t>
            </a:r>
            <a:br>
              <a:rPr lang="ja-JP" altLang="en-US" sz="3200" dirty="0">
                <a:solidFill>
                  <a:schemeClr val="bg1"/>
                </a:solidFill>
              </a:rPr>
            </a:br>
            <a:r>
              <a:rPr lang="ja-JP" altLang="en-US" sz="3200" dirty="0">
                <a:solidFill>
                  <a:schemeClr val="bg1"/>
                </a:solidFill>
              </a:rPr>
              <a:t>あの頃の「</a:t>
            </a:r>
            <a:r>
              <a:rPr lang="ja-JP" altLang="en-US" sz="3200" dirty="0" err="1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ほろ</a:t>
            </a:r>
            <a:r>
              <a:rPr lang="ja-JP" altLang="en-US" sz="3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苦</a:t>
            </a:r>
            <a:r>
              <a:rPr lang="ja-JP" altLang="en-US" sz="3200" dirty="0">
                <a:solidFill>
                  <a:schemeClr val="bg1"/>
                </a:solidFill>
              </a:rPr>
              <a:t>」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768096" y="4134118"/>
            <a:ext cx="7290054" cy="2520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Clr>
                <a:schemeClr val="accent1"/>
              </a:buClr>
              <a:buSzPct val="120000"/>
              <a:buFont typeface="Wingdings" panose="05000000000000000000" pitchFamily="2" charset="2"/>
              <a:buChar char="n"/>
            </a:pPr>
            <a:r>
              <a:rPr lang="ja-JP" altLang="en-US" dirty="0"/>
              <a:t>「</a:t>
            </a:r>
            <a:r>
              <a:rPr lang="ja-JP" altLang="en-US" b="1" dirty="0">
                <a:solidFill>
                  <a:schemeClr val="accent1"/>
                </a:solidFill>
              </a:rPr>
              <a:t>時間の流れ</a:t>
            </a:r>
            <a:r>
              <a:rPr lang="ja-JP" altLang="en-US" dirty="0"/>
              <a:t>」と「</a:t>
            </a:r>
            <a:r>
              <a:rPr lang="ja-JP" altLang="en-US" b="1" dirty="0">
                <a:solidFill>
                  <a:schemeClr val="accent1"/>
                </a:solidFill>
              </a:rPr>
              <a:t>叙情的感覚</a:t>
            </a:r>
            <a:r>
              <a:rPr lang="ja-JP" altLang="en-US" dirty="0"/>
              <a:t>」の組み合わせに奥行き</a:t>
            </a:r>
          </a:p>
          <a:p>
            <a:pPr>
              <a:lnSpc>
                <a:spcPct val="150000"/>
              </a:lnSpc>
              <a:buClr>
                <a:schemeClr val="accent1"/>
              </a:buClr>
              <a:buSzPct val="120000"/>
              <a:buFont typeface="Wingdings" panose="05000000000000000000" pitchFamily="2" charset="2"/>
              <a:buChar char="n"/>
            </a:pPr>
            <a:r>
              <a:rPr lang="ja-JP" altLang="en-US" dirty="0"/>
              <a:t>「</a:t>
            </a:r>
            <a:r>
              <a:rPr lang="ja-JP" altLang="en-US" b="1" dirty="0">
                <a:solidFill>
                  <a:schemeClr val="accent1"/>
                </a:solidFill>
              </a:rPr>
              <a:t>心の琴線</a:t>
            </a:r>
            <a:r>
              <a:rPr lang="ja-JP" altLang="en-US" dirty="0"/>
              <a:t>」に届くやさしい響き</a:t>
            </a:r>
          </a:p>
          <a:p>
            <a:pPr>
              <a:lnSpc>
                <a:spcPct val="150000"/>
              </a:lnSpc>
              <a:buClr>
                <a:schemeClr val="accent1"/>
              </a:buClr>
              <a:buSzPct val="120000"/>
              <a:buFont typeface="Wingdings" panose="05000000000000000000" pitchFamily="2" charset="2"/>
              <a:buChar char="n"/>
            </a:pPr>
            <a:r>
              <a:rPr lang="ja-JP" altLang="en-US" dirty="0"/>
              <a:t>思い出をたどる「</a:t>
            </a:r>
            <a:r>
              <a:rPr lang="ja-JP" altLang="en-US" b="1" dirty="0">
                <a:solidFill>
                  <a:schemeClr val="accent1"/>
                </a:solidFill>
              </a:rPr>
              <a:t>しみじみ感</a:t>
            </a:r>
            <a:r>
              <a:rPr lang="ja-JP" altLang="en-US" dirty="0" smtClean="0"/>
              <a:t>」</a:t>
            </a:r>
            <a:endParaRPr lang="en-US" altLang="ja-JP" dirty="0" smtClean="0"/>
          </a:p>
          <a:p>
            <a:pPr>
              <a:lnSpc>
                <a:spcPct val="150000"/>
              </a:lnSpc>
              <a:buClr>
                <a:schemeClr val="accent1"/>
              </a:buClr>
              <a:buSzPct val="120000"/>
              <a:buFont typeface="Wingdings" panose="05000000000000000000" pitchFamily="2" charset="2"/>
              <a:buChar char="n"/>
            </a:pPr>
            <a:r>
              <a:rPr lang="ja-JP" altLang="en-US" dirty="0" smtClean="0"/>
              <a:t>「</a:t>
            </a:r>
            <a:r>
              <a:rPr lang="ja-JP" altLang="en-US" b="1" dirty="0">
                <a:solidFill>
                  <a:schemeClr val="accent1"/>
                </a:solidFill>
              </a:rPr>
              <a:t>少しだけ</a:t>
            </a:r>
            <a:r>
              <a:rPr lang="ja-JP" altLang="en-US" dirty="0" smtClean="0"/>
              <a:t>」の甘さ・苦さを表現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086438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赤味がかったオレンジ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4825F1AF-8DBC-4E3D-9F3D-688338DA83F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141</TotalTime>
  <Words>151</Words>
  <Application>Microsoft Office PowerPoint</Application>
  <PresentationFormat>画面に合わせる (4:3)</PresentationFormat>
  <Paragraphs>19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HGS創英角ｺﾞｼｯｸUB</vt:lpstr>
      <vt:lpstr>ＭＳ Ｐゴシック</vt:lpstr>
      <vt:lpstr>Arial</vt:lpstr>
      <vt:lpstr>Tw Cen MT</vt:lpstr>
      <vt:lpstr>Wingdings</vt:lpstr>
      <vt:lpstr>Wingdings 3</vt:lpstr>
      <vt:lpstr>インテグラル</vt:lpstr>
      <vt:lpstr>2015年度期間限定商品 ネーミング提案 最終候補</vt:lpstr>
      <vt:lpstr>ネーミングA案</vt:lpstr>
      <vt:lpstr>ネーミングB案</vt:lpstr>
      <vt:lpstr>ネーミングC案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2015年度期間限定商品 ネーミング提案 最終候補</dc:title>
  <dc:creator>FOM出版</dc:creator>
  <cp:lastModifiedBy>FOM出版</cp:lastModifiedBy>
  <cp:revision>15</cp:revision>
  <dcterms:created xsi:type="dcterms:W3CDTF">2015-04-10T04:46:31Z</dcterms:created>
  <dcterms:modified xsi:type="dcterms:W3CDTF">2015-05-22T01:13:40Z</dcterms:modified>
</cp:coreProperties>
</file>