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74" r:id="rId6"/>
    <p:sldId id="276" r:id="rId7"/>
    <p:sldId id="263" r:id="rId8"/>
    <p:sldId id="275" r:id="rId9"/>
    <p:sldId id="265" r:id="rId10"/>
    <p:sldId id="277" r:id="rId11"/>
    <p:sldId id="267" r:id="rId12"/>
    <p:sldId id="268" r:id="rId13"/>
    <p:sldId id="269" r:id="rId14"/>
    <p:sldId id="278" r:id="rId15"/>
    <p:sldId id="271" r:id="rId16"/>
    <p:sldId id="272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2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17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24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4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17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37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0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60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12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2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82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61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D4FB-8949-4E3E-A360-559B0BB3C48B}" type="datetimeFigureOut">
              <a:rPr kumimoji="1" lang="ja-JP" altLang="en-US" smtClean="0"/>
              <a:t>2015/5/22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FD766-8839-4678-A73A-B45B1AEA9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75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-1"/>
            <a:ext cx="7772400" cy="2816225"/>
          </a:xfrm>
        </p:spPr>
        <p:txBody>
          <a:bodyPr anchor="ctr"/>
          <a:lstStyle/>
          <a:p>
            <a:r>
              <a:rPr lang="en-US" altLang="ja-JP" sz="7200" dirty="0" smtClean="0"/>
              <a:t>FOM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600" dirty="0" smtClean="0"/>
              <a:t>ダイヤモンド・ホテル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4400" dirty="0" smtClean="0"/>
              <a:t>RESTAURANTS</a:t>
            </a:r>
          </a:p>
          <a:p>
            <a:r>
              <a:rPr lang="en-US" altLang="ja-JP" sz="4400" dirty="0" smtClean="0"/>
              <a:t>INFORMATION</a:t>
            </a:r>
            <a:endParaRPr lang="en-US" altLang="ja-JP" sz="4400" dirty="0"/>
          </a:p>
        </p:txBody>
      </p:sp>
      <p:pic>
        <p:nvPicPr>
          <p:cNvPr id="9" name="Picture 3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0043" y="5402173"/>
            <a:ext cx="823913" cy="1054100"/>
          </a:xfrm>
          <a:prstGeom prst="rect">
            <a:avLst/>
          </a:prstGeom>
          <a:noFill/>
        </p:spPr>
      </p:pic>
      <p:grpSp>
        <p:nvGrpSpPr>
          <p:cNvPr id="12" name="グループ化 1"/>
          <p:cNvGrpSpPr/>
          <p:nvPr/>
        </p:nvGrpSpPr>
        <p:grpSpPr>
          <a:xfrm>
            <a:off x="0" y="2816225"/>
            <a:ext cx="9144001" cy="252413"/>
            <a:chOff x="0" y="2816225"/>
            <a:chExt cx="9144001" cy="252413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2816225"/>
              <a:ext cx="2303463" cy="2524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268538" y="2816225"/>
              <a:ext cx="2303463" cy="25241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572000" y="2816225"/>
              <a:ext cx="2303463" cy="252413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6840538" y="2816225"/>
              <a:ext cx="2303463" cy="25241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94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dirty="0" smtClean="0"/>
              <a:t>FLOOR GUIDE</a:t>
            </a:r>
            <a:endParaRPr kumimoji="1" lang="ja-JP" altLang="en-US" dirty="0"/>
          </a:p>
        </p:txBody>
      </p:sp>
      <p:grpSp>
        <p:nvGrpSpPr>
          <p:cNvPr id="3" name="グループ化 1"/>
          <p:cNvGrpSpPr/>
          <p:nvPr/>
        </p:nvGrpSpPr>
        <p:grpSpPr>
          <a:xfrm>
            <a:off x="0" y="0"/>
            <a:ext cx="252413" cy="6870700"/>
            <a:chOff x="0" y="0"/>
            <a:chExt cx="252413" cy="6870700"/>
          </a:xfrm>
        </p:grpSpPr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1588" y="0"/>
              <a:ext cx="250825" cy="1727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700213"/>
              <a:ext cx="252413" cy="17272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3370263"/>
              <a:ext cx="252413" cy="1727200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588" y="5097463"/>
              <a:ext cx="250825" cy="177323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2"/>
          <p:cNvGrpSpPr/>
          <p:nvPr/>
        </p:nvGrpSpPr>
        <p:grpSpPr>
          <a:xfrm>
            <a:off x="923925" y="1951038"/>
            <a:ext cx="4897438" cy="2819400"/>
            <a:chOff x="923925" y="1951038"/>
            <a:chExt cx="4897438" cy="2819400"/>
          </a:xfrm>
        </p:grpSpPr>
        <p:sp>
          <p:nvSpPr>
            <p:cNvPr id="60" name="AutoShape 6"/>
            <p:cNvSpPr>
              <a:spLocks noChangeArrowheads="1"/>
            </p:cNvSpPr>
            <p:nvPr/>
          </p:nvSpPr>
          <p:spPr bwMode="auto">
            <a:xfrm>
              <a:off x="923925" y="1951038"/>
              <a:ext cx="4897438" cy="2819400"/>
            </a:xfrm>
            <a:prstGeom prst="parallelogram">
              <a:avLst>
                <a:gd name="adj" fmla="val 29988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7"/>
            <p:cNvSpPr>
              <a:spLocks noChangeArrowheads="1"/>
            </p:cNvSpPr>
            <p:nvPr/>
          </p:nvSpPr>
          <p:spPr bwMode="auto">
            <a:xfrm>
              <a:off x="2640013" y="2036763"/>
              <a:ext cx="647700" cy="615950"/>
            </a:xfrm>
            <a:prstGeom prst="parallelogram">
              <a:avLst>
                <a:gd name="adj" fmla="val 29589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AutoShape 8"/>
            <p:cNvSpPr>
              <a:spLocks noChangeArrowheads="1"/>
            </p:cNvSpPr>
            <p:nvPr/>
          </p:nvSpPr>
          <p:spPr bwMode="auto">
            <a:xfrm>
              <a:off x="4106863" y="2028825"/>
              <a:ext cx="646112" cy="614363"/>
            </a:xfrm>
            <a:prstGeom prst="parallelogram">
              <a:avLst>
                <a:gd name="adj" fmla="val 2939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9"/>
            <p:cNvSpPr>
              <a:spLocks noChangeArrowheads="1"/>
            </p:cNvSpPr>
            <p:nvPr/>
          </p:nvSpPr>
          <p:spPr bwMode="auto">
            <a:xfrm>
              <a:off x="3254375" y="2033588"/>
              <a:ext cx="334963" cy="307975"/>
            </a:xfrm>
            <a:prstGeom prst="parallelogram">
              <a:avLst>
                <a:gd name="adj" fmla="val 2908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AutoShape 10"/>
            <p:cNvSpPr>
              <a:spLocks noChangeArrowheads="1"/>
            </p:cNvSpPr>
            <p:nvPr/>
          </p:nvSpPr>
          <p:spPr bwMode="auto">
            <a:xfrm>
              <a:off x="3162300" y="2344738"/>
              <a:ext cx="336550" cy="307975"/>
            </a:xfrm>
            <a:prstGeom prst="parallelogram">
              <a:avLst>
                <a:gd name="adj" fmla="val 292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AutoShape 11"/>
            <p:cNvSpPr>
              <a:spLocks noChangeArrowheads="1"/>
            </p:cNvSpPr>
            <p:nvPr/>
          </p:nvSpPr>
          <p:spPr bwMode="auto">
            <a:xfrm>
              <a:off x="3900488" y="2036763"/>
              <a:ext cx="334962" cy="309562"/>
            </a:xfrm>
            <a:prstGeom prst="parallelogram">
              <a:avLst>
                <a:gd name="adj" fmla="val 28935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3811588" y="2344738"/>
              <a:ext cx="334962" cy="307975"/>
            </a:xfrm>
            <a:prstGeom prst="parallelogram">
              <a:avLst>
                <a:gd name="adj" fmla="val 2908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13"/>
            <p:cNvSpPr>
              <a:spLocks noChangeArrowheads="1"/>
            </p:cNvSpPr>
            <p:nvPr/>
          </p:nvSpPr>
          <p:spPr bwMode="auto">
            <a:xfrm rot="866642">
              <a:off x="2957399" y="2097088"/>
              <a:ext cx="133755" cy="151082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4"/>
            <p:cNvSpPr>
              <a:spLocks noChangeArrowheads="1"/>
            </p:cNvSpPr>
            <p:nvPr/>
          </p:nvSpPr>
          <p:spPr bwMode="auto">
            <a:xfrm flipV="1">
              <a:off x="2907241" y="2247059"/>
              <a:ext cx="209550" cy="353266"/>
            </a:xfrm>
            <a:prstGeom prst="triangle">
              <a:avLst>
                <a:gd name="adj" fmla="val 0"/>
              </a:avLst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15"/>
            <p:cNvSpPr>
              <a:spLocks noChangeArrowheads="1"/>
            </p:cNvSpPr>
            <p:nvPr/>
          </p:nvSpPr>
          <p:spPr bwMode="auto">
            <a:xfrm rot="866642">
              <a:off x="4412013" y="2120900"/>
              <a:ext cx="147638" cy="163513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16"/>
            <p:cNvSpPr>
              <a:spLocks noChangeArrowheads="1"/>
            </p:cNvSpPr>
            <p:nvPr/>
          </p:nvSpPr>
          <p:spPr bwMode="auto">
            <a:xfrm>
              <a:off x="4258025" y="2273300"/>
              <a:ext cx="227013" cy="255588"/>
            </a:xfrm>
            <a:prstGeom prst="triangle">
              <a:avLst>
                <a:gd name="adj" fmla="val 96685"/>
              </a:avLst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17"/>
            <p:cNvSpPr>
              <a:spLocks noChangeArrowheads="1"/>
            </p:cNvSpPr>
            <p:nvPr/>
          </p:nvSpPr>
          <p:spPr bwMode="auto">
            <a:xfrm flipV="1">
              <a:off x="3271838" y="3162300"/>
              <a:ext cx="295275" cy="431800"/>
            </a:xfrm>
            <a:prstGeom prst="triangle">
              <a:avLst>
                <a:gd name="adj" fmla="val 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3" name="Text Box 18"/>
            <p:cNvSpPr txBox="1">
              <a:spLocks noChangeArrowheads="1"/>
            </p:cNvSpPr>
            <p:nvPr/>
          </p:nvSpPr>
          <p:spPr bwMode="auto">
            <a:xfrm>
              <a:off x="3092450" y="2908300"/>
              <a:ext cx="6413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ja-JP" altLang="en-US" sz="1200" b="1" dirty="0">
                  <a:solidFill>
                    <a:srgbClr val="FF0000"/>
                  </a:solidFill>
                </a:rPr>
                <a:t>現在地</a:t>
              </a:r>
            </a:p>
          </p:txBody>
        </p:sp>
      </p:grpSp>
      <p:sp>
        <p:nvSpPr>
          <p:cNvPr id="44" name="AutoShape 19"/>
          <p:cNvSpPr>
            <a:spLocks noChangeArrowheads="1"/>
          </p:cNvSpPr>
          <p:nvPr/>
        </p:nvSpPr>
        <p:spPr bwMode="auto">
          <a:xfrm>
            <a:off x="4338638" y="2017713"/>
            <a:ext cx="1390650" cy="1577975"/>
          </a:xfrm>
          <a:prstGeom prst="parallelogram">
            <a:avLst>
              <a:gd name="adj" fmla="val 33764"/>
            </a:avLst>
          </a:prstGeom>
          <a:solidFill>
            <a:schemeClr val="accent6">
              <a:lumMod val="75000"/>
            </a:schemeClr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" name="AutoShape 20"/>
          <p:cNvSpPr>
            <a:spLocks noChangeArrowheads="1"/>
          </p:cNvSpPr>
          <p:nvPr/>
        </p:nvSpPr>
        <p:spPr bwMode="auto">
          <a:xfrm>
            <a:off x="2995613" y="3670300"/>
            <a:ext cx="2233612" cy="1030288"/>
          </a:xfrm>
          <a:prstGeom prst="parallelogram">
            <a:avLst>
              <a:gd name="adj" fmla="val 29859"/>
            </a:avLst>
          </a:prstGeom>
          <a:solidFill>
            <a:schemeClr val="accent5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" name="AutoShape 21"/>
          <p:cNvSpPr>
            <a:spLocks noChangeArrowheads="1"/>
          </p:cNvSpPr>
          <p:nvPr/>
        </p:nvSpPr>
        <p:spPr bwMode="auto">
          <a:xfrm>
            <a:off x="1014413" y="3670301"/>
            <a:ext cx="2233612" cy="1030287"/>
          </a:xfrm>
          <a:prstGeom prst="parallelogram">
            <a:avLst>
              <a:gd name="adj" fmla="val 29860"/>
            </a:avLst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" name="AutoShape 22"/>
          <p:cNvSpPr>
            <a:spLocks noChangeArrowheads="1"/>
          </p:cNvSpPr>
          <p:nvPr/>
        </p:nvSpPr>
        <p:spPr bwMode="auto">
          <a:xfrm>
            <a:off x="1341438" y="2017713"/>
            <a:ext cx="1435100" cy="1577975"/>
          </a:xfrm>
          <a:prstGeom prst="parallelogram">
            <a:avLst>
              <a:gd name="adj" fmla="val 32903"/>
            </a:avLst>
          </a:prstGeom>
          <a:solidFill>
            <a:schemeClr val="bg2">
              <a:lumMod val="2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4" name="グループ化 3"/>
          <p:cNvGrpSpPr>
            <a:grpSpLocks/>
          </p:cNvGrpSpPr>
          <p:nvPr/>
        </p:nvGrpSpPr>
        <p:grpSpPr bwMode="auto">
          <a:xfrm>
            <a:off x="3779838" y="1674813"/>
            <a:ext cx="2952750" cy="504825"/>
            <a:chOff x="2381" y="1055"/>
            <a:chExt cx="1860" cy="318"/>
          </a:xfrm>
        </p:grpSpPr>
        <p:sp>
          <p:nvSpPr>
            <p:cNvPr id="75" name="Line 23"/>
            <p:cNvSpPr>
              <a:spLocks noChangeShapeType="1"/>
            </p:cNvSpPr>
            <p:nvPr/>
          </p:nvSpPr>
          <p:spPr bwMode="auto">
            <a:xfrm flipV="1">
              <a:off x="2472" y="1055"/>
              <a:ext cx="176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Line 24"/>
            <p:cNvSpPr>
              <a:spLocks noChangeShapeType="1"/>
            </p:cNvSpPr>
            <p:nvPr/>
          </p:nvSpPr>
          <p:spPr bwMode="auto">
            <a:xfrm flipV="1">
              <a:off x="2381" y="1055"/>
              <a:ext cx="91" cy="3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5" name="Line 25"/>
          <p:cNvSpPr>
            <a:spLocks noChangeShapeType="1"/>
          </p:cNvSpPr>
          <p:nvPr/>
        </p:nvSpPr>
        <p:spPr bwMode="auto">
          <a:xfrm>
            <a:off x="5245100" y="2886075"/>
            <a:ext cx="1081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8" name="Line 26"/>
          <p:cNvSpPr>
            <a:spLocks noChangeShapeType="1"/>
          </p:cNvSpPr>
          <p:nvPr/>
        </p:nvSpPr>
        <p:spPr bwMode="auto">
          <a:xfrm>
            <a:off x="4813300" y="3967163"/>
            <a:ext cx="1152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pSp>
        <p:nvGrpSpPr>
          <p:cNvPr id="51" name="グループ化 4"/>
          <p:cNvGrpSpPr>
            <a:grpSpLocks/>
          </p:cNvGrpSpPr>
          <p:nvPr/>
        </p:nvGrpSpPr>
        <p:grpSpPr bwMode="auto">
          <a:xfrm>
            <a:off x="2422525" y="4310063"/>
            <a:ext cx="3024188" cy="720725"/>
            <a:chOff x="1526" y="2715"/>
            <a:chExt cx="1905" cy="454"/>
          </a:xfrm>
        </p:grpSpPr>
        <p:sp>
          <p:nvSpPr>
            <p:cNvPr id="52" name="Line 27"/>
            <p:cNvSpPr>
              <a:spLocks noChangeShapeType="1"/>
            </p:cNvSpPr>
            <p:nvPr/>
          </p:nvSpPr>
          <p:spPr bwMode="auto">
            <a:xfrm>
              <a:off x="1526" y="3168"/>
              <a:ext cx="19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 flipH="1">
              <a:off x="1526" y="2715"/>
              <a:ext cx="112" cy="4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6" name="グループ化 5"/>
          <p:cNvGrpSpPr>
            <a:grpSpLocks/>
          </p:cNvGrpSpPr>
          <p:nvPr/>
        </p:nvGrpSpPr>
        <p:grpSpPr bwMode="auto">
          <a:xfrm>
            <a:off x="1296988" y="3390900"/>
            <a:ext cx="3635375" cy="2654300"/>
            <a:chOff x="817" y="2136"/>
            <a:chExt cx="2290" cy="1672"/>
          </a:xfrm>
        </p:grpSpPr>
        <p:sp>
          <p:nvSpPr>
            <p:cNvPr id="57" name="Line 29"/>
            <p:cNvSpPr>
              <a:spLocks noChangeShapeType="1"/>
            </p:cNvSpPr>
            <p:nvPr/>
          </p:nvSpPr>
          <p:spPr bwMode="auto">
            <a:xfrm>
              <a:off x="817" y="3807"/>
              <a:ext cx="229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 flipH="1">
              <a:off x="817" y="2136"/>
              <a:ext cx="486" cy="16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7" name="Text Box 31"/>
          <p:cNvSpPr txBox="1">
            <a:spLocks noChangeArrowheads="1"/>
          </p:cNvSpPr>
          <p:nvPr/>
        </p:nvSpPr>
        <p:spPr bwMode="auto">
          <a:xfrm>
            <a:off x="6719888" y="1468438"/>
            <a:ext cx="22060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dirty="0" smtClean="0"/>
              <a:t>エレベーター・ホール</a:t>
            </a:r>
            <a:endParaRPr lang="ja-JP" altLang="en-US" dirty="0"/>
          </a:p>
        </p:txBody>
      </p:sp>
      <p:sp>
        <p:nvSpPr>
          <p:cNvPr id="46" name="Text Box 32"/>
          <p:cNvSpPr>
            <a:spLocks noChangeArrowheads="1"/>
          </p:cNvSpPr>
          <p:nvPr/>
        </p:nvSpPr>
        <p:spPr bwMode="auto">
          <a:xfrm>
            <a:off x="6181725" y="2501900"/>
            <a:ext cx="23383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ctr"/>
            <a:r>
              <a:rPr lang="ja-JP" altLang="en-US" b="1" smtClean="0">
                <a:latin typeface="HG正楷書体-PRO" pitchFamily="66" charset="-128"/>
                <a:ea typeface="HG正楷書体-PRO" pitchFamily="66" charset="-128"/>
              </a:rPr>
              <a:t>和会席</a:t>
            </a:r>
            <a:r>
              <a:rPr lang="ja-JP" altLang="en-US" sz="4400" b="1" smtClean="0">
                <a:solidFill>
                  <a:schemeClr val="tx2"/>
                </a:solidFill>
                <a:latin typeface="HG正楷書体-PRO" pitchFamily="66" charset="-128"/>
                <a:ea typeface="HG正楷書体-PRO" pitchFamily="66" charset="-128"/>
              </a:rPr>
              <a:t> </a:t>
            </a:r>
            <a:r>
              <a:rPr lang="ja-JP" altLang="en-US" sz="2800" b="1" smtClean="0">
                <a:solidFill>
                  <a:schemeClr val="accent6">
                    <a:lumMod val="75000"/>
                  </a:schemeClr>
                </a:solidFill>
                <a:latin typeface="HG正楷書体-PRO" pitchFamily="66" charset="-128"/>
                <a:ea typeface="HG正楷書体-PRO" pitchFamily="66" charset="-128"/>
              </a:rPr>
              <a:t>源氏香</a:t>
            </a:r>
            <a:endParaRPr lang="ja-JP" altLang="en-US" sz="2800" b="1" dirty="0">
              <a:solidFill>
                <a:schemeClr val="accent6">
                  <a:lumMod val="75000"/>
                </a:schemeClr>
              </a:solidFill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49" name="Text Box 33"/>
          <p:cNvSpPr>
            <a:spLocks noChangeArrowheads="1"/>
          </p:cNvSpPr>
          <p:nvPr/>
        </p:nvSpPr>
        <p:spPr bwMode="auto">
          <a:xfrm>
            <a:off x="5661025" y="3643313"/>
            <a:ext cx="2233613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dirty="0">
                <a:latin typeface="Monotype Corsiva" pitchFamily="66" charset="0"/>
                <a:ea typeface="HGP教科書体" pitchFamily="18" charset="-128"/>
              </a:rPr>
              <a:t>Café &amp; Restaurant</a:t>
            </a:r>
            <a:r>
              <a:rPr lang="en-US" altLang="ja-JP" sz="3200" dirty="0">
                <a:latin typeface="Monotype Corsiva" pitchFamily="66" charset="0"/>
                <a:ea typeface="HGP教科書体" pitchFamily="18" charset="-128"/>
              </a:rPr>
              <a:t/>
            </a:r>
            <a:br>
              <a:rPr lang="en-US" altLang="ja-JP" sz="3200" dirty="0">
                <a:latin typeface="Monotype Corsiva" pitchFamily="66" charset="0"/>
                <a:ea typeface="HGP教科書体" pitchFamily="18" charset="-128"/>
              </a:rPr>
            </a:br>
            <a:r>
              <a:rPr lang="en-US" altLang="ja-JP" sz="28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HGP教科書体" pitchFamily="18" charset="-128"/>
              </a:rPr>
              <a:t>Le Voyage</a:t>
            </a:r>
          </a:p>
        </p:txBody>
      </p:sp>
      <p:sp>
        <p:nvSpPr>
          <p:cNvPr id="54" name="Text Box 34"/>
          <p:cNvSpPr>
            <a:spLocks noChangeArrowheads="1"/>
          </p:cNvSpPr>
          <p:nvPr/>
        </p:nvSpPr>
        <p:spPr bwMode="auto">
          <a:xfrm>
            <a:off x="5243513" y="4726173"/>
            <a:ext cx="1909762" cy="67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ja-JP" altLang="en-US" dirty="0">
                <a:latin typeface="Monotype Corsiva" pitchFamily="66" charset="0"/>
                <a:ea typeface="HGP行書体" pitchFamily="66" charset="-128"/>
              </a:rPr>
              <a:t>広東料理</a:t>
            </a:r>
            <a:r>
              <a:rPr lang="ja-JP" altLang="en-US" sz="3200" dirty="0">
                <a:latin typeface="Monotype Corsiva" pitchFamily="66" charset="0"/>
                <a:ea typeface="HGP行書体" pitchFamily="66" charset="-128"/>
              </a:rPr>
              <a:t/>
            </a:r>
            <a:br>
              <a:rPr lang="ja-JP" altLang="en-US" sz="3200" dirty="0">
                <a:latin typeface="Monotype Corsiva" pitchFamily="66" charset="0"/>
                <a:ea typeface="HGP行書体" pitchFamily="66" charset="-128"/>
              </a:rPr>
            </a:br>
            <a:r>
              <a:rPr lang="ja-JP" altLang="en-US" sz="2800" dirty="0">
                <a:solidFill>
                  <a:srgbClr val="C00000"/>
                </a:solidFill>
                <a:latin typeface="Monotype Corsiva" pitchFamily="66" charset="0"/>
                <a:ea typeface="HGP行書体" pitchFamily="66" charset="-128"/>
              </a:rPr>
              <a:t>宝楽菜館</a:t>
            </a:r>
          </a:p>
        </p:txBody>
      </p:sp>
      <p:sp>
        <p:nvSpPr>
          <p:cNvPr id="59" name="Text Box 35"/>
          <p:cNvSpPr>
            <a:spLocks noChangeArrowheads="1"/>
          </p:cNvSpPr>
          <p:nvPr/>
        </p:nvSpPr>
        <p:spPr bwMode="auto">
          <a:xfrm>
            <a:off x="4716463" y="5698027"/>
            <a:ext cx="24701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dirty="0">
                <a:latin typeface="Century Gothic" pitchFamily="34" charset="0"/>
              </a:rPr>
              <a:t>Lounge</a:t>
            </a:r>
            <a:br>
              <a:rPr lang="en-US" altLang="ja-JP" dirty="0">
                <a:latin typeface="Century Gothic" pitchFamily="34" charset="0"/>
              </a:rPr>
            </a:br>
            <a:r>
              <a:rPr lang="en-US" altLang="ja-JP" sz="2600" dirty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</a:rPr>
              <a:t>Silver Whale</a:t>
            </a:r>
          </a:p>
        </p:txBody>
      </p:sp>
    </p:spTree>
    <p:extLst>
      <p:ext uri="{BB962C8B-B14F-4D97-AF65-F5344CB8AC3E}">
        <p14:creationId xmlns:p14="http://schemas.microsoft.com/office/powerpoint/2010/main" val="264158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6662" y="564433"/>
            <a:ext cx="4738688" cy="1325563"/>
          </a:xfrm>
        </p:spPr>
        <p:txBody>
          <a:bodyPr/>
          <a:lstStyle/>
          <a:p>
            <a:pPr algn="ctr"/>
            <a:r>
              <a:rPr lang="zh-TW" altLang="en-US" sz="32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広東料理</a:t>
            </a:r>
            <a:br>
              <a:rPr lang="zh-TW" altLang="en-US" sz="32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</a:br>
            <a:r>
              <a:rPr lang="zh-TW" altLang="en-US" sz="5400" dirty="0" smtClean="0">
                <a:solidFill>
                  <a:srgbClr val="C0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宝楽菜館</a:t>
            </a:r>
            <a:endParaRPr kumimoji="1" lang="ja-JP" altLang="en-US" sz="5400" dirty="0">
              <a:solidFill>
                <a:srgbClr val="C0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76663" y="2291526"/>
            <a:ext cx="4738687" cy="234638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ja-JP" altLang="en-US" sz="1400" dirty="0"/>
              <a:t>ベテランの中国人</a:t>
            </a:r>
            <a:r>
              <a:rPr lang="ja-JP" altLang="en-US" sz="1400" dirty="0" smtClean="0"/>
              <a:t>シェフによる</a:t>
            </a:r>
            <a:r>
              <a:rPr lang="en-US" altLang="ja-JP" sz="1400" dirty="0" smtClean="0"/>
              <a:t/>
            </a:r>
            <a:br>
              <a:rPr lang="en-US" altLang="ja-JP" sz="1400" dirty="0" smtClean="0"/>
            </a:br>
            <a:r>
              <a:rPr lang="ja-JP" altLang="en-US" sz="1400" dirty="0" smtClean="0"/>
              <a:t>本場</a:t>
            </a:r>
            <a:r>
              <a:rPr lang="ja-JP" altLang="en-US" sz="1400" dirty="0"/>
              <a:t>の広東料理をご賞味ください。</a:t>
            </a:r>
            <a:br>
              <a:rPr lang="ja-JP" altLang="en-US" sz="1400" dirty="0"/>
            </a:br>
            <a:r>
              <a:rPr lang="ja-JP" altLang="en-US" sz="1400" dirty="0"/>
              <a:t>本格的なフルコースだけでなく、</a:t>
            </a:r>
            <a:br>
              <a:rPr lang="ja-JP" altLang="en-US" sz="1400" dirty="0"/>
            </a:br>
            <a:r>
              <a:rPr lang="ja-JP" altLang="en-US" sz="1400" dirty="0"/>
              <a:t>お手軽な飲茶コースもお楽しみいただけます。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US" altLang="ja-JP" sz="1400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ja-JP" altLang="en-US" sz="1400" dirty="0" smtClean="0"/>
              <a:t>営業時間　</a:t>
            </a:r>
            <a:r>
              <a:rPr lang="en-US" altLang="ja-JP" sz="1400" dirty="0" smtClean="0"/>
              <a:t>11</a:t>
            </a:r>
            <a:r>
              <a:rPr lang="ja-JP" altLang="en-US" sz="1400" dirty="0" smtClean="0"/>
              <a:t>：</a:t>
            </a:r>
            <a:r>
              <a:rPr lang="en-US" altLang="ja-JP" sz="1400" dirty="0" smtClean="0"/>
              <a:t>00</a:t>
            </a:r>
            <a:r>
              <a:rPr lang="ja-JP" altLang="en-US" sz="1400" dirty="0" smtClean="0"/>
              <a:t>～</a:t>
            </a:r>
            <a:r>
              <a:rPr lang="en-US" altLang="ja-JP" sz="1400" dirty="0" smtClean="0"/>
              <a:t>21</a:t>
            </a:r>
            <a:r>
              <a:rPr lang="ja-JP" altLang="en-US" sz="1400" dirty="0" smtClean="0"/>
              <a:t>：</a:t>
            </a:r>
            <a:r>
              <a:rPr lang="en-US" altLang="ja-JP" sz="1400" dirty="0" smtClean="0"/>
              <a:t>30</a:t>
            </a:r>
            <a:endParaRPr lang="en-US" altLang="ja-JP" sz="1400" dirty="0"/>
          </a:p>
        </p:txBody>
      </p:sp>
      <p:pic>
        <p:nvPicPr>
          <p:cNvPr id="6" name="Picture 3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3731" y="5238749"/>
            <a:ext cx="844550" cy="1082675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srgbClr val="C00000"/>
              </a:solidFill>
            </a:endParaRPr>
          </a:p>
        </p:txBody>
      </p:sp>
      <p:pic>
        <p:nvPicPr>
          <p:cNvPr id="10" name="Picture 5" descr="chi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8354" y="1889996"/>
            <a:ext cx="2405062" cy="30972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872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364302" y="384818"/>
            <a:ext cx="5151048" cy="1823543"/>
          </a:xfrm>
        </p:spPr>
        <p:txBody>
          <a:bodyPr>
            <a:noAutofit/>
          </a:bodyPr>
          <a:lstStyle/>
          <a:p>
            <a:pPr algn="ctr"/>
            <a:r>
              <a:rPr lang="ja-JP" altLang="en-US" sz="28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広東料理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/>
            </a:r>
            <a:b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</a:br>
            <a:r>
              <a:rPr lang="ja-JP" altLang="en-US" sz="4800" dirty="0" smtClean="0">
                <a:solidFill>
                  <a:srgbClr val="C0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宝楽菜館</a:t>
            </a:r>
            <a:r>
              <a:rPr lang="ja-JP" altLang="en-US" sz="3200" dirty="0" smtClean="0">
                <a:solidFill>
                  <a:srgbClr val="C0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/>
            </a:r>
            <a:br>
              <a:rPr lang="ja-JP" altLang="en-US" sz="3200" dirty="0" smtClean="0">
                <a:solidFill>
                  <a:srgbClr val="C0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</a:br>
            <a:r>
              <a:rPr lang="ja-JP" altLang="en-US" sz="32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昼の献立</a:t>
            </a:r>
            <a:endParaRPr kumimoji="1" lang="ja-JP" altLang="en-US" sz="32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33787" y="2432649"/>
            <a:ext cx="3420000" cy="36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dirty="0" smtClean="0"/>
              <a:t>A</a:t>
            </a:r>
            <a:r>
              <a:rPr lang="ja-JP" altLang="en-US" sz="2000" dirty="0" smtClean="0"/>
              <a:t>ランチ　</a:t>
            </a:r>
            <a:r>
              <a:rPr lang="en-US" altLang="ja-JP" sz="2000" dirty="0" smtClean="0"/>
              <a:t>\2,000-</a:t>
            </a:r>
            <a:endParaRPr lang="en-US" altLang="ja-JP" sz="1400" dirty="0" smtClean="0"/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黒酢入り酢豚</a:t>
            </a:r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炒飯</a:t>
            </a:r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点心</a:t>
            </a:r>
            <a:r>
              <a:rPr lang="en-US" altLang="ja-JP" sz="1400" dirty="0" smtClean="0">
                <a:latin typeface="ＭＳ Ｐゴシック" charset="-128"/>
              </a:rPr>
              <a:t>3</a:t>
            </a:r>
            <a:r>
              <a:rPr lang="ja-JP" altLang="en-US" sz="1400" dirty="0" smtClean="0">
                <a:latin typeface="ＭＳ Ｐゴシック" charset="-128"/>
              </a:rPr>
              <a:t>点セット</a:t>
            </a:r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中華スープ</a:t>
            </a:r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杏仁豆腐</a:t>
            </a:r>
            <a:endParaRPr lang="ja-JP" altLang="en-US" sz="1400" dirty="0"/>
          </a:p>
        </p:txBody>
      </p:sp>
      <p:sp>
        <p:nvSpPr>
          <p:cNvPr id="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01968" y="2432649"/>
            <a:ext cx="3420000" cy="36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dirty="0"/>
              <a:t>B</a:t>
            </a:r>
            <a:r>
              <a:rPr lang="ja-JP" altLang="en-US" sz="2000" dirty="0"/>
              <a:t>ランチ　</a:t>
            </a:r>
            <a:r>
              <a:rPr lang="en-US" altLang="ja-JP" sz="2000" dirty="0"/>
              <a:t>\</a:t>
            </a:r>
            <a:r>
              <a:rPr lang="en-US" altLang="ja-JP" sz="2000" dirty="0" smtClean="0"/>
              <a:t>2,500-</a:t>
            </a:r>
            <a:endParaRPr lang="en-US" altLang="ja-JP" sz="1600" dirty="0" smtClean="0"/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ニンニクの芽と鶏肉、海老炒め</a:t>
            </a:r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炒飯</a:t>
            </a:r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点心</a:t>
            </a:r>
            <a:r>
              <a:rPr lang="en-US" altLang="ja-JP" sz="1400" dirty="0" smtClean="0">
                <a:latin typeface="ＭＳ Ｐゴシック" charset="-128"/>
              </a:rPr>
              <a:t>3</a:t>
            </a:r>
            <a:r>
              <a:rPr lang="ja-JP" altLang="en-US" sz="1400" dirty="0" smtClean="0">
                <a:latin typeface="ＭＳ Ｐゴシック" charset="-128"/>
              </a:rPr>
              <a:t>点セット</a:t>
            </a:r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中華スープ</a:t>
            </a:r>
          </a:p>
          <a:p>
            <a:pPr marL="360000" lvl="1" indent="-285750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杏仁豆腐</a:t>
            </a:r>
            <a:endParaRPr lang="ja-JP" altLang="en-US" sz="1400" dirty="0">
              <a:latin typeface="ＭＳ Ｐゴシック" charset="-128"/>
            </a:endParaRPr>
          </a:p>
        </p:txBody>
      </p:sp>
      <p:pic>
        <p:nvPicPr>
          <p:cNvPr id="10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2438" y="5873420"/>
            <a:ext cx="619125" cy="792162"/>
          </a:xfrm>
          <a:prstGeom prst="rect">
            <a:avLst/>
          </a:prstGeom>
          <a:noFill/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2" name="Picture 6" descr="ch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7877" y="370307"/>
            <a:ext cx="1287463" cy="1657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912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364302" y="384818"/>
            <a:ext cx="5151048" cy="1823543"/>
          </a:xfrm>
        </p:spPr>
        <p:txBody>
          <a:bodyPr>
            <a:noAutofit/>
          </a:bodyPr>
          <a:lstStyle/>
          <a:p>
            <a:pPr algn="ctr"/>
            <a:r>
              <a:rPr lang="ja-JP" altLang="en-US" sz="28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広東料理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/>
            </a:r>
            <a:b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</a:br>
            <a:r>
              <a:rPr lang="ja-JP" altLang="en-US" sz="4800" dirty="0" smtClean="0">
                <a:solidFill>
                  <a:srgbClr val="C0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宝楽菜館</a:t>
            </a:r>
            <a:r>
              <a:rPr lang="ja-JP" altLang="en-US" sz="3200" dirty="0" smtClean="0">
                <a:solidFill>
                  <a:srgbClr val="C0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/>
            </a:r>
            <a:br>
              <a:rPr lang="ja-JP" altLang="en-US" sz="3200" dirty="0" smtClean="0">
                <a:solidFill>
                  <a:srgbClr val="C0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</a:br>
            <a:r>
              <a:rPr lang="ja-JP" altLang="en-US" sz="32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夜の献立</a:t>
            </a:r>
            <a:endParaRPr kumimoji="1" lang="ja-JP" altLang="en-US" sz="32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46667" y="2432648"/>
            <a:ext cx="3420000" cy="36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dirty="0" smtClean="0"/>
              <a:t>A</a:t>
            </a:r>
            <a:r>
              <a:rPr lang="ja-JP" altLang="en-US" sz="2000" dirty="0" smtClean="0"/>
              <a:t>コース　</a:t>
            </a:r>
            <a:r>
              <a:rPr lang="en-US" altLang="ja-JP" sz="2000" dirty="0" smtClean="0"/>
              <a:t>\7,000</a:t>
            </a:r>
            <a:r>
              <a:rPr lang="en-US" altLang="ja-JP" sz="2000" dirty="0"/>
              <a:t>-</a:t>
            </a:r>
            <a:endParaRPr lang="en-US" altLang="ja-JP" sz="1400" dirty="0" smtClean="0"/>
          </a:p>
          <a:p>
            <a:pPr marL="742950" lvl="1" indent="-285750">
              <a:spcBef>
                <a:spcPct val="20000"/>
              </a:spcBef>
              <a:buClr>
                <a:srgbClr val="BE2014"/>
              </a:buClr>
              <a:buFont typeface="Wingdings" pitchFamily="2" charset="2"/>
              <a:buNone/>
            </a:pPr>
            <a:endParaRPr lang="en-US" altLang="ja-JP" sz="1400" dirty="0" smtClean="0">
              <a:latin typeface="ＭＳ Ｐゴシック" charset="-128"/>
            </a:endParaRP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特製冷菜五種盛り合わせ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大海老のサラダ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白キクラゲのスープ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牛フィレ肉の中華風ステーキ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麻婆豆腐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蓮の葉巻きちまき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揚げ餅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マンゴープリン</a:t>
            </a:r>
            <a:endParaRPr lang="ja-JP" altLang="en-US" sz="1400" dirty="0">
              <a:latin typeface="ＭＳ Ｐゴシック" charset="-128"/>
            </a:endParaRPr>
          </a:p>
        </p:txBody>
      </p:sp>
      <p:sp>
        <p:nvSpPr>
          <p:cNvPr id="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14849" y="2432648"/>
            <a:ext cx="3420000" cy="36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dirty="0" smtClean="0"/>
              <a:t>B</a:t>
            </a:r>
            <a:r>
              <a:rPr lang="ja-JP" altLang="en-US" sz="2000" dirty="0" smtClean="0"/>
              <a:t>コース　</a:t>
            </a:r>
            <a:r>
              <a:rPr lang="en-US" altLang="ja-JP" sz="2000" dirty="0" smtClean="0"/>
              <a:t>\10,000</a:t>
            </a:r>
            <a:r>
              <a:rPr lang="ja-JP" altLang="en-US" sz="2000" dirty="0"/>
              <a:t>ｰ</a:t>
            </a:r>
            <a:endParaRPr lang="en-US" altLang="ja-JP" sz="1600" dirty="0" smtClean="0"/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特製冷菜七種盛り合わせ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伊勢海老のサラダ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燕の巣のスープ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北京ダック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フカヒレの姿煮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鮑の旨煮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揚げ餅</a:t>
            </a:r>
          </a:p>
          <a:p>
            <a:pPr marL="360000" lvl="1" indent="-285750">
              <a:lnSpc>
                <a:spcPct val="13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マンゴープリン</a:t>
            </a:r>
            <a:endParaRPr lang="ja-JP" altLang="en-US" sz="1400" dirty="0">
              <a:latin typeface="ＭＳ Ｐゴシック" charset="-128"/>
            </a:endParaRPr>
          </a:p>
        </p:txBody>
      </p:sp>
      <p:pic>
        <p:nvPicPr>
          <p:cNvPr id="10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2438" y="5873420"/>
            <a:ext cx="619125" cy="792162"/>
          </a:xfrm>
          <a:prstGeom prst="rect">
            <a:avLst/>
          </a:prstGeom>
          <a:noFill/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srgbClr val="C00000"/>
              </a:solidFill>
            </a:endParaRPr>
          </a:p>
        </p:txBody>
      </p:sp>
      <p:pic>
        <p:nvPicPr>
          <p:cNvPr id="12" name="Picture 6" descr="ch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7877" y="370307"/>
            <a:ext cx="1287463" cy="1657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131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dirty="0" smtClean="0"/>
              <a:t>FLOOR GUIDE</a:t>
            </a:r>
            <a:endParaRPr kumimoji="1" lang="ja-JP" altLang="en-US" dirty="0"/>
          </a:p>
        </p:txBody>
      </p:sp>
      <p:grpSp>
        <p:nvGrpSpPr>
          <p:cNvPr id="3" name="グループ化 1"/>
          <p:cNvGrpSpPr/>
          <p:nvPr/>
        </p:nvGrpSpPr>
        <p:grpSpPr>
          <a:xfrm>
            <a:off x="0" y="0"/>
            <a:ext cx="252413" cy="6870700"/>
            <a:chOff x="0" y="0"/>
            <a:chExt cx="252413" cy="6870700"/>
          </a:xfrm>
        </p:grpSpPr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1588" y="0"/>
              <a:ext cx="250825" cy="1727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700213"/>
              <a:ext cx="252413" cy="17272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3370263"/>
              <a:ext cx="252413" cy="1727200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588" y="5097463"/>
              <a:ext cx="250825" cy="177323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2"/>
          <p:cNvGrpSpPr/>
          <p:nvPr/>
        </p:nvGrpSpPr>
        <p:grpSpPr>
          <a:xfrm>
            <a:off x="923925" y="1951038"/>
            <a:ext cx="4897438" cy="2819400"/>
            <a:chOff x="923925" y="1951038"/>
            <a:chExt cx="4897438" cy="2819400"/>
          </a:xfrm>
        </p:grpSpPr>
        <p:sp>
          <p:nvSpPr>
            <p:cNvPr id="60" name="AutoShape 6"/>
            <p:cNvSpPr>
              <a:spLocks noChangeArrowheads="1"/>
            </p:cNvSpPr>
            <p:nvPr/>
          </p:nvSpPr>
          <p:spPr bwMode="auto">
            <a:xfrm>
              <a:off x="923925" y="1951038"/>
              <a:ext cx="4897438" cy="2819400"/>
            </a:xfrm>
            <a:prstGeom prst="parallelogram">
              <a:avLst>
                <a:gd name="adj" fmla="val 29988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7"/>
            <p:cNvSpPr>
              <a:spLocks noChangeArrowheads="1"/>
            </p:cNvSpPr>
            <p:nvPr/>
          </p:nvSpPr>
          <p:spPr bwMode="auto">
            <a:xfrm>
              <a:off x="2640013" y="2036763"/>
              <a:ext cx="647700" cy="615950"/>
            </a:xfrm>
            <a:prstGeom prst="parallelogram">
              <a:avLst>
                <a:gd name="adj" fmla="val 29589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AutoShape 8"/>
            <p:cNvSpPr>
              <a:spLocks noChangeArrowheads="1"/>
            </p:cNvSpPr>
            <p:nvPr/>
          </p:nvSpPr>
          <p:spPr bwMode="auto">
            <a:xfrm>
              <a:off x="4106863" y="2028825"/>
              <a:ext cx="646112" cy="614363"/>
            </a:xfrm>
            <a:prstGeom prst="parallelogram">
              <a:avLst>
                <a:gd name="adj" fmla="val 2939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9"/>
            <p:cNvSpPr>
              <a:spLocks noChangeArrowheads="1"/>
            </p:cNvSpPr>
            <p:nvPr/>
          </p:nvSpPr>
          <p:spPr bwMode="auto">
            <a:xfrm>
              <a:off x="3254375" y="2033588"/>
              <a:ext cx="334963" cy="307975"/>
            </a:xfrm>
            <a:prstGeom prst="parallelogram">
              <a:avLst>
                <a:gd name="adj" fmla="val 2908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AutoShape 10"/>
            <p:cNvSpPr>
              <a:spLocks noChangeArrowheads="1"/>
            </p:cNvSpPr>
            <p:nvPr/>
          </p:nvSpPr>
          <p:spPr bwMode="auto">
            <a:xfrm>
              <a:off x="3162300" y="2344738"/>
              <a:ext cx="336550" cy="307975"/>
            </a:xfrm>
            <a:prstGeom prst="parallelogram">
              <a:avLst>
                <a:gd name="adj" fmla="val 292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AutoShape 11"/>
            <p:cNvSpPr>
              <a:spLocks noChangeArrowheads="1"/>
            </p:cNvSpPr>
            <p:nvPr/>
          </p:nvSpPr>
          <p:spPr bwMode="auto">
            <a:xfrm>
              <a:off x="3900488" y="2036763"/>
              <a:ext cx="334962" cy="309562"/>
            </a:xfrm>
            <a:prstGeom prst="parallelogram">
              <a:avLst>
                <a:gd name="adj" fmla="val 28935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3811588" y="2344738"/>
              <a:ext cx="334962" cy="307975"/>
            </a:xfrm>
            <a:prstGeom prst="parallelogram">
              <a:avLst>
                <a:gd name="adj" fmla="val 2908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13"/>
            <p:cNvSpPr>
              <a:spLocks noChangeArrowheads="1"/>
            </p:cNvSpPr>
            <p:nvPr/>
          </p:nvSpPr>
          <p:spPr bwMode="auto">
            <a:xfrm rot="866642">
              <a:off x="2957399" y="2097088"/>
              <a:ext cx="133755" cy="151082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4"/>
            <p:cNvSpPr>
              <a:spLocks noChangeArrowheads="1"/>
            </p:cNvSpPr>
            <p:nvPr/>
          </p:nvSpPr>
          <p:spPr bwMode="auto">
            <a:xfrm flipV="1">
              <a:off x="2907241" y="2247059"/>
              <a:ext cx="209550" cy="353266"/>
            </a:xfrm>
            <a:prstGeom prst="triangle">
              <a:avLst>
                <a:gd name="adj" fmla="val 0"/>
              </a:avLst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15"/>
            <p:cNvSpPr>
              <a:spLocks noChangeArrowheads="1"/>
            </p:cNvSpPr>
            <p:nvPr/>
          </p:nvSpPr>
          <p:spPr bwMode="auto">
            <a:xfrm rot="866642">
              <a:off x="4412013" y="2120900"/>
              <a:ext cx="147638" cy="163513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16"/>
            <p:cNvSpPr>
              <a:spLocks noChangeArrowheads="1"/>
            </p:cNvSpPr>
            <p:nvPr/>
          </p:nvSpPr>
          <p:spPr bwMode="auto">
            <a:xfrm>
              <a:off x="4258025" y="2273300"/>
              <a:ext cx="227013" cy="255588"/>
            </a:xfrm>
            <a:prstGeom prst="triangle">
              <a:avLst>
                <a:gd name="adj" fmla="val 96685"/>
              </a:avLst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17"/>
            <p:cNvSpPr>
              <a:spLocks noChangeArrowheads="1"/>
            </p:cNvSpPr>
            <p:nvPr/>
          </p:nvSpPr>
          <p:spPr bwMode="auto">
            <a:xfrm flipV="1">
              <a:off x="3271838" y="3162300"/>
              <a:ext cx="295275" cy="431800"/>
            </a:xfrm>
            <a:prstGeom prst="triangle">
              <a:avLst>
                <a:gd name="adj" fmla="val 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3" name="Text Box 18"/>
            <p:cNvSpPr txBox="1">
              <a:spLocks noChangeArrowheads="1"/>
            </p:cNvSpPr>
            <p:nvPr/>
          </p:nvSpPr>
          <p:spPr bwMode="auto">
            <a:xfrm>
              <a:off x="3092450" y="2908300"/>
              <a:ext cx="6413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ja-JP" altLang="en-US" sz="1200" b="1" dirty="0">
                  <a:solidFill>
                    <a:srgbClr val="FF0000"/>
                  </a:solidFill>
                </a:rPr>
                <a:t>現在地</a:t>
              </a:r>
            </a:p>
          </p:txBody>
        </p:sp>
      </p:grpSp>
      <p:sp>
        <p:nvSpPr>
          <p:cNvPr id="44" name="AutoShape 19"/>
          <p:cNvSpPr>
            <a:spLocks noChangeArrowheads="1"/>
          </p:cNvSpPr>
          <p:nvPr/>
        </p:nvSpPr>
        <p:spPr bwMode="auto">
          <a:xfrm>
            <a:off x="4338638" y="2017713"/>
            <a:ext cx="1390650" cy="1577975"/>
          </a:xfrm>
          <a:prstGeom prst="parallelogram">
            <a:avLst>
              <a:gd name="adj" fmla="val 33764"/>
            </a:avLst>
          </a:prstGeom>
          <a:solidFill>
            <a:schemeClr val="accent6">
              <a:lumMod val="75000"/>
            </a:schemeClr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" name="AutoShape 20"/>
          <p:cNvSpPr>
            <a:spLocks noChangeArrowheads="1"/>
          </p:cNvSpPr>
          <p:nvPr/>
        </p:nvSpPr>
        <p:spPr bwMode="auto">
          <a:xfrm>
            <a:off x="2995613" y="3670300"/>
            <a:ext cx="2233612" cy="1030288"/>
          </a:xfrm>
          <a:prstGeom prst="parallelogram">
            <a:avLst>
              <a:gd name="adj" fmla="val 29859"/>
            </a:avLst>
          </a:prstGeom>
          <a:solidFill>
            <a:schemeClr val="accent5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" name="AutoShape 21"/>
          <p:cNvSpPr>
            <a:spLocks noChangeArrowheads="1"/>
          </p:cNvSpPr>
          <p:nvPr/>
        </p:nvSpPr>
        <p:spPr bwMode="auto">
          <a:xfrm>
            <a:off x="1014413" y="3670301"/>
            <a:ext cx="2233612" cy="1030287"/>
          </a:xfrm>
          <a:prstGeom prst="parallelogram">
            <a:avLst>
              <a:gd name="adj" fmla="val 29860"/>
            </a:avLst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" name="AutoShape 22"/>
          <p:cNvSpPr>
            <a:spLocks noChangeArrowheads="1"/>
          </p:cNvSpPr>
          <p:nvPr/>
        </p:nvSpPr>
        <p:spPr bwMode="auto">
          <a:xfrm>
            <a:off x="1341438" y="2017713"/>
            <a:ext cx="1435100" cy="1577975"/>
          </a:xfrm>
          <a:prstGeom prst="parallelogram">
            <a:avLst>
              <a:gd name="adj" fmla="val 32903"/>
            </a:avLst>
          </a:prstGeom>
          <a:solidFill>
            <a:schemeClr val="bg2">
              <a:lumMod val="2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4" name="グループ化 3"/>
          <p:cNvGrpSpPr>
            <a:grpSpLocks/>
          </p:cNvGrpSpPr>
          <p:nvPr/>
        </p:nvGrpSpPr>
        <p:grpSpPr bwMode="auto">
          <a:xfrm>
            <a:off x="3779838" y="1674813"/>
            <a:ext cx="2952750" cy="504825"/>
            <a:chOff x="2381" y="1055"/>
            <a:chExt cx="1860" cy="318"/>
          </a:xfrm>
        </p:grpSpPr>
        <p:sp>
          <p:nvSpPr>
            <p:cNvPr id="75" name="Line 23"/>
            <p:cNvSpPr>
              <a:spLocks noChangeShapeType="1"/>
            </p:cNvSpPr>
            <p:nvPr/>
          </p:nvSpPr>
          <p:spPr bwMode="auto">
            <a:xfrm flipV="1">
              <a:off x="2472" y="1055"/>
              <a:ext cx="176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Line 24"/>
            <p:cNvSpPr>
              <a:spLocks noChangeShapeType="1"/>
            </p:cNvSpPr>
            <p:nvPr/>
          </p:nvSpPr>
          <p:spPr bwMode="auto">
            <a:xfrm flipV="1">
              <a:off x="2381" y="1055"/>
              <a:ext cx="91" cy="3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5" name="Line 25"/>
          <p:cNvSpPr>
            <a:spLocks noChangeShapeType="1"/>
          </p:cNvSpPr>
          <p:nvPr/>
        </p:nvSpPr>
        <p:spPr bwMode="auto">
          <a:xfrm>
            <a:off x="5245100" y="2886075"/>
            <a:ext cx="1081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8" name="Line 26"/>
          <p:cNvSpPr>
            <a:spLocks noChangeShapeType="1"/>
          </p:cNvSpPr>
          <p:nvPr/>
        </p:nvSpPr>
        <p:spPr bwMode="auto">
          <a:xfrm>
            <a:off x="4813300" y="3967163"/>
            <a:ext cx="1152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pSp>
        <p:nvGrpSpPr>
          <p:cNvPr id="51" name="グループ化 4"/>
          <p:cNvGrpSpPr>
            <a:grpSpLocks/>
          </p:cNvGrpSpPr>
          <p:nvPr/>
        </p:nvGrpSpPr>
        <p:grpSpPr bwMode="auto">
          <a:xfrm>
            <a:off x="2422525" y="4310063"/>
            <a:ext cx="3024188" cy="720725"/>
            <a:chOff x="1526" y="2715"/>
            <a:chExt cx="1905" cy="454"/>
          </a:xfrm>
        </p:grpSpPr>
        <p:sp>
          <p:nvSpPr>
            <p:cNvPr id="52" name="Line 27"/>
            <p:cNvSpPr>
              <a:spLocks noChangeShapeType="1"/>
            </p:cNvSpPr>
            <p:nvPr/>
          </p:nvSpPr>
          <p:spPr bwMode="auto">
            <a:xfrm>
              <a:off x="1526" y="3168"/>
              <a:ext cx="19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 flipH="1">
              <a:off x="1526" y="2715"/>
              <a:ext cx="112" cy="4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6" name="グループ化 5"/>
          <p:cNvGrpSpPr>
            <a:grpSpLocks/>
          </p:cNvGrpSpPr>
          <p:nvPr/>
        </p:nvGrpSpPr>
        <p:grpSpPr bwMode="auto">
          <a:xfrm>
            <a:off x="1296988" y="3390900"/>
            <a:ext cx="3635375" cy="2654300"/>
            <a:chOff x="817" y="2136"/>
            <a:chExt cx="2290" cy="1672"/>
          </a:xfrm>
        </p:grpSpPr>
        <p:sp>
          <p:nvSpPr>
            <p:cNvPr id="57" name="Line 29"/>
            <p:cNvSpPr>
              <a:spLocks noChangeShapeType="1"/>
            </p:cNvSpPr>
            <p:nvPr/>
          </p:nvSpPr>
          <p:spPr bwMode="auto">
            <a:xfrm>
              <a:off x="817" y="3807"/>
              <a:ext cx="229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 flipH="1">
              <a:off x="817" y="2136"/>
              <a:ext cx="486" cy="16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7" name="Text Box 31"/>
          <p:cNvSpPr txBox="1">
            <a:spLocks noChangeArrowheads="1"/>
          </p:cNvSpPr>
          <p:nvPr/>
        </p:nvSpPr>
        <p:spPr bwMode="auto">
          <a:xfrm>
            <a:off x="6719888" y="1468438"/>
            <a:ext cx="22060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dirty="0" smtClean="0"/>
              <a:t>エレベーター・ホール</a:t>
            </a:r>
            <a:endParaRPr lang="ja-JP" altLang="en-US" dirty="0"/>
          </a:p>
        </p:txBody>
      </p:sp>
      <p:sp>
        <p:nvSpPr>
          <p:cNvPr id="46" name="Text Box 32"/>
          <p:cNvSpPr>
            <a:spLocks noChangeArrowheads="1"/>
          </p:cNvSpPr>
          <p:nvPr/>
        </p:nvSpPr>
        <p:spPr bwMode="auto">
          <a:xfrm>
            <a:off x="6181725" y="2501900"/>
            <a:ext cx="23383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ctr"/>
            <a:r>
              <a:rPr lang="ja-JP" altLang="en-US" b="1" smtClean="0">
                <a:latin typeface="HG正楷書体-PRO" pitchFamily="66" charset="-128"/>
                <a:ea typeface="HG正楷書体-PRO" pitchFamily="66" charset="-128"/>
              </a:rPr>
              <a:t>和会席</a:t>
            </a:r>
            <a:r>
              <a:rPr lang="ja-JP" altLang="en-US" sz="4400" b="1" smtClean="0">
                <a:solidFill>
                  <a:schemeClr val="tx2"/>
                </a:solidFill>
                <a:latin typeface="HG正楷書体-PRO" pitchFamily="66" charset="-128"/>
                <a:ea typeface="HG正楷書体-PRO" pitchFamily="66" charset="-128"/>
              </a:rPr>
              <a:t> </a:t>
            </a:r>
            <a:r>
              <a:rPr lang="ja-JP" altLang="en-US" sz="2800" b="1" smtClean="0">
                <a:solidFill>
                  <a:schemeClr val="accent6">
                    <a:lumMod val="75000"/>
                  </a:schemeClr>
                </a:solidFill>
                <a:latin typeface="HG正楷書体-PRO" pitchFamily="66" charset="-128"/>
                <a:ea typeface="HG正楷書体-PRO" pitchFamily="66" charset="-128"/>
              </a:rPr>
              <a:t>源氏香</a:t>
            </a:r>
            <a:endParaRPr lang="ja-JP" altLang="en-US" sz="2800" b="1" dirty="0">
              <a:solidFill>
                <a:schemeClr val="accent6">
                  <a:lumMod val="75000"/>
                </a:schemeClr>
              </a:solidFill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49" name="Text Box 33"/>
          <p:cNvSpPr>
            <a:spLocks noChangeArrowheads="1"/>
          </p:cNvSpPr>
          <p:nvPr/>
        </p:nvSpPr>
        <p:spPr bwMode="auto">
          <a:xfrm>
            <a:off x="5661025" y="3643313"/>
            <a:ext cx="2233613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dirty="0">
                <a:latin typeface="Monotype Corsiva" pitchFamily="66" charset="0"/>
                <a:ea typeface="HGP教科書体" pitchFamily="18" charset="-128"/>
              </a:rPr>
              <a:t>Café &amp; Restaurant</a:t>
            </a:r>
            <a:r>
              <a:rPr lang="en-US" altLang="ja-JP" sz="3200" dirty="0">
                <a:latin typeface="Monotype Corsiva" pitchFamily="66" charset="0"/>
                <a:ea typeface="HGP教科書体" pitchFamily="18" charset="-128"/>
              </a:rPr>
              <a:t/>
            </a:r>
            <a:br>
              <a:rPr lang="en-US" altLang="ja-JP" sz="3200" dirty="0">
                <a:latin typeface="Monotype Corsiva" pitchFamily="66" charset="0"/>
                <a:ea typeface="HGP教科書体" pitchFamily="18" charset="-128"/>
              </a:rPr>
            </a:br>
            <a:r>
              <a:rPr lang="en-US" altLang="ja-JP" sz="28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HGP教科書体" pitchFamily="18" charset="-128"/>
              </a:rPr>
              <a:t>Le Voyage</a:t>
            </a:r>
          </a:p>
        </p:txBody>
      </p:sp>
      <p:sp>
        <p:nvSpPr>
          <p:cNvPr id="54" name="Text Box 34"/>
          <p:cNvSpPr>
            <a:spLocks noChangeArrowheads="1"/>
          </p:cNvSpPr>
          <p:nvPr/>
        </p:nvSpPr>
        <p:spPr bwMode="auto">
          <a:xfrm>
            <a:off x="5243513" y="4726173"/>
            <a:ext cx="1909762" cy="67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ja-JP" altLang="en-US" dirty="0">
                <a:latin typeface="Monotype Corsiva" pitchFamily="66" charset="0"/>
                <a:ea typeface="HGP行書体" pitchFamily="66" charset="-128"/>
              </a:rPr>
              <a:t>広東料理</a:t>
            </a:r>
            <a:r>
              <a:rPr lang="ja-JP" altLang="en-US" sz="3200" dirty="0">
                <a:latin typeface="Monotype Corsiva" pitchFamily="66" charset="0"/>
                <a:ea typeface="HGP行書体" pitchFamily="66" charset="-128"/>
              </a:rPr>
              <a:t/>
            </a:r>
            <a:br>
              <a:rPr lang="ja-JP" altLang="en-US" sz="3200" dirty="0">
                <a:latin typeface="Monotype Corsiva" pitchFamily="66" charset="0"/>
                <a:ea typeface="HGP行書体" pitchFamily="66" charset="-128"/>
              </a:rPr>
            </a:br>
            <a:r>
              <a:rPr lang="ja-JP" altLang="en-US" sz="2800" dirty="0">
                <a:solidFill>
                  <a:srgbClr val="C00000"/>
                </a:solidFill>
                <a:latin typeface="Monotype Corsiva" pitchFamily="66" charset="0"/>
                <a:ea typeface="HGP行書体" pitchFamily="66" charset="-128"/>
              </a:rPr>
              <a:t>宝楽菜館</a:t>
            </a:r>
          </a:p>
        </p:txBody>
      </p:sp>
      <p:sp>
        <p:nvSpPr>
          <p:cNvPr id="59" name="Text Box 35"/>
          <p:cNvSpPr>
            <a:spLocks noChangeArrowheads="1"/>
          </p:cNvSpPr>
          <p:nvPr/>
        </p:nvSpPr>
        <p:spPr bwMode="auto">
          <a:xfrm>
            <a:off x="4716463" y="5698027"/>
            <a:ext cx="24701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dirty="0">
                <a:latin typeface="Century Gothic" pitchFamily="34" charset="0"/>
              </a:rPr>
              <a:t>Lounge</a:t>
            </a:r>
            <a:br>
              <a:rPr lang="en-US" altLang="ja-JP" dirty="0">
                <a:latin typeface="Century Gothic" pitchFamily="34" charset="0"/>
              </a:rPr>
            </a:br>
            <a:r>
              <a:rPr lang="en-US" altLang="ja-JP" sz="2600" dirty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</a:rPr>
              <a:t>Silver Whale</a:t>
            </a:r>
          </a:p>
        </p:txBody>
      </p:sp>
    </p:spTree>
    <p:extLst>
      <p:ext uri="{BB962C8B-B14F-4D97-AF65-F5344CB8AC3E}">
        <p14:creationId xmlns:p14="http://schemas.microsoft.com/office/powerpoint/2010/main" val="216356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6662" y="590130"/>
            <a:ext cx="4738688" cy="1701396"/>
          </a:xfrm>
        </p:spPr>
        <p:txBody>
          <a:bodyPr/>
          <a:lstStyle/>
          <a:p>
            <a:pPr algn="ctr"/>
            <a:r>
              <a:rPr lang="en-US" altLang="zh-CN" sz="36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Lounge</a:t>
            </a:r>
            <a:r>
              <a:rPr lang="en-US" altLang="zh-CN" sz="32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/>
            </a:r>
            <a:br>
              <a:rPr lang="en-US" altLang="zh-CN" sz="3200" dirty="0" smtClean="0">
                <a:latin typeface="Book Antiqua" panose="02040602050305030304" pitchFamily="18" charset="0"/>
                <a:ea typeface="SimSun" panose="02010600030101010101" pitchFamily="2" charset="-122"/>
              </a:rPr>
            </a:br>
            <a:r>
              <a:rPr lang="en-US" altLang="zh-CN" sz="5400" b="1" dirty="0" smtClean="0">
                <a:solidFill>
                  <a:schemeClr val="bg2">
                    <a:lumMod val="25000"/>
                  </a:schemeClr>
                </a:solidFill>
                <a:latin typeface="Book Antiqua" panose="02040602050305030304" pitchFamily="18" charset="0"/>
                <a:ea typeface="SimSun" panose="02010600030101010101" pitchFamily="2" charset="-122"/>
              </a:rPr>
              <a:t>Silver Whale</a:t>
            </a:r>
            <a:endParaRPr kumimoji="1" lang="ja-JP" altLang="en-US" sz="5400" b="1" dirty="0">
              <a:solidFill>
                <a:schemeClr val="bg2">
                  <a:lumMod val="25000"/>
                </a:schemeClr>
              </a:solidFill>
              <a:latin typeface="Book Antiqua" panose="02040602050305030304" pitchFamily="18" charset="0"/>
              <a:ea typeface="SimSun" panose="02010600030101010101" pitchFamily="2" charset="-122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76663" y="2291526"/>
            <a:ext cx="4738687" cy="234638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ja-JP" altLang="en-US" sz="1400" dirty="0" smtClean="0"/>
              <a:t>窓一面に美しい夜景が広がるスカイラウンジです。</a:t>
            </a:r>
            <a:br>
              <a:rPr lang="ja-JP" altLang="en-US" sz="1400" dirty="0" smtClean="0"/>
            </a:br>
            <a:r>
              <a:rPr lang="ja-JP" altLang="en-US" sz="1400" dirty="0" smtClean="0"/>
              <a:t>静かな空間の中でゆっくりおくつろぎください。</a:t>
            </a:r>
            <a:br>
              <a:rPr lang="ja-JP" altLang="en-US" sz="1400" dirty="0" smtClean="0"/>
            </a:br>
            <a:r>
              <a:rPr lang="ja-JP" altLang="en-US" sz="1400" dirty="0" smtClean="0"/>
              <a:t>あなただけのオリジナル・カクテルをお作りします。</a:t>
            </a:r>
            <a:br>
              <a:rPr lang="ja-JP" altLang="en-US" sz="1400" dirty="0" smtClean="0"/>
            </a:br>
            <a:r>
              <a:rPr lang="ja-JP" altLang="en-US" sz="1400" dirty="0" smtClean="0"/>
              <a:t/>
            </a:r>
            <a:br>
              <a:rPr lang="ja-JP" altLang="en-US" sz="1400" dirty="0" smtClean="0"/>
            </a:br>
            <a:r>
              <a:rPr lang="ja-JP" altLang="en-US" sz="1400" dirty="0" smtClean="0"/>
              <a:t>営業時間　</a:t>
            </a:r>
            <a:r>
              <a:rPr lang="en-US" altLang="ja-JP" sz="1400" dirty="0" smtClean="0"/>
              <a:t>19</a:t>
            </a:r>
            <a:r>
              <a:rPr lang="ja-JP" altLang="en-US" sz="1400" dirty="0" smtClean="0"/>
              <a:t>：</a:t>
            </a:r>
            <a:r>
              <a:rPr lang="en-US" altLang="ja-JP" sz="1400" dirty="0" smtClean="0"/>
              <a:t>00</a:t>
            </a:r>
            <a:r>
              <a:rPr lang="ja-JP" altLang="en-US" sz="1400" dirty="0" smtClean="0"/>
              <a:t>～</a:t>
            </a:r>
            <a:r>
              <a:rPr lang="en-US" altLang="ja-JP" sz="1400" dirty="0" smtClean="0"/>
              <a:t>24</a:t>
            </a:r>
            <a:r>
              <a:rPr lang="ja-JP" altLang="en-US" sz="1400" dirty="0" smtClean="0"/>
              <a:t>：</a:t>
            </a:r>
            <a:r>
              <a:rPr lang="en-US" altLang="ja-JP" sz="1400" dirty="0" smtClean="0"/>
              <a:t>00</a:t>
            </a:r>
            <a:endParaRPr lang="en-US" altLang="ja-JP" sz="1400" dirty="0"/>
          </a:p>
        </p:txBody>
      </p:sp>
      <p:pic>
        <p:nvPicPr>
          <p:cNvPr id="6" name="Picture 3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3731" y="5238749"/>
            <a:ext cx="844550" cy="1082675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0" name="Picture 5" descr="glas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7404" y="1987131"/>
            <a:ext cx="2352675" cy="30241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613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364302" y="384818"/>
            <a:ext cx="5151048" cy="1823543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Lounge</a:t>
            </a:r>
            <a:r>
              <a:rPr lang="en-US" altLang="zh-CN" sz="14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/>
            </a:r>
            <a:br>
              <a:rPr lang="en-US" altLang="zh-CN" sz="1400" dirty="0" smtClean="0">
                <a:latin typeface="Book Antiqua" panose="02040602050305030304" pitchFamily="18" charset="0"/>
                <a:ea typeface="SimSun" panose="02010600030101010101" pitchFamily="2" charset="-122"/>
              </a:rPr>
            </a:br>
            <a:r>
              <a:rPr lang="en-US" altLang="zh-CN" sz="5400" b="1" dirty="0" smtClean="0">
                <a:solidFill>
                  <a:schemeClr val="bg2">
                    <a:lumMod val="25000"/>
                  </a:schemeClr>
                </a:solidFill>
                <a:latin typeface="Book Antiqua" panose="02040602050305030304" pitchFamily="18" charset="0"/>
                <a:ea typeface="SimSun" panose="02010600030101010101" pitchFamily="2" charset="-122"/>
              </a:rPr>
              <a:t>Silver Whale</a:t>
            </a:r>
            <a:endParaRPr kumimoji="1" lang="ja-JP" altLang="en-US" sz="5400" dirty="0">
              <a:solidFill>
                <a:schemeClr val="bg2">
                  <a:lumMod val="25000"/>
                </a:schemeClr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1366" y="2432649"/>
            <a:ext cx="3240000" cy="3240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ja-JP" sz="3600" dirty="0" smtClean="0"/>
              <a:t>Drink</a:t>
            </a:r>
          </a:p>
          <a:p>
            <a:pPr marL="0" indent="0" algn="ctr">
              <a:buNone/>
            </a:pPr>
            <a:endParaRPr lang="en-US" altLang="ja-JP" sz="1400" dirty="0" smtClean="0">
              <a:latin typeface="ＭＳ Ｐゴシック" charset="-128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ビール</a:t>
            </a:r>
            <a:r>
              <a:rPr lang="en-US" altLang="ja-JP" sz="1400" dirty="0" smtClean="0">
                <a:latin typeface="ＭＳ Ｐゴシック" charset="-128"/>
              </a:rPr>
              <a:t>		700 yen </a:t>
            </a:r>
            <a:r>
              <a:rPr lang="ja-JP" altLang="en-US" sz="1400" dirty="0" smtClean="0">
                <a:latin typeface="ＭＳ Ｐゴシック" charset="-128"/>
              </a:rPr>
              <a:t>～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グラスワイン</a:t>
            </a:r>
            <a:r>
              <a:rPr lang="en-US" altLang="ja-JP" sz="1400" dirty="0">
                <a:latin typeface="ＭＳ Ｐゴシック" charset="-128"/>
              </a:rPr>
              <a:t>	</a:t>
            </a:r>
            <a:r>
              <a:rPr lang="en-US" altLang="ja-JP" sz="1400" dirty="0" smtClean="0">
                <a:latin typeface="ＭＳ Ｐゴシック" charset="-128"/>
              </a:rPr>
              <a:t>800 yen </a:t>
            </a:r>
            <a:r>
              <a:rPr lang="ja-JP" altLang="en-US" sz="1400" dirty="0" smtClean="0">
                <a:latin typeface="ＭＳ Ｐゴシック" charset="-128"/>
              </a:rPr>
              <a:t>～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ウィスキー</a:t>
            </a:r>
            <a:r>
              <a:rPr lang="en-US" altLang="ja-JP" sz="1400" dirty="0" smtClean="0">
                <a:latin typeface="ＭＳ Ｐゴシック" charset="-128"/>
              </a:rPr>
              <a:t>	1,000 yen </a:t>
            </a:r>
            <a:r>
              <a:rPr lang="ja-JP" altLang="en-US" sz="1400" dirty="0" smtClean="0">
                <a:latin typeface="ＭＳ Ｐゴシック" charset="-128"/>
              </a:rPr>
              <a:t>～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ブランデー</a:t>
            </a:r>
            <a:r>
              <a:rPr lang="en-US" altLang="ja-JP" sz="1400" dirty="0" smtClean="0">
                <a:latin typeface="ＭＳ Ｐゴシック" charset="-128"/>
              </a:rPr>
              <a:t>	1,000 yen </a:t>
            </a:r>
            <a:r>
              <a:rPr lang="ja-JP" altLang="en-US" sz="1400" dirty="0" smtClean="0">
                <a:latin typeface="ＭＳ Ｐゴシック" charset="-128"/>
              </a:rPr>
              <a:t>～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カクテル	</a:t>
            </a:r>
            <a:r>
              <a:rPr lang="en-US" altLang="ja-JP" sz="1400" dirty="0" smtClean="0">
                <a:latin typeface="ＭＳ Ｐゴシック" charset="-128"/>
              </a:rPr>
              <a:t>1,200 yen </a:t>
            </a:r>
            <a:r>
              <a:rPr lang="ja-JP" altLang="en-US" sz="1400" dirty="0" smtClean="0">
                <a:latin typeface="ＭＳ Ｐゴシック" charset="-128"/>
              </a:rPr>
              <a:t>～</a:t>
            </a:r>
            <a:endParaRPr lang="en-US" altLang="ja-JP" sz="1400" dirty="0" smtClean="0">
              <a:latin typeface="ＭＳ Ｐゴシック" charset="-128"/>
            </a:endParaRPr>
          </a:p>
          <a:p>
            <a:pPr marL="0" indent="0">
              <a:spcBef>
                <a:spcPct val="20000"/>
              </a:spcBef>
              <a:buClr>
                <a:schemeClr val="bg2">
                  <a:lumMod val="25000"/>
                </a:schemeClr>
              </a:buClr>
              <a:buNone/>
            </a:pPr>
            <a:endParaRPr lang="en-US" altLang="ja-JP" sz="1400" dirty="0">
              <a:latin typeface="ＭＳ Ｐゴシック" charset="-128"/>
            </a:endParaRPr>
          </a:p>
          <a:p>
            <a:pPr marL="0" indent="0" algn="r">
              <a:spcBef>
                <a:spcPct val="20000"/>
              </a:spcBef>
              <a:buClr>
                <a:schemeClr val="bg2">
                  <a:lumMod val="25000"/>
                </a:schemeClr>
              </a:buClr>
              <a:buNone/>
            </a:pPr>
            <a:r>
              <a:rPr lang="en-US" altLang="ja-JP" sz="1400" dirty="0" smtClean="0">
                <a:latin typeface="ＭＳ Ｐゴシック" charset="-128"/>
              </a:rPr>
              <a:t>ETC…</a:t>
            </a:r>
            <a:endParaRPr lang="ja-JP" altLang="en-US" sz="1400" dirty="0">
              <a:latin typeface="ＭＳ Ｐゴシック" charset="-128"/>
            </a:endParaRPr>
          </a:p>
        </p:txBody>
      </p:sp>
      <p:sp>
        <p:nvSpPr>
          <p:cNvPr id="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9548" y="2432649"/>
            <a:ext cx="3240000" cy="3240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ja-JP" sz="3600" dirty="0" smtClean="0"/>
              <a:t>Food</a:t>
            </a:r>
          </a:p>
          <a:p>
            <a:pPr marL="0" indent="0" algn="ctr">
              <a:buNone/>
            </a:pPr>
            <a:endParaRPr lang="en-US" altLang="ja-JP" sz="1400" dirty="0" smtClean="0"/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ミックスナッツ</a:t>
            </a:r>
            <a:r>
              <a:rPr lang="en-US" altLang="ja-JP" sz="1400" dirty="0" smtClean="0">
                <a:latin typeface="ＭＳ Ｐゴシック" charset="-128"/>
              </a:rPr>
              <a:t>	800 yen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ポテトフライ</a:t>
            </a:r>
            <a:r>
              <a:rPr lang="en-US" altLang="ja-JP" sz="1400" dirty="0" smtClean="0">
                <a:latin typeface="ＭＳ Ｐゴシック" charset="-128"/>
              </a:rPr>
              <a:t>	800 yen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野菜スティック</a:t>
            </a:r>
            <a:r>
              <a:rPr lang="en-US" altLang="ja-JP" sz="1400" dirty="0" smtClean="0">
                <a:latin typeface="ＭＳ Ｐゴシック" charset="-128"/>
              </a:rPr>
              <a:t>	1,000 yen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ソーセージ</a:t>
            </a:r>
            <a:r>
              <a:rPr lang="en-US" altLang="ja-JP" sz="1400" dirty="0" smtClean="0">
                <a:latin typeface="ＭＳ Ｐゴシック" charset="-128"/>
              </a:rPr>
              <a:t>	1,500 yen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ＭＳ Ｐゴシック" charset="-128"/>
              </a:rPr>
              <a:t>チーズ盛合せ</a:t>
            </a:r>
            <a:r>
              <a:rPr lang="en-US" altLang="ja-JP" sz="1400" dirty="0" smtClean="0">
                <a:latin typeface="ＭＳ Ｐゴシック" charset="-128"/>
              </a:rPr>
              <a:t>	1,500 yen</a:t>
            </a:r>
          </a:p>
          <a:p>
            <a:pPr marL="0" indent="0">
              <a:spcBef>
                <a:spcPct val="20000"/>
              </a:spcBef>
              <a:buClr>
                <a:schemeClr val="bg2">
                  <a:lumMod val="25000"/>
                </a:schemeClr>
              </a:buClr>
              <a:buNone/>
            </a:pPr>
            <a:endParaRPr lang="en-US" altLang="ja-JP" sz="1400" dirty="0">
              <a:latin typeface="ＭＳ Ｐゴシック" charset="-128"/>
            </a:endParaRPr>
          </a:p>
          <a:p>
            <a:pPr marL="0" indent="0" algn="r">
              <a:spcBef>
                <a:spcPct val="20000"/>
              </a:spcBef>
              <a:buClr>
                <a:schemeClr val="bg2">
                  <a:lumMod val="25000"/>
                </a:schemeClr>
              </a:buClr>
              <a:buNone/>
            </a:pPr>
            <a:r>
              <a:rPr lang="en-US" altLang="ja-JP" sz="1400" dirty="0">
                <a:latin typeface="ＭＳ Ｐゴシック" charset="-128"/>
              </a:rPr>
              <a:t>ETC…</a:t>
            </a:r>
            <a:endParaRPr lang="ja-JP" altLang="en-US" sz="1400" dirty="0">
              <a:latin typeface="ＭＳ Ｐゴシック" charset="-128"/>
            </a:endParaRPr>
          </a:p>
        </p:txBody>
      </p:sp>
      <p:pic>
        <p:nvPicPr>
          <p:cNvPr id="10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2438" y="5873420"/>
            <a:ext cx="619125" cy="792162"/>
          </a:xfrm>
          <a:prstGeom prst="rect">
            <a:avLst/>
          </a:prstGeom>
          <a:noFill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3" name="Picture 6" descr="glas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5658" y="406819"/>
            <a:ext cx="1231900" cy="1584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05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dirty="0" smtClean="0"/>
              <a:t>FLOOR GUIDE</a:t>
            </a:r>
            <a:endParaRPr kumimoji="1" lang="ja-JP" altLang="en-US" dirty="0"/>
          </a:p>
        </p:txBody>
      </p:sp>
      <p:grpSp>
        <p:nvGrpSpPr>
          <p:cNvPr id="3" name="グループ化 1"/>
          <p:cNvGrpSpPr/>
          <p:nvPr/>
        </p:nvGrpSpPr>
        <p:grpSpPr>
          <a:xfrm>
            <a:off x="0" y="0"/>
            <a:ext cx="252413" cy="6870700"/>
            <a:chOff x="0" y="0"/>
            <a:chExt cx="252413" cy="6870700"/>
          </a:xfrm>
        </p:grpSpPr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1588" y="0"/>
              <a:ext cx="250825" cy="1727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700213"/>
              <a:ext cx="252413" cy="17272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3370263"/>
              <a:ext cx="252413" cy="1727200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588" y="5097463"/>
              <a:ext cx="250825" cy="177323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2"/>
          <p:cNvGrpSpPr/>
          <p:nvPr/>
        </p:nvGrpSpPr>
        <p:grpSpPr>
          <a:xfrm>
            <a:off x="923925" y="1951038"/>
            <a:ext cx="4897438" cy="2819400"/>
            <a:chOff x="923925" y="1951038"/>
            <a:chExt cx="4897438" cy="2819400"/>
          </a:xfrm>
        </p:grpSpPr>
        <p:sp>
          <p:nvSpPr>
            <p:cNvPr id="60" name="AutoShape 6"/>
            <p:cNvSpPr>
              <a:spLocks noChangeArrowheads="1"/>
            </p:cNvSpPr>
            <p:nvPr/>
          </p:nvSpPr>
          <p:spPr bwMode="auto">
            <a:xfrm>
              <a:off x="923925" y="1951038"/>
              <a:ext cx="4897438" cy="2819400"/>
            </a:xfrm>
            <a:prstGeom prst="parallelogram">
              <a:avLst>
                <a:gd name="adj" fmla="val 29988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7"/>
            <p:cNvSpPr>
              <a:spLocks noChangeArrowheads="1"/>
            </p:cNvSpPr>
            <p:nvPr/>
          </p:nvSpPr>
          <p:spPr bwMode="auto">
            <a:xfrm>
              <a:off x="2640013" y="2036763"/>
              <a:ext cx="647700" cy="615950"/>
            </a:xfrm>
            <a:prstGeom prst="parallelogram">
              <a:avLst>
                <a:gd name="adj" fmla="val 29589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AutoShape 8"/>
            <p:cNvSpPr>
              <a:spLocks noChangeArrowheads="1"/>
            </p:cNvSpPr>
            <p:nvPr/>
          </p:nvSpPr>
          <p:spPr bwMode="auto">
            <a:xfrm>
              <a:off x="4106863" y="2028825"/>
              <a:ext cx="646112" cy="614363"/>
            </a:xfrm>
            <a:prstGeom prst="parallelogram">
              <a:avLst>
                <a:gd name="adj" fmla="val 2939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9"/>
            <p:cNvSpPr>
              <a:spLocks noChangeArrowheads="1"/>
            </p:cNvSpPr>
            <p:nvPr/>
          </p:nvSpPr>
          <p:spPr bwMode="auto">
            <a:xfrm>
              <a:off x="3254375" y="2033588"/>
              <a:ext cx="334963" cy="307975"/>
            </a:xfrm>
            <a:prstGeom prst="parallelogram">
              <a:avLst>
                <a:gd name="adj" fmla="val 2908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AutoShape 10"/>
            <p:cNvSpPr>
              <a:spLocks noChangeArrowheads="1"/>
            </p:cNvSpPr>
            <p:nvPr/>
          </p:nvSpPr>
          <p:spPr bwMode="auto">
            <a:xfrm>
              <a:off x="3162300" y="2344738"/>
              <a:ext cx="336550" cy="307975"/>
            </a:xfrm>
            <a:prstGeom prst="parallelogram">
              <a:avLst>
                <a:gd name="adj" fmla="val 292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AutoShape 11"/>
            <p:cNvSpPr>
              <a:spLocks noChangeArrowheads="1"/>
            </p:cNvSpPr>
            <p:nvPr/>
          </p:nvSpPr>
          <p:spPr bwMode="auto">
            <a:xfrm>
              <a:off x="3900488" y="2036763"/>
              <a:ext cx="334962" cy="309562"/>
            </a:xfrm>
            <a:prstGeom prst="parallelogram">
              <a:avLst>
                <a:gd name="adj" fmla="val 28935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3811588" y="2344738"/>
              <a:ext cx="334962" cy="307975"/>
            </a:xfrm>
            <a:prstGeom prst="parallelogram">
              <a:avLst>
                <a:gd name="adj" fmla="val 2908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13"/>
            <p:cNvSpPr>
              <a:spLocks noChangeArrowheads="1"/>
            </p:cNvSpPr>
            <p:nvPr/>
          </p:nvSpPr>
          <p:spPr bwMode="auto">
            <a:xfrm rot="866642">
              <a:off x="2957399" y="2097088"/>
              <a:ext cx="133755" cy="151082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4"/>
            <p:cNvSpPr>
              <a:spLocks noChangeArrowheads="1"/>
            </p:cNvSpPr>
            <p:nvPr/>
          </p:nvSpPr>
          <p:spPr bwMode="auto">
            <a:xfrm flipV="1">
              <a:off x="2907241" y="2247059"/>
              <a:ext cx="209550" cy="353266"/>
            </a:xfrm>
            <a:prstGeom prst="triangle">
              <a:avLst>
                <a:gd name="adj" fmla="val 0"/>
              </a:avLst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15"/>
            <p:cNvSpPr>
              <a:spLocks noChangeArrowheads="1"/>
            </p:cNvSpPr>
            <p:nvPr/>
          </p:nvSpPr>
          <p:spPr bwMode="auto">
            <a:xfrm rot="866642">
              <a:off x="4412013" y="2120900"/>
              <a:ext cx="147638" cy="163513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16"/>
            <p:cNvSpPr>
              <a:spLocks noChangeArrowheads="1"/>
            </p:cNvSpPr>
            <p:nvPr/>
          </p:nvSpPr>
          <p:spPr bwMode="auto">
            <a:xfrm>
              <a:off x="4258025" y="2273300"/>
              <a:ext cx="227013" cy="255588"/>
            </a:xfrm>
            <a:prstGeom prst="triangle">
              <a:avLst>
                <a:gd name="adj" fmla="val 96685"/>
              </a:avLst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17"/>
            <p:cNvSpPr>
              <a:spLocks noChangeArrowheads="1"/>
            </p:cNvSpPr>
            <p:nvPr/>
          </p:nvSpPr>
          <p:spPr bwMode="auto">
            <a:xfrm flipV="1">
              <a:off x="3271838" y="3162300"/>
              <a:ext cx="295275" cy="431800"/>
            </a:xfrm>
            <a:prstGeom prst="triangle">
              <a:avLst>
                <a:gd name="adj" fmla="val 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3" name="Text Box 18"/>
            <p:cNvSpPr txBox="1">
              <a:spLocks noChangeArrowheads="1"/>
            </p:cNvSpPr>
            <p:nvPr/>
          </p:nvSpPr>
          <p:spPr bwMode="auto">
            <a:xfrm>
              <a:off x="3092450" y="2908300"/>
              <a:ext cx="6413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ja-JP" altLang="en-US" sz="1200" b="1" dirty="0">
                  <a:solidFill>
                    <a:srgbClr val="FF0000"/>
                  </a:solidFill>
                </a:rPr>
                <a:t>現在地</a:t>
              </a:r>
            </a:p>
          </p:txBody>
        </p:sp>
      </p:grpSp>
      <p:sp>
        <p:nvSpPr>
          <p:cNvPr id="44" name="AutoShape 19"/>
          <p:cNvSpPr>
            <a:spLocks noChangeArrowheads="1"/>
          </p:cNvSpPr>
          <p:nvPr/>
        </p:nvSpPr>
        <p:spPr bwMode="auto">
          <a:xfrm>
            <a:off x="4338638" y="2017713"/>
            <a:ext cx="1390650" cy="1577975"/>
          </a:xfrm>
          <a:prstGeom prst="parallelogram">
            <a:avLst>
              <a:gd name="adj" fmla="val 33764"/>
            </a:avLst>
          </a:prstGeom>
          <a:solidFill>
            <a:schemeClr val="accent6">
              <a:lumMod val="75000"/>
            </a:schemeClr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" name="AutoShape 20"/>
          <p:cNvSpPr>
            <a:spLocks noChangeArrowheads="1"/>
          </p:cNvSpPr>
          <p:nvPr/>
        </p:nvSpPr>
        <p:spPr bwMode="auto">
          <a:xfrm>
            <a:off x="2995613" y="3670300"/>
            <a:ext cx="2233612" cy="1030288"/>
          </a:xfrm>
          <a:prstGeom prst="parallelogram">
            <a:avLst>
              <a:gd name="adj" fmla="val 29859"/>
            </a:avLst>
          </a:prstGeom>
          <a:solidFill>
            <a:schemeClr val="accent5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" name="AutoShape 21"/>
          <p:cNvSpPr>
            <a:spLocks noChangeArrowheads="1"/>
          </p:cNvSpPr>
          <p:nvPr/>
        </p:nvSpPr>
        <p:spPr bwMode="auto">
          <a:xfrm>
            <a:off x="1014413" y="3670301"/>
            <a:ext cx="2233612" cy="1030287"/>
          </a:xfrm>
          <a:prstGeom prst="parallelogram">
            <a:avLst>
              <a:gd name="adj" fmla="val 29860"/>
            </a:avLst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" name="AutoShape 22"/>
          <p:cNvSpPr>
            <a:spLocks noChangeArrowheads="1"/>
          </p:cNvSpPr>
          <p:nvPr/>
        </p:nvSpPr>
        <p:spPr bwMode="auto">
          <a:xfrm>
            <a:off x="1341438" y="2017713"/>
            <a:ext cx="1435100" cy="1577975"/>
          </a:xfrm>
          <a:prstGeom prst="parallelogram">
            <a:avLst>
              <a:gd name="adj" fmla="val 32903"/>
            </a:avLst>
          </a:prstGeom>
          <a:solidFill>
            <a:schemeClr val="bg2">
              <a:lumMod val="2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4" name="グループ化 3"/>
          <p:cNvGrpSpPr>
            <a:grpSpLocks/>
          </p:cNvGrpSpPr>
          <p:nvPr/>
        </p:nvGrpSpPr>
        <p:grpSpPr bwMode="auto">
          <a:xfrm>
            <a:off x="3779838" y="1674813"/>
            <a:ext cx="2952750" cy="504825"/>
            <a:chOff x="2381" y="1055"/>
            <a:chExt cx="1860" cy="318"/>
          </a:xfrm>
        </p:grpSpPr>
        <p:sp>
          <p:nvSpPr>
            <p:cNvPr id="75" name="Line 23"/>
            <p:cNvSpPr>
              <a:spLocks noChangeShapeType="1"/>
            </p:cNvSpPr>
            <p:nvPr/>
          </p:nvSpPr>
          <p:spPr bwMode="auto">
            <a:xfrm flipV="1">
              <a:off x="2472" y="1055"/>
              <a:ext cx="176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Line 24"/>
            <p:cNvSpPr>
              <a:spLocks noChangeShapeType="1"/>
            </p:cNvSpPr>
            <p:nvPr/>
          </p:nvSpPr>
          <p:spPr bwMode="auto">
            <a:xfrm flipV="1">
              <a:off x="2381" y="1055"/>
              <a:ext cx="91" cy="3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5" name="Line 25"/>
          <p:cNvSpPr>
            <a:spLocks noChangeShapeType="1"/>
          </p:cNvSpPr>
          <p:nvPr/>
        </p:nvSpPr>
        <p:spPr bwMode="auto">
          <a:xfrm>
            <a:off x="5245100" y="2886075"/>
            <a:ext cx="1081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8" name="Line 26"/>
          <p:cNvSpPr>
            <a:spLocks noChangeShapeType="1"/>
          </p:cNvSpPr>
          <p:nvPr/>
        </p:nvSpPr>
        <p:spPr bwMode="auto">
          <a:xfrm>
            <a:off x="4813300" y="3967163"/>
            <a:ext cx="1152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pSp>
        <p:nvGrpSpPr>
          <p:cNvPr id="51" name="グループ化 4"/>
          <p:cNvGrpSpPr>
            <a:grpSpLocks/>
          </p:cNvGrpSpPr>
          <p:nvPr/>
        </p:nvGrpSpPr>
        <p:grpSpPr bwMode="auto">
          <a:xfrm>
            <a:off x="2422525" y="4310063"/>
            <a:ext cx="3024188" cy="720725"/>
            <a:chOff x="1526" y="2715"/>
            <a:chExt cx="1905" cy="454"/>
          </a:xfrm>
        </p:grpSpPr>
        <p:sp>
          <p:nvSpPr>
            <p:cNvPr id="52" name="Line 27"/>
            <p:cNvSpPr>
              <a:spLocks noChangeShapeType="1"/>
            </p:cNvSpPr>
            <p:nvPr/>
          </p:nvSpPr>
          <p:spPr bwMode="auto">
            <a:xfrm>
              <a:off x="1526" y="3168"/>
              <a:ext cx="19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 flipH="1">
              <a:off x="1526" y="2715"/>
              <a:ext cx="112" cy="4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6" name="グループ化 5"/>
          <p:cNvGrpSpPr>
            <a:grpSpLocks/>
          </p:cNvGrpSpPr>
          <p:nvPr/>
        </p:nvGrpSpPr>
        <p:grpSpPr bwMode="auto">
          <a:xfrm>
            <a:off x="1296988" y="3390900"/>
            <a:ext cx="3635375" cy="2654300"/>
            <a:chOff x="817" y="2136"/>
            <a:chExt cx="2290" cy="1672"/>
          </a:xfrm>
        </p:grpSpPr>
        <p:sp>
          <p:nvSpPr>
            <p:cNvPr id="57" name="Line 29"/>
            <p:cNvSpPr>
              <a:spLocks noChangeShapeType="1"/>
            </p:cNvSpPr>
            <p:nvPr/>
          </p:nvSpPr>
          <p:spPr bwMode="auto">
            <a:xfrm>
              <a:off x="817" y="3807"/>
              <a:ext cx="229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 flipH="1">
              <a:off x="817" y="2136"/>
              <a:ext cx="486" cy="16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7" name="Text Box 31"/>
          <p:cNvSpPr txBox="1">
            <a:spLocks noChangeArrowheads="1"/>
          </p:cNvSpPr>
          <p:nvPr/>
        </p:nvSpPr>
        <p:spPr bwMode="auto">
          <a:xfrm>
            <a:off x="6719888" y="1468438"/>
            <a:ext cx="22060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dirty="0" smtClean="0"/>
              <a:t>エレベーター・ホール</a:t>
            </a:r>
            <a:endParaRPr lang="ja-JP" altLang="en-US" dirty="0"/>
          </a:p>
        </p:txBody>
      </p:sp>
      <p:sp>
        <p:nvSpPr>
          <p:cNvPr id="46" name="Text Box 32"/>
          <p:cNvSpPr>
            <a:spLocks noChangeArrowheads="1"/>
          </p:cNvSpPr>
          <p:nvPr/>
        </p:nvSpPr>
        <p:spPr bwMode="auto">
          <a:xfrm>
            <a:off x="6181725" y="2501900"/>
            <a:ext cx="23383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ctr"/>
            <a:r>
              <a:rPr lang="ja-JP" altLang="en-US" b="1" smtClean="0">
                <a:latin typeface="HG正楷書体-PRO" pitchFamily="66" charset="-128"/>
                <a:ea typeface="HG正楷書体-PRO" pitchFamily="66" charset="-128"/>
              </a:rPr>
              <a:t>和会席</a:t>
            </a:r>
            <a:r>
              <a:rPr lang="ja-JP" altLang="en-US" sz="4400" b="1" smtClean="0">
                <a:solidFill>
                  <a:schemeClr val="tx2"/>
                </a:solidFill>
                <a:latin typeface="HG正楷書体-PRO" pitchFamily="66" charset="-128"/>
                <a:ea typeface="HG正楷書体-PRO" pitchFamily="66" charset="-128"/>
              </a:rPr>
              <a:t> </a:t>
            </a:r>
            <a:r>
              <a:rPr lang="ja-JP" altLang="en-US" sz="2800" b="1" smtClean="0">
                <a:solidFill>
                  <a:schemeClr val="accent6">
                    <a:lumMod val="75000"/>
                  </a:schemeClr>
                </a:solidFill>
                <a:latin typeface="HG正楷書体-PRO" pitchFamily="66" charset="-128"/>
                <a:ea typeface="HG正楷書体-PRO" pitchFamily="66" charset="-128"/>
              </a:rPr>
              <a:t>源氏香</a:t>
            </a:r>
            <a:endParaRPr lang="ja-JP" altLang="en-US" sz="2800" b="1" dirty="0">
              <a:solidFill>
                <a:schemeClr val="accent6">
                  <a:lumMod val="75000"/>
                </a:schemeClr>
              </a:solidFill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49" name="Text Box 33"/>
          <p:cNvSpPr>
            <a:spLocks noChangeArrowheads="1"/>
          </p:cNvSpPr>
          <p:nvPr/>
        </p:nvSpPr>
        <p:spPr bwMode="auto">
          <a:xfrm>
            <a:off x="5661025" y="3643313"/>
            <a:ext cx="2233613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dirty="0">
                <a:latin typeface="Monotype Corsiva" pitchFamily="66" charset="0"/>
                <a:ea typeface="HGP教科書体" pitchFamily="18" charset="-128"/>
              </a:rPr>
              <a:t>Café &amp; Restaurant</a:t>
            </a:r>
            <a:r>
              <a:rPr lang="en-US" altLang="ja-JP" sz="3200" dirty="0">
                <a:latin typeface="Monotype Corsiva" pitchFamily="66" charset="0"/>
                <a:ea typeface="HGP教科書体" pitchFamily="18" charset="-128"/>
              </a:rPr>
              <a:t/>
            </a:r>
            <a:br>
              <a:rPr lang="en-US" altLang="ja-JP" sz="3200" dirty="0">
                <a:latin typeface="Monotype Corsiva" pitchFamily="66" charset="0"/>
                <a:ea typeface="HGP教科書体" pitchFamily="18" charset="-128"/>
              </a:rPr>
            </a:br>
            <a:r>
              <a:rPr lang="en-US" altLang="ja-JP" sz="28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HGP教科書体" pitchFamily="18" charset="-128"/>
              </a:rPr>
              <a:t>Le Voyage</a:t>
            </a:r>
          </a:p>
        </p:txBody>
      </p:sp>
      <p:sp>
        <p:nvSpPr>
          <p:cNvPr id="54" name="Text Box 34"/>
          <p:cNvSpPr>
            <a:spLocks noChangeArrowheads="1"/>
          </p:cNvSpPr>
          <p:nvPr/>
        </p:nvSpPr>
        <p:spPr bwMode="auto">
          <a:xfrm>
            <a:off x="5243513" y="4726173"/>
            <a:ext cx="1909762" cy="67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ja-JP" altLang="en-US" dirty="0">
                <a:latin typeface="Monotype Corsiva" pitchFamily="66" charset="0"/>
                <a:ea typeface="HGP行書体" pitchFamily="66" charset="-128"/>
              </a:rPr>
              <a:t>広東料理</a:t>
            </a:r>
            <a:r>
              <a:rPr lang="ja-JP" altLang="en-US" sz="3200" dirty="0">
                <a:latin typeface="Monotype Corsiva" pitchFamily="66" charset="0"/>
                <a:ea typeface="HGP行書体" pitchFamily="66" charset="-128"/>
              </a:rPr>
              <a:t/>
            </a:r>
            <a:br>
              <a:rPr lang="ja-JP" altLang="en-US" sz="3200" dirty="0">
                <a:latin typeface="Monotype Corsiva" pitchFamily="66" charset="0"/>
                <a:ea typeface="HGP行書体" pitchFamily="66" charset="-128"/>
              </a:rPr>
            </a:br>
            <a:r>
              <a:rPr lang="ja-JP" altLang="en-US" sz="2800" dirty="0">
                <a:solidFill>
                  <a:srgbClr val="C00000"/>
                </a:solidFill>
                <a:latin typeface="Monotype Corsiva" pitchFamily="66" charset="0"/>
                <a:ea typeface="HGP行書体" pitchFamily="66" charset="-128"/>
              </a:rPr>
              <a:t>宝楽菜館</a:t>
            </a:r>
          </a:p>
        </p:txBody>
      </p:sp>
      <p:sp>
        <p:nvSpPr>
          <p:cNvPr id="59" name="Text Box 35"/>
          <p:cNvSpPr>
            <a:spLocks noChangeArrowheads="1"/>
          </p:cNvSpPr>
          <p:nvPr/>
        </p:nvSpPr>
        <p:spPr bwMode="auto">
          <a:xfrm>
            <a:off x="4716463" y="5698027"/>
            <a:ext cx="24701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dirty="0">
                <a:latin typeface="Century Gothic" pitchFamily="34" charset="0"/>
              </a:rPr>
              <a:t>Lounge</a:t>
            </a:r>
            <a:br>
              <a:rPr lang="en-US" altLang="ja-JP" dirty="0">
                <a:latin typeface="Century Gothic" pitchFamily="34" charset="0"/>
              </a:rPr>
            </a:br>
            <a:r>
              <a:rPr lang="en-US" altLang="ja-JP" sz="2600" dirty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</a:rPr>
              <a:t>Silver Whale</a:t>
            </a:r>
          </a:p>
        </p:txBody>
      </p:sp>
    </p:spTree>
    <p:extLst>
      <p:ext uri="{BB962C8B-B14F-4D97-AF65-F5344CB8AC3E}">
        <p14:creationId xmlns:p14="http://schemas.microsoft.com/office/powerpoint/2010/main" val="217645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6663" y="519112"/>
            <a:ext cx="4738688" cy="1325563"/>
          </a:xfrm>
        </p:spPr>
        <p:txBody>
          <a:bodyPr/>
          <a:lstStyle/>
          <a:p>
            <a:pPr algn="ctr"/>
            <a:r>
              <a:rPr lang="zh-CN" altLang="en-US" sz="32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和会席</a:t>
            </a:r>
            <a:r>
              <a:rPr lang="zh-CN" altLang="en-US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 </a:t>
            </a:r>
            <a:r>
              <a:rPr lang="zh-CN" altLang="en-US" sz="5400" dirty="0" smtClean="0">
                <a:solidFill>
                  <a:schemeClr val="accent6">
                    <a:lumMod val="75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源氏香</a:t>
            </a:r>
            <a:endParaRPr kumimoji="1" lang="ja-JP" altLang="en-US" sz="5400" dirty="0">
              <a:solidFill>
                <a:schemeClr val="accent6">
                  <a:lumMod val="75000"/>
                </a:schemeClr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76663" y="2291526"/>
            <a:ext cx="4738687" cy="234638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ja-JP" altLang="en-US" sz="1400" dirty="0" smtClean="0">
                <a:latin typeface="+mn-ea"/>
              </a:rPr>
              <a:t>単品料理から、お寿司、会席料理、お鍋まで</a:t>
            </a:r>
            <a:br>
              <a:rPr lang="ja-JP" altLang="en-US" sz="1400" dirty="0" smtClean="0">
                <a:latin typeface="+mn-ea"/>
              </a:rPr>
            </a:br>
            <a:r>
              <a:rPr lang="ja-JP" altLang="en-US" sz="1400" dirty="0" smtClean="0">
                <a:latin typeface="+mn-ea"/>
              </a:rPr>
              <a:t>豊富なメニューをご用意しております。</a:t>
            </a:r>
            <a:br>
              <a:rPr lang="ja-JP" altLang="en-US" sz="1400" dirty="0" smtClean="0">
                <a:latin typeface="+mn-ea"/>
              </a:rPr>
            </a:br>
            <a:r>
              <a:rPr lang="ja-JP" altLang="en-US" sz="1400" dirty="0" smtClean="0">
                <a:latin typeface="+mn-ea"/>
              </a:rPr>
              <a:t>気品あふれる和空間で四季折々の味覚を</a:t>
            </a:r>
            <a:br>
              <a:rPr lang="ja-JP" altLang="en-US" sz="1400" dirty="0" smtClean="0">
                <a:latin typeface="+mn-ea"/>
              </a:rPr>
            </a:br>
            <a:r>
              <a:rPr lang="ja-JP" altLang="en-US" sz="1400" dirty="0" smtClean="0">
                <a:latin typeface="+mn-ea"/>
              </a:rPr>
              <a:t>存分にご堪能ください。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ja-JP" altLang="en-US" sz="1400" dirty="0" smtClean="0">
                <a:latin typeface="+mn-ea"/>
              </a:rPr>
              <a:t> </a:t>
            </a:r>
            <a:br>
              <a:rPr lang="ja-JP" altLang="en-US" sz="1400" dirty="0" smtClean="0">
                <a:latin typeface="+mn-ea"/>
              </a:rPr>
            </a:br>
            <a:r>
              <a:rPr lang="ja-JP" altLang="en-US" sz="1400" dirty="0" smtClean="0">
                <a:latin typeface="+mn-ea"/>
              </a:rPr>
              <a:t>営業時間　</a:t>
            </a:r>
            <a:r>
              <a:rPr lang="en-US" altLang="ja-JP" sz="1400" dirty="0" smtClean="0">
                <a:latin typeface="+mn-ea"/>
              </a:rPr>
              <a:t>11</a:t>
            </a:r>
            <a:r>
              <a:rPr lang="ja-JP" altLang="en-US" sz="1400" dirty="0" smtClean="0">
                <a:latin typeface="+mn-ea"/>
              </a:rPr>
              <a:t>：</a:t>
            </a:r>
            <a:r>
              <a:rPr lang="en-US" altLang="ja-JP" sz="1400" dirty="0" smtClean="0">
                <a:latin typeface="+mn-ea"/>
              </a:rPr>
              <a:t>30</a:t>
            </a:r>
            <a:r>
              <a:rPr lang="ja-JP" altLang="en-US" sz="1400" dirty="0" smtClean="0">
                <a:latin typeface="+mn-ea"/>
              </a:rPr>
              <a:t>～</a:t>
            </a:r>
            <a:r>
              <a:rPr lang="en-US" altLang="ja-JP" sz="1400" dirty="0" smtClean="0">
                <a:latin typeface="+mn-ea"/>
              </a:rPr>
              <a:t>14</a:t>
            </a:r>
            <a:r>
              <a:rPr lang="ja-JP" altLang="en-US" sz="1400" dirty="0" smtClean="0">
                <a:latin typeface="+mn-ea"/>
              </a:rPr>
              <a:t>：</a:t>
            </a:r>
            <a:r>
              <a:rPr lang="en-US" altLang="ja-JP" sz="1400" dirty="0" smtClean="0">
                <a:latin typeface="+mn-ea"/>
              </a:rPr>
              <a:t>30</a:t>
            </a:r>
            <a:r>
              <a:rPr lang="ja-JP" altLang="en-US" sz="1400" dirty="0" smtClean="0">
                <a:latin typeface="+mn-ea"/>
              </a:rPr>
              <a:t> </a:t>
            </a:r>
            <a:r>
              <a:rPr lang="en-US" altLang="ja-JP" sz="1400" dirty="0" smtClean="0">
                <a:latin typeface="+mn-ea"/>
              </a:rPr>
              <a:t>/ 17</a:t>
            </a:r>
            <a:r>
              <a:rPr lang="ja-JP" altLang="en-US" sz="1400" dirty="0" smtClean="0">
                <a:latin typeface="+mn-ea"/>
              </a:rPr>
              <a:t>：</a:t>
            </a:r>
            <a:r>
              <a:rPr lang="en-US" altLang="ja-JP" sz="1400" dirty="0" smtClean="0">
                <a:latin typeface="+mn-ea"/>
              </a:rPr>
              <a:t>00</a:t>
            </a:r>
            <a:r>
              <a:rPr lang="ja-JP" altLang="en-US" sz="1400" dirty="0" smtClean="0">
                <a:latin typeface="+mn-ea"/>
              </a:rPr>
              <a:t>～</a:t>
            </a:r>
            <a:r>
              <a:rPr lang="en-US" altLang="ja-JP" sz="1400" dirty="0" smtClean="0">
                <a:latin typeface="+mn-ea"/>
              </a:rPr>
              <a:t>21</a:t>
            </a:r>
            <a:r>
              <a:rPr lang="ja-JP" altLang="en-US" sz="1400" dirty="0" smtClean="0">
                <a:latin typeface="+mn-ea"/>
              </a:rPr>
              <a:t>：</a:t>
            </a:r>
            <a:r>
              <a:rPr lang="en-US" altLang="ja-JP" sz="1400" dirty="0" smtClean="0">
                <a:latin typeface="+mn-ea"/>
              </a:rPr>
              <a:t>30</a:t>
            </a:r>
            <a:endParaRPr kumimoji="1" lang="ja-JP" altLang="en-US" sz="1400" dirty="0">
              <a:latin typeface="+mn-ea"/>
            </a:endParaRPr>
          </a:p>
        </p:txBody>
      </p:sp>
      <p:pic>
        <p:nvPicPr>
          <p:cNvPr id="6" name="Picture 3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3731" y="5238749"/>
            <a:ext cx="844550" cy="1082675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5" name="Picture 5" descr="genj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844675"/>
            <a:ext cx="2516188" cy="3240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381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364302" y="531019"/>
            <a:ext cx="5151048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32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和会席</a:t>
            </a:r>
            <a:r>
              <a:rPr lang="zh-CN" altLang="en-US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 </a:t>
            </a:r>
            <a:r>
              <a:rPr lang="zh-CN" altLang="en-US" sz="5400" dirty="0" smtClean="0">
                <a:solidFill>
                  <a:schemeClr val="accent6">
                    <a:lumMod val="75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源氏香</a:t>
            </a:r>
            <a:r>
              <a:rPr lang="en-US" altLang="zh-CN" sz="5400" dirty="0" smtClean="0">
                <a:solidFill>
                  <a:schemeClr val="accent6">
                    <a:lumMod val="75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/>
            </a:r>
            <a:br>
              <a:rPr lang="en-US" altLang="zh-CN" sz="5400" dirty="0" smtClean="0">
                <a:solidFill>
                  <a:schemeClr val="accent6">
                    <a:lumMod val="75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</a:br>
            <a:r>
              <a:rPr lang="ja-JP" altLang="en-US" sz="22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昼の部　お品書き</a:t>
            </a:r>
            <a:endParaRPr kumimoji="1" lang="ja-JP" altLang="en-US" sz="22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1367" y="2432648"/>
            <a:ext cx="2952000" cy="327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 smtClean="0">
                <a:latin typeface="+mn-ea"/>
              </a:rPr>
              <a:t>華御膳　二千五百円</a:t>
            </a:r>
            <a:endParaRPr lang="ja-JP" altLang="en-US" dirty="0" smtClean="0">
              <a:latin typeface="+mn-ea"/>
            </a:endParaRPr>
          </a:p>
          <a:p>
            <a:pPr lvl="1">
              <a:buClr>
                <a:srgbClr val="C6650C"/>
              </a:buClr>
              <a:buFont typeface="Wingdings" panose="05000000000000000000" pitchFamily="2" charset="2"/>
              <a:buChar char="u"/>
            </a:pPr>
            <a:endParaRPr lang="en-US" altLang="ja-JP" sz="1400" dirty="0" smtClean="0">
              <a:latin typeface="+mn-ea"/>
            </a:endParaRP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お造り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煮物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揚物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香の物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御飯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赤出汁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水菓子</a:t>
            </a:r>
            <a:endParaRPr lang="ja-JP" altLang="en-US" sz="1400" dirty="0">
              <a:latin typeface="+mn-ea"/>
            </a:endParaRPr>
          </a:p>
        </p:txBody>
      </p:sp>
      <p:sp>
        <p:nvSpPr>
          <p:cNvPr id="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9547" y="2432648"/>
            <a:ext cx="2952000" cy="327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 smtClean="0">
                <a:latin typeface="+mn-ea"/>
              </a:rPr>
              <a:t>彩御膳　三千五百円</a:t>
            </a:r>
            <a:endParaRPr lang="ja-JP" altLang="en-US" dirty="0" smtClean="0">
              <a:latin typeface="+mn-ea"/>
            </a:endParaRPr>
          </a:p>
          <a:p>
            <a:pPr lvl="1">
              <a:buClr>
                <a:srgbClr val="C6650C"/>
              </a:buClr>
              <a:buFont typeface="Wingdings" panose="05000000000000000000" pitchFamily="2" charset="2"/>
              <a:buChar char="u"/>
            </a:pPr>
            <a:endParaRPr lang="en-US" altLang="ja-JP" sz="1600" dirty="0" smtClean="0">
              <a:latin typeface="+mn-ea"/>
            </a:endParaRP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前菜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お造り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煮物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焼物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揚物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香の物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御飯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赤出汁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ja-JP" altLang="en-US" sz="1400" dirty="0" smtClean="0">
                <a:latin typeface="+mn-ea"/>
              </a:rPr>
              <a:t>水菓子</a:t>
            </a:r>
            <a:endParaRPr lang="ja-JP" altLang="en-US" sz="1400" dirty="0">
              <a:latin typeface="+mn-ea"/>
            </a:endParaRPr>
          </a:p>
        </p:txBody>
      </p:sp>
      <p:pic>
        <p:nvPicPr>
          <p:cNvPr id="10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2438" y="5873420"/>
            <a:ext cx="619125" cy="792162"/>
          </a:xfrm>
          <a:prstGeom prst="rect">
            <a:avLst/>
          </a:prstGeom>
          <a:noFill/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9" name="Picture 6" descr="genj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019" y="365125"/>
            <a:ext cx="1287462" cy="1657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680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364302" y="531019"/>
            <a:ext cx="5151048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32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和会席</a:t>
            </a:r>
            <a:r>
              <a:rPr lang="zh-CN" altLang="en-US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 </a:t>
            </a:r>
            <a:r>
              <a:rPr lang="zh-CN" altLang="en-US" sz="5400" dirty="0" smtClean="0">
                <a:solidFill>
                  <a:schemeClr val="accent6">
                    <a:lumMod val="75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源氏香</a:t>
            </a:r>
            <a:r>
              <a:rPr lang="en-US" altLang="zh-CN" sz="5400" dirty="0" smtClean="0">
                <a:solidFill>
                  <a:schemeClr val="accent6">
                    <a:lumMod val="75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/>
            </a:r>
            <a:br>
              <a:rPr lang="en-US" altLang="zh-CN" sz="5400" dirty="0" smtClean="0">
                <a:solidFill>
                  <a:schemeClr val="accent6">
                    <a:lumMod val="75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</a:br>
            <a:r>
              <a:rPr lang="ja-JP" altLang="en-US" sz="22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夜の部　お品書き</a:t>
            </a:r>
            <a:endParaRPr kumimoji="1" lang="ja-JP" altLang="en-US" sz="22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1367" y="2432648"/>
            <a:ext cx="2952000" cy="327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>
                <a:latin typeface="+mn-ea"/>
              </a:rPr>
              <a:t>寿司会席　八千五百円</a:t>
            </a:r>
          </a:p>
          <a:p>
            <a:pPr lvl="1">
              <a:buClr>
                <a:srgbClr val="C6650C"/>
              </a:buClr>
              <a:buFont typeface="Wingdings" panose="05000000000000000000" pitchFamily="2" charset="2"/>
              <a:buChar char="u"/>
            </a:pPr>
            <a:endParaRPr lang="en-US" altLang="ja-JP" sz="1400" dirty="0"/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/>
              <a:t>先付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/>
              <a:t>前菜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/>
              <a:t>お造り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/>
              <a:t>煮物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/>
              <a:t>焼物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/>
              <a:t>にぎり寿司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/>
              <a:t>椀物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/>
              <a:t>水菓子</a:t>
            </a:r>
          </a:p>
        </p:txBody>
      </p:sp>
      <p:sp>
        <p:nvSpPr>
          <p:cNvPr id="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9547" y="2432648"/>
            <a:ext cx="2952000" cy="327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/>
              <a:t>特別会席　一万二千円</a:t>
            </a:r>
          </a:p>
          <a:p>
            <a:pPr lvl="1">
              <a:buClr>
                <a:srgbClr val="C6650C"/>
              </a:buClr>
              <a:buFont typeface="Wingdings" panose="05000000000000000000" pitchFamily="2" charset="2"/>
              <a:buChar char="u"/>
            </a:pPr>
            <a:endParaRPr lang="en-US" altLang="ja-JP" sz="1600" dirty="0"/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先付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前菜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お造り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煮物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焼物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揚物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蒸物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香の物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御飯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椀物</a:t>
            </a:r>
          </a:p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u"/>
            </a:pPr>
            <a:r>
              <a:rPr lang="ja-JP" altLang="en-US" sz="1400" dirty="0">
                <a:latin typeface="ＭＳ Ｐゴシック" charset="-128"/>
              </a:rPr>
              <a:t>水菓子</a:t>
            </a:r>
          </a:p>
        </p:txBody>
      </p:sp>
      <p:pic>
        <p:nvPicPr>
          <p:cNvPr id="10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2438" y="5873420"/>
            <a:ext cx="619125" cy="792162"/>
          </a:xfrm>
          <a:prstGeom prst="rect">
            <a:avLst/>
          </a:prstGeom>
          <a:noFill/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9" name="Picture 6" descr="genj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019" y="365125"/>
            <a:ext cx="1287462" cy="1657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354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dirty="0" smtClean="0"/>
              <a:t>FLOOR GUIDE</a:t>
            </a:r>
            <a:endParaRPr kumimoji="1" lang="ja-JP" altLang="en-US" dirty="0"/>
          </a:p>
        </p:txBody>
      </p:sp>
      <p:grpSp>
        <p:nvGrpSpPr>
          <p:cNvPr id="3" name="グループ化 1"/>
          <p:cNvGrpSpPr/>
          <p:nvPr/>
        </p:nvGrpSpPr>
        <p:grpSpPr>
          <a:xfrm>
            <a:off x="0" y="0"/>
            <a:ext cx="252413" cy="6870700"/>
            <a:chOff x="0" y="0"/>
            <a:chExt cx="252413" cy="6870700"/>
          </a:xfrm>
        </p:grpSpPr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1588" y="0"/>
              <a:ext cx="250825" cy="1727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700213"/>
              <a:ext cx="252413" cy="17272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3370263"/>
              <a:ext cx="252413" cy="1727200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588" y="5097463"/>
              <a:ext cx="250825" cy="177323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2"/>
          <p:cNvGrpSpPr/>
          <p:nvPr/>
        </p:nvGrpSpPr>
        <p:grpSpPr>
          <a:xfrm>
            <a:off x="923925" y="1951038"/>
            <a:ext cx="4897438" cy="2819400"/>
            <a:chOff x="923925" y="1951038"/>
            <a:chExt cx="4897438" cy="2819400"/>
          </a:xfrm>
        </p:grpSpPr>
        <p:sp>
          <p:nvSpPr>
            <p:cNvPr id="60" name="AutoShape 6"/>
            <p:cNvSpPr>
              <a:spLocks noChangeArrowheads="1"/>
            </p:cNvSpPr>
            <p:nvPr/>
          </p:nvSpPr>
          <p:spPr bwMode="auto">
            <a:xfrm>
              <a:off x="923925" y="1951038"/>
              <a:ext cx="4897438" cy="2819400"/>
            </a:xfrm>
            <a:prstGeom prst="parallelogram">
              <a:avLst>
                <a:gd name="adj" fmla="val 29988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7"/>
            <p:cNvSpPr>
              <a:spLocks noChangeArrowheads="1"/>
            </p:cNvSpPr>
            <p:nvPr/>
          </p:nvSpPr>
          <p:spPr bwMode="auto">
            <a:xfrm>
              <a:off x="2640013" y="2036763"/>
              <a:ext cx="647700" cy="615950"/>
            </a:xfrm>
            <a:prstGeom prst="parallelogram">
              <a:avLst>
                <a:gd name="adj" fmla="val 29589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AutoShape 8"/>
            <p:cNvSpPr>
              <a:spLocks noChangeArrowheads="1"/>
            </p:cNvSpPr>
            <p:nvPr/>
          </p:nvSpPr>
          <p:spPr bwMode="auto">
            <a:xfrm>
              <a:off x="4106863" y="2028825"/>
              <a:ext cx="646112" cy="614363"/>
            </a:xfrm>
            <a:prstGeom prst="parallelogram">
              <a:avLst>
                <a:gd name="adj" fmla="val 2939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9"/>
            <p:cNvSpPr>
              <a:spLocks noChangeArrowheads="1"/>
            </p:cNvSpPr>
            <p:nvPr/>
          </p:nvSpPr>
          <p:spPr bwMode="auto">
            <a:xfrm>
              <a:off x="3254375" y="2033588"/>
              <a:ext cx="334963" cy="307975"/>
            </a:xfrm>
            <a:prstGeom prst="parallelogram">
              <a:avLst>
                <a:gd name="adj" fmla="val 2908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AutoShape 10"/>
            <p:cNvSpPr>
              <a:spLocks noChangeArrowheads="1"/>
            </p:cNvSpPr>
            <p:nvPr/>
          </p:nvSpPr>
          <p:spPr bwMode="auto">
            <a:xfrm>
              <a:off x="3162300" y="2344738"/>
              <a:ext cx="336550" cy="307975"/>
            </a:xfrm>
            <a:prstGeom prst="parallelogram">
              <a:avLst>
                <a:gd name="adj" fmla="val 292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AutoShape 11"/>
            <p:cNvSpPr>
              <a:spLocks noChangeArrowheads="1"/>
            </p:cNvSpPr>
            <p:nvPr/>
          </p:nvSpPr>
          <p:spPr bwMode="auto">
            <a:xfrm>
              <a:off x="3900488" y="2036763"/>
              <a:ext cx="334962" cy="309562"/>
            </a:xfrm>
            <a:prstGeom prst="parallelogram">
              <a:avLst>
                <a:gd name="adj" fmla="val 28935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3811588" y="2344738"/>
              <a:ext cx="334962" cy="307975"/>
            </a:xfrm>
            <a:prstGeom prst="parallelogram">
              <a:avLst>
                <a:gd name="adj" fmla="val 2908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13"/>
            <p:cNvSpPr>
              <a:spLocks noChangeArrowheads="1"/>
            </p:cNvSpPr>
            <p:nvPr/>
          </p:nvSpPr>
          <p:spPr bwMode="auto">
            <a:xfrm rot="866642">
              <a:off x="2957399" y="2097088"/>
              <a:ext cx="133755" cy="151082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4"/>
            <p:cNvSpPr>
              <a:spLocks noChangeArrowheads="1"/>
            </p:cNvSpPr>
            <p:nvPr/>
          </p:nvSpPr>
          <p:spPr bwMode="auto">
            <a:xfrm flipV="1">
              <a:off x="2907241" y="2247059"/>
              <a:ext cx="209550" cy="353266"/>
            </a:xfrm>
            <a:prstGeom prst="triangle">
              <a:avLst>
                <a:gd name="adj" fmla="val 0"/>
              </a:avLst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15"/>
            <p:cNvSpPr>
              <a:spLocks noChangeArrowheads="1"/>
            </p:cNvSpPr>
            <p:nvPr/>
          </p:nvSpPr>
          <p:spPr bwMode="auto">
            <a:xfrm rot="866642">
              <a:off x="4412013" y="2120900"/>
              <a:ext cx="147638" cy="163513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16"/>
            <p:cNvSpPr>
              <a:spLocks noChangeArrowheads="1"/>
            </p:cNvSpPr>
            <p:nvPr/>
          </p:nvSpPr>
          <p:spPr bwMode="auto">
            <a:xfrm>
              <a:off x="4258025" y="2273300"/>
              <a:ext cx="227013" cy="255588"/>
            </a:xfrm>
            <a:prstGeom prst="triangle">
              <a:avLst>
                <a:gd name="adj" fmla="val 96685"/>
              </a:avLst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17"/>
            <p:cNvSpPr>
              <a:spLocks noChangeArrowheads="1"/>
            </p:cNvSpPr>
            <p:nvPr/>
          </p:nvSpPr>
          <p:spPr bwMode="auto">
            <a:xfrm flipV="1">
              <a:off x="3271838" y="3162300"/>
              <a:ext cx="295275" cy="431800"/>
            </a:xfrm>
            <a:prstGeom prst="triangle">
              <a:avLst>
                <a:gd name="adj" fmla="val 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3" name="Text Box 18"/>
            <p:cNvSpPr txBox="1">
              <a:spLocks noChangeArrowheads="1"/>
            </p:cNvSpPr>
            <p:nvPr/>
          </p:nvSpPr>
          <p:spPr bwMode="auto">
            <a:xfrm>
              <a:off x="3092450" y="2908300"/>
              <a:ext cx="6413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ja-JP" altLang="en-US" sz="1200" b="1" dirty="0">
                  <a:solidFill>
                    <a:srgbClr val="FF0000"/>
                  </a:solidFill>
                </a:rPr>
                <a:t>現在地</a:t>
              </a:r>
            </a:p>
          </p:txBody>
        </p:sp>
      </p:grpSp>
      <p:sp>
        <p:nvSpPr>
          <p:cNvPr id="44" name="AutoShape 19"/>
          <p:cNvSpPr>
            <a:spLocks noChangeArrowheads="1"/>
          </p:cNvSpPr>
          <p:nvPr/>
        </p:nvSpPr>
        <p:spPr bwMode="auto">
          <a:xfrm>
            <a:off x="4338638" y="2017713"/>
            <a:ext cx="1390650" cy="1577975"/>
          </a:xfrm>
          <a:prstGeom prst="parallelogram">
            <a:avLst>
              <a:gd name="adj" fmla="val 33764"/>
            </a:avLst>
          </a:prstGeom>
          <a:solidFill>
            <a:schemeClr val="accent6">
              <a:lumMod val="75000"/>
            </a:schemeClr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" name="AutoShape 20"/>
          <p:cNvSpPr>
            <a:spLocks noChangeArrowheads="1"/>
          </p:cNvSpPr>
          <p:nvPr/>
        </p:nvSpPr>
        <p:spPr bwMode="auto">
          <a:xfrm>
            <a:off x="2995613" y="3670300"/>
            <a:ext cx="2233612" cy="1030288"/>
          </a:xfrm>
          <a:prstGeom prst="parallelogram">
            <a:avLst>
              <a:gd name="adj" fmla="val 29859"/>
            </a:avLst>
          </a:prstGeom>
          <a:solidFill>
            <a:schemeClr val="accent5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" name="AutoShape 21"/>
          <p:cNvSpPr>
            <a:spLocks noChangeArrowheads="1"/>
          </p:cNvSpPr>
          <p:nvPr/>
        </p:nvSpPr>
        <p:spPr bwMode="auto">
          <a:xfrm>
            <a:off x="1014413" y="3670301"/>
            <a:ext cx="2233612" cy="1030287"/>
          </a:xfrm>
          <a:prstGeom prst="parallelogram">
            <a:avLst>
              <a:gd name="adj" fmla="val 29860"/>
            </a:avLst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" name="AutoShape 22"/>
          <p:cNvSpPr>
            <a:spLocks noChangeArrowheads="1"/>
          </p:cNvSpPr>
          <p:nvPr/>
        </p:nvSpPr>
        <p:spPr bwMode="auto">
          <a:xfrm>
            <a:off x="1341438" y="2017713"/>
            <a:ext cx="1435100" cy="1577975"/>
          </a:xfrm>
          <a:prstGeom prst="parallelogram">
            <a:avLst>
              <a:gd name="adj" fmla="val 32903"/>
            </a:avLst>
          </a:prstGeom>
          <a:solidFill>
            <a:schemeClr val="bg2">
              <a:lumMod val="2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4" name="グループ化 3"/>
          <p:cNvGrpSpPr>
            <a:grpSpLocks/>
          </p:cNvGrpSpPr>
          <p:nvPr/>
        </p:nvGrpSpPr>
        <p:grpSpPr bwMode="auto">
          <a:xfrm>
            <a:off x="3779838" y="1674813"/>
            <a:ext cx="2952750" cy="504825"/>
            <a:chOff x="2381" y="1055"/>
            <a:chExt cx="1860" cy="318"/>
          </a:xfrm>
        </p:grpSpPr>
        <p:sp>
          <p:nvSpPr>
            <p:cNvPr id="75" name="Line 23"/>
            <p:cNvSpPr>
              <a:spLocks noChangeShapeType="1"/>
            </p:cNvSpPr>
            <p:nvPr/>
          </p:nvSpPr>
          <p:spPr bwMode="auto">
            <a:xfrm flipV="1">
              <a:off x="2472" y="1055"/>
              <a:ext cx="176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Line 24"/>
            <p:cNvSpPr>
              <a:spLocks noChangeShapeType="1"/>
            </p:cNvSpPr>
            <p:nvPr/>
          </p:nvSpPr>
          <p:spPr bwMode="auto">
            <a:xfrm flipV="1">
              <a:off x="2381" y="1055"/>
              <a:ext cx="91" cy="3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5" name="Line 25"/>
          <p:cNvSpPr>
            <a:spLocks noChangeShapeType="1"/>
          </p:cNvSpPr>
          <p:nvPr/>
        </p:nvSpPr>
        <p:spPr bwMode="auto">
          <a:xfrm>
            <a:off x="5245100" y="2886075"/>
            <a:ext cx="1081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8" name="Line 26"/>
          <p:cNvSpPr>
            <a:spLocks noChangeShapeType="1"/>
          </p:cNvSpPr>
          <p:nvPr/>
        </p:nvSpPr>
        <p:spPr bwMode="auto">
          <a:xfrm>
            <a:off x="4813300" y="3967163"/>
            <a:ext cx="1152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pSp>
        <p:nvGrpSpPr>
          <p:cNvPr id="51" name="グループ化 4"/>
          <p:cNvGrpSpPr>
            <a:grpSpLocks/>
          </p:cNvGrpSpPr>
          <p:nvPr/>
        </p:nvGrpSpPr>
        <p:grpSpPr bwMode="auto">
          <a:xfrm>
            <a:off x="2422525" y="4310063"/>
            <a:ext cx="3024188" cy="720725"/>
            <a:chOff x="1526" y="2715"/>
            <a:chExt cx="1905" cy="454"/>
          </a:xfrm>
        </p:grpSpPr>
        <p:sp>
          <p:nvSpPr>
            <p:cNvPr id="52" name="Line 27"/>
            <p:cNvSpPr>
              <a:spLocks noChangeShapeType="1"/>
            </p:cNvSpPr>
            <p:nvPr/>
          </p:nvSpPr>
          <p:spPr bwMode="auto">
            <a:xfrm>
              <a:off x="1526" y="3168"/>
              <a:ext cx="19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 flipH="1">
              <a:off x="1526" y="2715"/>
              <a:ext cx="112" cy="4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6" name="グループ化 5"/>
          <p:cNvGrpSpPr>
            <a:grpSpLocks/>
          </p:cNvGrpSpPr>
          <p:nvPr/>
        </p:nvGrpSpPr>
        <p:grpSpPr bwMode="auto">
          <a:xfrm>
            <a:off x="1296988" y="3390900"/>
            <a:ext cx="3635375" cy="2654300"/>
            <a:chOff x="817" y="2136"/>
            <a:chExt cx="2290" cy="1672"/>
          </a:xfrm>
        </p:grpSpPr>
        <p:sp>
          <p:nvSpPr>
            <p:cNvPr id="57" name="Line 29"/>
            <p:cNvSpPr>
              <a:spLocks noChangeShapeType="1"/>
            </p:cNvSpPr>
            <p:nvPr/>
          </p:nvSpPr>
          <p:spPr bwMode="auto">
            <a:xfrm>
              <a:off x="817" y="3807"/>
              <a:ext cx="229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 flipH="1">
              <a:off x="817" y="2136"/>
              <a:ext cx="486" cy="16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7" name="Text Box 31"/>
          <p:cNvSpPr txBox="1">
            <a:spLocks noChangeArrowheads="1"/>
          </p:cNvSpPr>
          <p:nvPr/>
        </p:nvSpPr>
        <p:spPr bwMode="auto">
          <a:xfrm>
            <a:off x="6719888" y="1468438"/>
            <a:ext cx="22060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dirty="0" smtClean="0"/>
              <a:t>エレベーター・ホール</a:t>
            </a:r>
            <a:endParaRPr lang="ja-JP" altLang="en-US" dirty="0"/>
          </a:p>
        </p:txBody>
      </p:sp>
      <p:sp>
        <p:nvSpPr>
          <p:cNvPr id="46" name="Text Box 32"/>
          <p:cNvSpPr>
            <a:spLocks noChangeArrowheads="1"/>
          </p:cNvSpPr>
          <p:nvPr/>
        </p:nvSpPr>
        <p:spPr bwMode="auto">
          <a:xfrm>
            <a:off x="6181725" y="2501900"/>
            <a:ext cx="23383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ctr"/>
            <a:r>
              <a:rPr lang="ja-JP" altLang="en-US" b="1" smtClean="0">
                <a:latin typeface="HG正楷書体-PRO" pitchFamily="66" charset="-128"/>
                <a:ea typeface="HG正楷書体-PRO" pitchFamily="66" charset="-128"/>
              </a:rPr>
              <a:t>和会席</a:t>
            </a:r>
            <a:r>
              <a:rPr lang="ja-JP" altLang="en-US" sz="4400" b="1" smtClean="0">
                <a:solidFill>
                  <a:schemeClr val="tx2"/>
                </a:solidFill>
                <a:latin typeface="HG正楷書体-PRO" pitchFamily="66" charset="-128"/>
                <a:ea typeface="HG正楷書体-PRO" pitchFamily="66" charset="-128"/>
              </a:rPr>
              <a:t> </a:t>
            </a:r>
            <a:r>
              <a:rPr lang="ja-JP" altLang="en-US" sz="2800" b="1" smtClean="0">
                <a:solidFill>
                  <a:schemeClr val="accent6">
                    <a:lumMod val="75000"/>
                  </a:schemeClr>
                </a:solidFill>
                <a:latin typeface="HG正楷書体-PRO" pitchFamily="66" charset="-128"/>
                <a:ea typeface="HG正楷書体-PRO" pitchFamily="66" charset="-128"/>
              </a:rPr>
              <a:t>源氏香</a:t>
            </a:r>
            <a:endParaRPr lang="ja-JP" altLang="en-US" sz="2800" b="1" dirty="0">
              <a:solidFill>
                <a:schemeClr val="accent6">
                  <a:lumMod val="75000"/>
                </a:schemeClr>
              </a:solidFill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49" name="Text Box 33"/>
          <p:cNvSpPr>
            <a:spLocks noChangeArrowheads="1"/>
          </p:cNvSpPr>
          <p:nvPr/>
        </p:nvSpPr>
        <p:spPr bwMode="auto">
          <a:xfrm>
            <a:off x="5661025" y="3643313"/>
            <a:ext cx="2233613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dirty="0">
                <a:latin typeface="Monotype Corsiva" pitchFamily="66" charset="0"/>
                <a:ea typeface="HGP教科書体" pitchFamily="18" charset="-128"/>
              </a:rPr>
              <a:t>Café &amp; Restaurant</a:t>
            </a:r>
            <a:r>
              <a:rPr lang="en-US" altLang="ja-JP" sz="3200" dirty="0">
                <a:latin typeface="Monotype Corsiva" pitchFamily="66" charset="0"/>
                <a:ea typeface="HGP教科書体" pitchFamily="18" charset="-128"/>
              </a:rPr>
              <a:t/>
            </a:r>
            <a:br>
              <a:rPr lang="en-US" altLang="ja-JP" sz="3200" dirty="0">
                <a:latin typeface="Monotype Corsiva" pitchFamily="66" charset="0"/>
                <a:ea typeface="HGP教科書体" pitchFamily="18" charset="-128"/>
              </a:rPr>
            </a:br>
            <a:r>
              <a:rPr lang="en-US" altLang="ja-JP" sz="28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HGP教科書体" pitchFamily="18" charset="-128"/>
              </a:rPr>
              <a:t>Le Voyage</a:t>
            </a:r>
          </a:p>
        </p:txBody>
      </p:sp>
      <p:sp>
        <p:nvSpPr>
          <p:cNvPr id="54" name="Text Box 34"/>
          <p:cNvSpPr>
            <a:spLocks noChangeArrowheads="1"/>
          </p:cNvSpPr>
          <p:nvPr/>
        </p:nvSpPr>
        <p:spPr bwMode="auto">
          <a:xfrm>
            <a:off x="5243513" y="4726173"/>
            <a:ext cx="1909762" cy="67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ja-JP" altLang="en-US" dirty="0">
                <a:latin typeface="Monotype Corsiva" pitchFamily="66" charset="0"/>
                <a:ea typeface="HGP行書体" pitchFamily="66" charset="-128"/>
              </a:rPr>
              <a:t>広東料理</a:t>
            </a:r>
            <a:r>
              <a:rPr lang="ja-JP" altLang="en-US" sz="3200" dirty="0">
                <a:latin typeface="Monotype Corsiva" pitchFamily="66" charset="0"/>
                <a:ea typeface="HGP行書体" pitchFamily="66" charset="-128"/>
              </a:rPr>
              <a:t/>
            </a:r>
            <a:br>
              <a:rPr lang="ja-JP" altLang="en-US" sz="3200" dirty="0">
                <a:latin typeface="Monotype Corsiva" pitchFamily="66" charset="0"/>
                <a:ea typeface="HGP行書体" pitchFamily="66" charset="-128"/>
              </a:rPr>
            </a:br>
            <a:r>
              <a:rPr lang="ja-JP" altLang="en-US" sz="2800" dirty="0">
                <a:solidFill>
                  <a:srgbClr val="C00000"/>
                </a:solidFill>
                <a:latin typeface="Monotype Corsiva" pitchFamily="66" charset="0"/>
                <a:ea typeface="HGP行書体" pitchFamily="66" charset="-128"/>
              </a:rPr>
              <a:t>宝楽菜館</a:t>
            </a:r>
          </a:p>
        </p:txBody>
      </p:sp>
      <p:sp>
        <p:nvSpPr>
          <p:cNvPr id="59" name="Text Box 35"/>
          <p:cNvSpPr>
            <a:spLocks noChangeArrowheads="1"/>
          </p:cNvSpPr>
          <p:nvPr/>
        </p:nvSpPr>
        <p:spPr bwMode="auto">
          <a:xfrm>
            <a:off x="4716463" y="5698027"/>
            <a:ext cx="24701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dirty="0">
                <a:latin typeface="Century Gothic" pitchFamily="34" charset="0"/>
              </a:rPr>
              <a:t>Lounge</a:t>
            </a:r>
            <a:br>
              <a:rPr lang="en-US" altLang="ja-JP" dirty="0">
                <a:latin typeface="Century Gothic" pitchFamily="34" charset="0"/>
              </a:rPr>
            </a:br>
            <a:r>
              <a:rPr lang="en-US" altLang="ja-JP" sz="2600" dirty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</a:rPr>
              <a:t>Silver Whale</a:t>
            </a:r>
          </a:p>
        </p:txBody>
      </p:sp>
    </p:spTree>
    <p:extLst>
      <p:ext uri="{BB962C8B-B14F-4D97-AF65-F5344CB8AC3E}">
        <p14:creationId xmlns:p14="http://schemas.microsoft.com/office/powerpoint/2010/main" val="394975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6662" y="590130"/>
            <a:ext cx="4738688" cy="1325563"/>
          </a:xfrm>
        </p:spPr>
        <p:txBody>
          <a:bodyPr/>
          <a:lstStyle/>
          <a:p>
            <a:pPr algn="ctr"/>
            <a:r>
              <a:rPr lang="en-US" altLang="zh-CN" sz="3200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  <a:t>Café &amp; Restaurant</a:t>
            </a:r>
            <a:r>
              <a:rPr lang="en-US" altLang="zh-CN" sz="32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/>
            </a:r>
            <a:br>
              <a:rPr lang="en-US" altLang="zh-CN" sz="32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</a:br>
            <a:r>
              <a:rPr lang="en-US" altLang="zh-CN" sz="54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  <a:ea typeface="HG正楷書体-PRO" panose="03000600000000000000" pitchFamily="66" charset="-128"/>
              </a:rPr>
              <a:t>Le Voyage</a:t>
            </a:r>
            <a:endParaRPr kumimoji="1" lang="ja-JP" altLang="en-US" sz="5400" dirty="0">
              <a:solidFill>
                <a:schemeClr val="accent5">
                  <a:lumMod val="75000"/>
                </a:schemeClr>
              </a:solidFill>
              <a:latin typeface="Monotype Corsiva" panose="03010101010201010101" pitchFamily="66" charset="0"/>
              <a:ea typeface="HG正楷書体-PRO" panose="03000600000000000000" pitchFamily="66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76663" y="2291526"/>
            <a:ext cx="4738687" cy="234638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ja-JP" altLang="en-US" sz="1400" dirty="0" smtClean="0"/>
              <a:t>一流フレンチレストラン「ダイナー」の</a:t>
            </a:r>
            <a:br>
              <a:rPr lang="ja-JP" altLang="en-US" sz="1400" dirty="0" smtClean="0"/>
            </a:br>
            <a:r>
              <a:rPr lang="ja-JP" altLang="en-US" sz="1400" dirty="0" smtClean="0"/>
              <a:t>総料理長として名を馳せた芦田敏雄氏が</a:t>
            </a:r>
            <a:br>
              <a:rPr lang="ja-JP" altLang="en-US" sz="1400" dirty="0" smtClean="0"/>
            </a:br>
            <a:r>
              <a:rPr lang="ja-JP" altLang="en-US" sz="1400" dirty="0" smtClean="0"/>
              <a:t>オーナーシェフを務めるレストランです。</a:t>
            </a:r>
            <a:br>
              <a:rPr lang="ja-JP" altLang="en-US" sz="1400" dirty="0" smtClean="0"/>
            </a:br>
            <a:r>
              <a:rPr lang="ja-JP" altLang="en-US" sz="1400" dirty="0" smtClean="0"/>
              <a:t>本格派の欧風料理をお手軽にご賞味ください。 </a:t>
            </a:r>
            <a:br>
              <a:rPr lang="ja-JP" altLang="en-US" sz="1400" dirty="0" smtClean="0"/>
            </a:br>
            <a:endParaRPr lang="ja-JP" altLang="en-US" sz="1400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ja-JP" altLang="en-US" sz="1400" dirty="0" smtClean="0"/>
              <a:t>営業時間　</a:t>
            </a:r>
            <a:r>
              <a:rPr lang="en-US" altLang="ja-JP" sz="1400" dirty="0" smtClean="0"/>
              <a:t>11</a:t>
            </a:r>
            <a:r>
              <a:rPr lang="ja-JP" altLang="en-US" sz="1400" dirty="0" smtClean="0"/>
              <a:t>：</a:t>
            </a:r>
            <a:r>
              <a:rPr lang="en-US" altLang="ja-JP" sz="1400" dirty="0" smtClean="0"/>
              <a:t>00</a:t>
            </a:r>
            <a:r>
              <a:rPr lang="ja-JP" altLang="en-US" sz="1400" dirty="0" smtClean="0"/>
              <a:t>～</a:t>
            </a:r>
            <a:r>
              <a:rPr lang="en-US" altLang="ja-JP" sz="1400" dirty="0" smtClean="0"/>
              <a:t>21</a:t>
            </a:r>
            <a:r>
              <a:rPr lang="ja-JP" altLang="en-US" sz="1400" dirty="0" smtClean="0"/>
              <a:t>：</a:t>
            </a:r>
            <a:r>
              <a:rPr lang="en-US" altLang="ja-JP" sz="1400" dirty="0" smtClean="0"/>
              <a:t>30</a:t>
            </a:r>
            <a:endParaRPr lang="en-US" altLang="ja-JP" sz="1400" dirty="0"/>
          </a:p>
        </p:txBody>
      </p:sp>
      <p:pic>
        <p:nvPicPr>
          <p:cNvPr id="6" name="Picture 3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3731" y="5238749"/>
            <a:ext cx="844550" cy="1082675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8" name="Picture 5" descr="fla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6604" y="1915693"/>
            <a:ext cx="2403475" cy="3095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722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381555" y="370307"/>
            <a:ext cx="5151048" cy="1655762"/>
          </a:xfrm>
        </p:spPr>
        <p:txBody>
          <a:bodyPr>
            <a:normAutofit/>
          </a:bodyPr>
          <a:lstStyle/>
          <a:p>
            <a:pPr algn="ctr"/>
            <a:r>
              <a:rPr lang="fr-FR" altLang="zh-CN" sz="2400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  <a:t>Café &amp; Restaurant</a:t>
            </a:r>
            <a:r>
              <a:rPr lang="fr-FR" altLang="zh-CN" sz="3200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  <a:t/>
            </a:r>
            <a:br>
              <a:rPr lang="fr-FR" altLang="zh-CN" sz="3200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</a:br>
            <a:r>
              <a:rPr lang="fr-FR" altLang="zh-CN" sz="54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  <a:ea typeface="HG正楷書体-PRO" panose="03000600000000000000" pitchFamily="66" charset="-128"/>
              </a:rPr>
              <a:t>Le Voyage</a:t>
            </a:r>
            <a:br>
              <a:rPr lang="fr-FR" altLang="zh-CN" sz="54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  <a:ea typeface="HG正楷書体-PRO" panose="03000600000000000000" pitchFamily="66" charset="-128"/>
              </a:rPr>
            </a:br>
            <a:r>
              <a:rPr lang="fr-FR" altLang="zh-CN" sz="3200" b="1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  <a:t>Lunch Menu</a:t>
            </a:r>
            <a:endParaRPr kumimoji="1" lang="ja-JP" altLang="en-US" sz="2200" b="1" dirty="0">
              <a:latin typeface="Monotype Corsiva" panose="03010101010201010101" pitchFamily="66" charset="0"/>
              <a:ea typeface="HG正楷書体-PRO" panose="03000600000000000000" pitchFamily="66" charset="-128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08031" y="2417582"/>
            <a:ext cx="3420000" cy="424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000" dirty="0" smtClean="0"/>
              <a:t>パスタランチ　</a:t>
            </a:r>
            <a:r>
              <a:rPr lang="en-US" altLang="ja-JP" sz="2000" dirty="0" smtClean="0"/>
              <a:t>\2,000</a:t>
            </a:r>
            <a:r>
              <a:rPr lang="en-US" altLang="ja-JP" sz="2000" dirty="0"/>
              <a:t>-</a:t>
            </a:r>
            <a:endParaRPr lang="en-US" altLang="ja-JP" sz="1400" dirty="0" smtClean="0"/>
          </a:p>
          <a:p>
            <a:pPr lvl="1">
              <a:buClr>
                <a:srgbClr val="C6650C"/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/>
              <a:t>カルボナーラ</a:t>
            </a:r>
            <a:endParaRPr lang="en-US" altLang="ja-JP" sz="16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/>
              <a:t>ボンゴレビアンコ</a:t>
            </a:r>
            <a:endParaRPr lang="en-US" altLang="ja-JP" sz="16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/>
              <a:t>サーモンとほうれん草の</a:t>
            </a:r>
            <a:r>
              <a:rPr lang="en-US" altLang="ja-JP" sz="1600" dirty="0" smtClean="0"/>
              <a:t/>
            </a:r>
            <a:br>
              <a:rPr lang="en-US" altLang="ja-JP" sz="1600" dirty="0" smtClean="0"/>
            </a:br>
            <a:r>
              <a:rPr lang="en-US" altLang="ja-JP" sz="1600" dirty="0" smtClean="0"/>
              <a:t>    </a:t>
            </a:r>
            <a:r>
              <a:rPr lang="ja-JP" altLang="en-US" sz="1600" dirty="0" smtClean="0"/>
              <a:t>クリームソース</a:t>
            </a:r>
            <a:endParaRPr lang="en-US" altLang="ja-JP" sz="1600" dirty="0" smtClean="0"/>
          </a:p>
          <a:p>
            <a:pPr lvl="1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en-US" altLang="ja-JP" sz="1400" dirty="0" smtClean="0"/>
              <a:t>※</a:t>
            </a:r>
            <a:r>
              <a:rPr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）～</a:t>
            </a:r>
            <a:r>
              <a:rPr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400" dirty="0" smtClean="0"/>
              <a:t>をひとつお選びください。</a:t>
            </a:r>
            <a:endParaRPr lang="en-US" altLang="ja-JP" sz="1400" dirty="0" smtClean="0"/>
          </a:p>
          <a:p>
            <a:pPr marL="0" indent="0">
              <a:spcBef>
                <a:spcPts val="600"/>
              </a:spcBef>
              <a:buClr>
                <a:schemeClr val="accent5">
                  <a:lumMod val="75000"/>
                </a:schemeClr>
              </a:buClr>
              <a:buNone/>
            </a:pPr>
            <a:r>
              <a:rPr lang="en-US" altLang="ja-JP" sz="1400" dirty="0" smtClean="0"/>
              <a:t>※</a:t>
            </a:r>
            <a:r>
              <a:rPr lang="ja-JP" altLang="en-US" sz="1400" dirty="0" smtClean="0"/>
              <a:t>スープ、サラダ、ドリンク付き。</a:t>
            </a:r>
            <a:endParaRPr lang="ja-JP" altLang="en-US" sz="1400" dirty="0"/>
          </a:p>
        </p:txBody>
      </p:sp>
      <p:sp>
        <p:nvSpPr>
          <p:cNvPr id="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76211" y="2417582"/>
            <a:ext cx="4223089" cy="424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000" dirty="0" smtClean="0"/>
              <a:t>日替わりランチ　</a:t>
            </a:r>
            <a:r>
              <a:rPr lang="en-US" altLang="ja-JP" sz="2000" dirty="0" smtClean="0"/>
              <a:t>\3,000-</a:t>
            </a:r>
            <a:endParaRPr lang="en-US" altLang="ja-JP" sz="1400" dirty="0" smtClean="0"/>
          </a:p>
          <a:p>
            <a:pPr lvl="1">
              <a:buClr>
                <a:srgbClr val="C6650C"/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>
                <a:latin typeface="ＭＳ Ｐゴシック" charset="-128"/>
              </a:rPr>
              <a:t>白身魚のフリット タルタルソース</a:t>
            </a:r>
            <a:endParaRPr lang="en-US" altLang="ja-JP" sz="16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/>
              <a:t>オムライス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-US" altLang="ja-JP" sz="1600" dirty="0" smtClean="0"/>
              <a:t>    </a:t>
            </a:r>
            <a:r>
              <a:rPr lang="ja-JP" altLang="en-US" sz="1600" dirty="0" smtClean="0"/>
              <a:t>ハッシュドビーフソース</a:t>
            </a:r>
            <a:endParaRPr lang="en-US" altLang="ja-JP" sz="16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/>
              <a:t>照り焼きチキン </a:t>
            </a:r>
            <a:r>
              <a:rPr lang="ja-JP" altLang="en-US" sz="1600" dirty="0" err="1" smtClean="0"/>
              <a:t>じゃが</a:t>
            </a:r>
            <a:r>
              <a:rPr lang="ja-JP" altLang="en-US" sz="1600" dirty="0" smtClean="0"/>
              <a:t>バター添え</a:t>
            </a:r>
            <a:endParaRPr lang="en-US" altLang="ja-JP" sz="1600" dirty="0" smtClean="0"/>
          </a:p>
          <a:p>
            <a:pPr lvl="1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en-US" altLang="ja-JP" sz="1400" dirty="0" smtClean="0"/>
              <a:t>※</a:t>
            </a:r>
            <a:r>
              <a:rPr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）～</a:t>
            </a:r>
            <a:r>
              <a:rPr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400" dirty="0" smtClean="0"/>
              <a:t>をひとつお選びください。</a:t>
            </a:r>
            <a:endParaRPr lang="en-US" altLang="ja-JP" sz="1400" dirty="0" smtClean="0"/>
          </a:p>
          <a:p>
            <a:pPr marL="0" indent="0">
              <a:spcBef>
                <a:spcPts val="600"/>
              </a:spcBef>
              <a:buClr>
                <a:schemeClr val="accent5">
                  <a:lumMod val="75000"/>
                </a:schemeClr>
              </a:buClr>
              <a:buNone/>
            </a:pPr>
            <a:r>
              <a:rPr lang="en-US" altLang="ja-JP" sz="1400" dirty="0" smtClean="0"/>
              <a:t>※</a:t>
            </a:r>
            <a:r>
              <a:rPr lang="ja-JP" altLang="en-US" sz="1400" dirty="0" smtClean="0"/>
              <a:t>スープ、サラダ、ドリンク付き。</a:t>
            </a:r>
            <a:endParaRPr lang="ja-JP" altLang="en-US" sz="1400" dirty="0"/>
          </a:p>
        </p:txBody>
      </p:sp>
      <p:pic>
        <p:nvPicPr>
          <p:cNvPr id="10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2438" y="5873420"/>
            <a:ext cx="619125" cy="792162"/>
          </a:xfrm>
          <a:prstGeom prst="rect">
            <a:avLst/>
          </a:prstGeom>
          <a:noFill/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2" name="Picture 9" descr="fla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465" y="370307"/>
            <a:ext cx="1285875" cy="16557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172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381555" y="370307"/>
            <a:ext cx="5151048" cy="1655762"/>
          </a:xfrm>
        </p:spPr>
        <p:txBody>
          <a:bodyPr>
            <a:normAutofit/>
          </a:bodyPr>
          <a:lstStyle/>
          <a:p>
            <a:pPr algn="ctr"/>
            <a:r>
              <a:rPr lang="fr-FR" altLang="zh-CN" sz="2400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  <a:t>Café &amp; Restaurant</a:t>
            </a:r>
            <a:r>
              <a:rPr lang="fr-FR" altLang="zh-CN" sz="3200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  <a:t/>
            </a:r>
            <a:br>
              <a:rPr lang="fr-FR" altLang="zh-CN" sz="3200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</a:br>
            <a:r>
              <a:rPr lang="fr-FR" altLang="zh-CN" sz="54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  <a:ea typeface="HG正楷書体-PRO" panose="03000600000000000000" pitchFamily="66" charset="-128"/>
              </a:rPr>
              <a:t>Le Voyage</a:t>
            </a:r>
            <a:br>
              <a:rPr lang="fr-FR" altLang="zh-CN" sz="54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  <a:ea typeface="HG正楷書体-PRO" panose="03000600000000000000" pitchFamily="66" charset="-128"/>
              </a:rPr>
            </a:br>
            <a:r>
              <a:rPr lang="en-US" altLang="ja-JP" sz="3200" b="1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  <a:t>Dinner </a:t>
            </a:r>
            <a:r>
              <a:rPr lang="fr-FR" altLang="zh-CN" sz="3200" b="1" dirty="0" smtClean="0">
                <a:latin typeface="Monotype Corsiva" panose="03010101010201010101" pitchFamily="66" charset="0"/>
                <a:ea typeface="HG正楷書体-PRO" panose="03000600000000000000" pitchFamily="66" charset="-128"/>
              </a:rPr>
              <a:t>Menu</a:t>
            </a:r>
            <a:endParaRPr kumimoji="1" lang="ja-JP" altLang="en-US" sz="2200" b="1" dirty="0">
              <a:latin typeface="Monotype Corsiva" panose="03010101010201010101" pitchFamily="66" charset="0"/>
              <a:ea typeface="HG正楷書体-PRO" panose="03000600000000000000" pitchFamily="66" charset="-128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0908" y="2432649"/>
            <a:ext cx="3420000" cy="424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000" dirty="0" smtClean="0"/>
              <a:t>魚コース　</a:t>
            </a:r>
            <a:r>
              <a:rPr lang="en-US" altLang="ja-JP" sz="2000" dirty="0" smtClean="0"/>
              <a:t>\5,000-</a:t>
            </a:r>
            <a:endParaRPr lang="en-US" altLang="ja-JP" sz="1400" dirty="0" smtClean="0"/>
          </a:p>
          <a:p>
            <a:pPr lvl="1">
              <a:buClr>
                <a:srgbClr val="C6650C"/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>
                <a:latin typeface="ＭＳ Ｐゴシック" charset="-128"/>
              </a:rPr>
              <a:t>オマール海老のロースト</a:t>
            </a:r>
            <a:endParaRPr lang="en-US" altLang="ja-JP" sz="1600" dirty="0" smtClean="0">
              <a:latin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>
                <a:latin typeface="ＭＳ Ｐゴシック" charset="-128"/>
              </a:rPr>
              <a:t>舌平目のソテー</a:t>
            </a:r>
            <a:endParaRPr lang="en-US" altLang="ja-JP" sz="16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>
                <a:latin typeface="ＭＳ Ｐゴシック" charset="-128"/>
              </a:rPr>
              <a:t>帆立のムニエル</a:t>
            </a:r>
            <a:endParaRPr lang="en-US" altLang="ja-JP" sz="1600" dirty="0" smtClean="0"/>
          </a:p>
          <a:p>
            <a:pPr lvl="1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en-US" altLang="ja-JP" sz="1400" dirty="0" smtClean="0"/>
              <a:t>※</a:t>
            </a:r>
            <a:r>
              <a:rPr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）～</a:t>
            </a:r>
            <a:r>
              <a:rPr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400" dirty="0" smtClean="0"/>
              <a:t>をひとつお選びください</a:t>
            </a:r>
            <a:r>
              <a:rPr lang="ja-JP" altLang="en-US" sz="1400" dirty="0"/>
              <a:t>。</a:t>
            </a:r>
            <a:endParaRPr lang="en-US" altLang="ja-JP" sz="1400" dirty="0" smtClean="0"/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en-US" altLang="ja-JP" sz="1400" dirty="0" smtClean="0"/>
              <a:t>※</a:t>
            </a:r>
            <a:r>
              <a:rPr lang="ja-JP" altLang="en-US" sz="1400" dirty="0" smtClean="0">
                <a:latin typeface="ＭＳ Ｐゴシック" charset="-128"/>
              </a:rPr>
              <a:t>オードブル、スープ、サラダ、パン、</a:t>
            </a:r>
            <a:r>
              <a:rPr lang="en-US" altLang="ja-JP" sz="1400" dirty="0" smtClean="0">
                <a:latin typeface="ＭＳ Ｐゴシック" charset="-128"/>
              </a:rPr>
              <a:t/>
            </a:r>
            <a:br>
              <a:rPr lang="en-US" altLang="ja-JP" sz="1400" dirty="0" smtClean="0">
                <a:latin typeface="ＭＳ Ｐゴシック" charset="-128"/>
              </a:rPr>
            </a:br>
            <a:r>
              <a:rPr lang="ja-JP" altLang="en-US" sz="1400" dirty="0" smtClean="0">
                <a:latin typeface="ＭＳ Ｐゴシック" charset="-128"/>
              </a:rPr>
              <a:t>　デザート、ドリンク付き。</a:t>
            </a:r>
            <a:endParaRPr lang="ja-JP" altLang="en-US" sz="1400" dirty="0">
              <a:latin typeface="ＭＳ Ｐゴシック" charset="-128"/>
            </a:endParaRPr>
          </a:p>
        </p:txBody>
      </p:sp>
      <p:sp>
        <p:nvSpPr>
          <p:cNvPr id="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89090" y="2432649"/>
            <a:ext cx="3420000" cy="424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000" dirty="0" smtClean="0"/>
              <a:t>肉コース　</a:t>
            </a:r>
            <a:r>
              <a:rPr lang="en-US" altLang="ja-JP" sz="2000" dirty="0" smtClean="0"/>
              <a:t>\5,000</a:t>
            </a:r>
            <a:r>
              <a:rPr lang="en-US" altLang="ja-JP" sz="2000" dirty="0"/>
              <a:t>-</a:t>
            </a:r>
            <a:endParaRPr lang="en-US" altLang="ja-JP" sz="1400" dirty="0" smtClean="0"/>
          </a:p>
          <a:p>
            <a:pPr lvl="1">
              <a:buClr>
                <a:srgbClr val="C6650C"/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>
                <a:latin typeface="ＭＳ Ｐゴシック" charset="-128"/>
              </a:rPr>
              <a:t>牛フィレ肉のステーキ</a:t>
            </a:r>
            <a:endParaRPr lang="en-US" altLang="ja-JP" sz="16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>
                <a:latin typeface="ＭＳ Ｐゴシック" charset="-128"/>
              </a:rPr>
              <a:t>鴨ロースのソテー</a:t>
            </a:r>
            <a:endParaRPr lang="en-US" altLang="ja-JP" sz="1600" dirty="0" smtClean="0"/>
          </a:p>
          <a:p>
            <a:pPr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600" dirty="0" smtClean="0">
                <a:latin typeface="ＭＳ Ｐゴシック" charset="-128"/>
              </a:rPr>
              <a:t>子羊のグリル</a:t>
            </a:r>
            <a:endParaRPr lang="en-US" altLang="ja-JP" sz="1600" dirty="0" smtClean="0"/>
          </a:p>
          <a:p>
            <a:pPr lvl="1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u"/>
            </a:pPr>
            <a:endParaRPr lang="en-US" altLang="ja-JP" sz="1400" dirty="0" smtClean="0"/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en-US" altLang="ja-JP" sz="1400" dirty="0" smtClean="0"/>
              <a:t>※</a:t>
            </a:r>
            <a:r>
              <a:rPr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）～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ja-JP" altLang="en-US" sz="1400" dirty="0" smtClean="0"/>
              <a:t>をひとつお選びください。</a:t>
            </a:r>
            <a:endParaRPr lang="en-US" altLang="ja-JP" sz="1400" dirty="0" smtClean="0"/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en-US" altLang="ja-JP" sz="1400" dirty="0" smtClean="0"/>
              <a:t>※</a:t>
            </a:r>
            <a:r>
              <a:rPr lang="ja-JP" altLang="en-US" sz="1400" dirty="0" smtClean="0">
                <a:latin typeface="ＭＳ Ｐゴシック" charset="-128"/>
              </a:rPr>
              <a:t>オードブル、スープ、サラダ、パン、</a:t>
            </a:r>
            <a:r>
              <a:rPr lang="en-US" altLang="ja-JP" sz="1400" dirty="0" smtClean="0">
                <a:latin typeface="ＭＳ Ｐゴシック" charset="-128"/>
              </a:rPr>
              <a:t/>
            </a:r>
            <a:br>
              <a:rPr lang="en-US" altLang="ja-JP" sz="1400" dirty="0" smtClean="0">
                <a:latin typeface="ＭＳ Ｐゴシック" charset="-128"/>
              </a:rPr>
            </a:br>
            <a:r>
              <a:rPr lang="ja-JP" altLang="en-US" sz="1400" dirty="0" smtClean="0">
                <a:latin typeface="ＭＳ Ｐゴシック" charset="-128"/>
              </a:rPr>
              <a:t>　デザート、ドリンク付き。</a:t>
            </a:r>
          </a:p>
          <a:p>
            <a:pPr marL="0" indent="0">
              <a:spcBef>
                <a:spcPts val="600"/>
              </a:spcBef>
              <a:buClr>
                <a:schemeClr val="accent5">
                  <a:lumMod val="75000"/>
                </a:schemeClr>
              </a:buClr>
              <a:buNone/>
            </a:pPr>
            <a:endParaRPr lang="ja-JP" altLang="en-US" sz="1400" dirty="0"/>
          </a:p>
        </p:txBody>
      </p:sp>
      <p:pic>
        <p:nvPicPr>
          <p:cNvPr id="10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2438" y="5873420"/>
            <a:ext cx="619125" cy="792162"/>
          </a:xfrm>
          <a:prstGeom prst="rect">
            <a:avLst/>
          </a:prstGeom>
          <a:noFill/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2" name="Picture 6" descr="fla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465" y="370307"/>
            <a:ext cx="1285875" cy="16557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587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149</Words>
  <Application>Microsoft Office PowerPoint</Application>
  <PresentationFormat>画面に合わせる (4:3)</PresentationFormat>
  <Paragraphs>177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8" baseType="lpstr">
      <vt:lpstr>HGP教科書体</vt:lpstr>
      <vt:lpstr>HGP行書体</vt:lpstr>
      <vt:lpstr>HG正楷書体-PRO</vt:lpstr>
      <vt:lpstr>ＭＳ Ｐゴシック</vt:lpstr>
      <vt:lpstr>SimSun</vt:lpstr>
      <vt:lpstr>メイリオ</vt:lpstr>
      <vt:lpstr>Arial</vt:lpstr>
      <vt:lpstr>Book Antiqua</vt:lpstr>
      <vt:lpstr>Century Gothic</vt:lpstr>
      <vt:lpstr>Monotype Corsiva</vt:lpstr>
      <vt:lpstr>Wingdings</vt:lpstr>
      <vt:lpstr>Office テーマ</vt:lpstr>
      <vt:lpstr>FOM ダイヤモンド・ホテル</vt:lpstr>
      <vt:lpstr>FLOOR GUIDE</vt:lpstr>
      <vt:lpstr>和会席 源氏香</vt:lpstr>
      <vt:lpstr>和会席 源氏香 昼の部　お品書き</vt:lpstr>
      <vt:lpstr>和会席 源氏香 夜の部　お品書き</vt:lpstr>
      <vt:lpstr>FLOOR GUIDE</vt:lpstr>
      <vt:lpstr>Café &amp; Restaurant Le Voyage</vt:lpstr>
      <vt:lpstr>Café &amp; Restaurant Le Voyage Lunch Menu</vt:lpstr>
      <vt:lpstr>Café &amp; Restaurant Le Voyage Dinner Menu</vt:lpstr>
      <vt:lpstr>FLOOR GUIDE</vt:lpstr>
      <vt:lpstr>広東料理 宝楽菜館</vt:lpstr>
      <vt:lpstr>広東料理 宝楽菜館 昼の献立</vt:lpstr>
      <vt:lpstr>広東料理 宝楽菜館 夜の献立</vt:lpstr>
      <vt:lpstr>FLOOR GUIDE</vt:lpstr>
      <vt:lpstr>Lounge Silver Whale</vt:lpstr>
      <vt:lpstr>Lounge Silver Whale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FOM ダイヤモンド・ホテル</dc:title>
  <dc:creator>FOM出版</dc:creator>
  <cp:lastModifiedBy>FOM出版</cp:lastModifiedBy>
  <cp:revision>22</cp:revision>
  <dcterms:created xsi:type="dcterms:W3CDTF">2015-03-31T05:51:22Z</dcterms:created>
  <dcterms:modified xsi:type="dcterms:W3CDTF">2015-05-22T00:49:32Z</dcterms:modified>
</cp:coreProperties>
</file>