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59" r:id="rId4"/>
  </p:sldIdLst>
  <p:sldSz cx="7620000" cy="5715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034" y="1855420"/>
            <a:ext cx="4931399" cy="2125731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034" y="3981150"/>
            <a:ext cx="4931399" cy="71785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6248401" y="1524001"/>
            <a:ext cx="825499" cy="19054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5196840" y="2720340"/>
            <a:ext cx="3216496" cy="19055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4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4" y="4134545"/>
            <a:ext cx="5351670" cy="472282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2034" y="571500"/>
            <a:ext cx="5351670" cy="2857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722033" y="4606827"/>
            <a:ext cx="5351670" cy="411427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21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4" y="772583"/>
            <a:ext cx="5351671" cy="1410600"/>
          </a:xfrm>
        </p:spPr>
        <p:txBody>
          <a:bodyPr/>
          <a:lstStyle>
            <a:lvl1pPr>
              <a:defRPr sz="3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034" y="2906686"/>
            <a:ext cx="5351671" cy="2114048"/>
          </a:xfrm>
        </p:spPr>
        <p:txBody>
          <a:bodyPr anchor="ctr">
            <a:normAutofit/>
          </a:bodyPr>
          <a:lstStyle>
            <a:lvl1pPr marL="0" indent="0">
              <a:buNone/>
              <a:defRPr sz="15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961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539525" y="543075"/>
            <a:ext cx="501326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66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5891182" y="2416910"/>
            <a:ext cx="515886" cy="111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666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0051" y="772583"/>
            <a:ext cx="5133654" cy="2401816"/>
          </a:xfrm>
        </p:spPr>
        <p:txBody>
          <a:bodyPr anchor="ctr"/>
          <a:lstStyle>
            <a:lvl1pPr>
              <a:defRPr sz="3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156066" y="3174399"/>
            <a:ext cx="4705119" cy="277594"/>
          </a:xfrm>
        </p:spPr>
        <p:txBody>
          <a:bodyPr>
            <a:normAutofit/>
          </a:bodyPr>
          <a:lstStyle>
            <a:lvl1pPr marL="0" indent="0">
              <a:buNone/>
              <a:defRPr lang="en-US" sz="1167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034" y="4167347"/>
            <a:ext cx="5286394" cy="842183"/>
          </a:xfrm>
        </p:spPr>
        <p:txBody>
          <a:bodyPr anchor="ctr">
            <a:normAutofit/>
          </a:bodyPr>
          <a:lstStyle>
            <a:lvl1pPr marL="0" indent="0">
              <a:buNone/>
              <a:defRPr sz="15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84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4" y="1714500"/>
            <a:ext cx="5351671" cy="1746250"/>
          </a:xfrm>
        </p:spPr>
        <p:txBody>
          <a:bodyPr anchor="b"/>
          <a:lstStyle>
            <a:lvl1pPr algn="l">
              <a:defRPr sz="3333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34" y="4187424"/>
            <a:ext cx="5351670" cy="829076"/>
          </a:xfrm>
        </p:spPr>
        <p:txBody>
          <a:bodyPr anchor="t"/>
          <a:lstStyle>
            <a:lvl1pPr marL="0" indent="0" algn="l">
              <a:buNone/>
              <a:defRPr sz="1667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439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4" y="772584"/>
            <a:ext cx="5352994" cy="591553"/>
          </a:xfrm>
        </p:spPr>
        <p:txBody>
          <a:bodyPr/>
          <a:lstStyle>
            <a:lvl1pPr>
              <a:defRPr sz="26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33" y="2074333"/>
            <a:ext cx="1927860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722033" y="2622637"/>
            <a:ext cx="1927860" cy="2406972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38012" y="2074333"/>
            <a:ext cx="1932432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40392" y="2622637"/>
            <a:ext cx="1932432" cy="2406972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65535" y="2074333"/>
            <a:ext cx="1932432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4967446" y="2622637"/>
            <a:ext cx="1930521" cy="2406972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45442" y="2074334"/>
            <a:ext cx="0" cy="295527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74601" y="2074334"/>
            <a:ext cx="0" cy="295527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492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3" y="772584"/>
            <a:ext cx="5287717" cy="591553"/>
          </a:xfrm>
        </p:spPr>
        <p:txBody>
          <a:bodyPr/>
          <a:lstStyle>
            <a:lvl1pPr>
              <a:defRPr sz="26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033" y="3482997"/>
            <a:ext cx="1927860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49212" y="2074334"/>
            <a:ext cx="1679287" cy="12061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722033" y="4031299"/>
            <a:ext cx="1927860" cy="989434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42604" y="3482996"/>
            <a:ext cx="1932432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60991" y="2074334"/>
            <a:ext cx="1679287" cy="12061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42604" y="4040174"/>
            <a:ext cx="1932432" cy="989434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965535" y="3482997"/>
            <a:ext cx="1932432" cy="548302"/>
          </a:xfrm>
        </p:spPr>
        <p:txBody>
          <a:bodyPr anchor="b">
            <a:noAutofit/>
          </a:bodyPr>
          <a:lstStyle>
            <a:lvl1pPr marL="0" indent="0">
              <a:buNone/>
              <a:defRPr sz="1667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090534" y="2074334"/>
            <a:ext cx="1679287" cy="12061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965535" y="4031299"/>
            <a:ext cx="1932432" cy="989434"/>
          </a:xfrm>
        </p:spPr>
        <p:txBody>
          <a:bodyPr anchor="t">
            <a:normAutofit/>
          </a:bodyPr>
          <a:lstStyle>
            <a:lvl1pPr marL="0" indent="0">
              <a:buNone/>
              <a:defRPr sz="1000"/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2741683" y="2074334"/>
            <a:ext cx="0" cy="295527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874601" y="2074334"/>
            <a:ext cx="0" cy="295527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538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51085" y="5323259"/>
            <a:ext cx="825499" cy="190549"/>
          </a:xfrm>
        </p:spPr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0111" y="5323258"/>
            <a:ext cx="3216496" cy="1905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499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323" y="0"/>
            <a:ext cx="7600350" cy="5717332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345723" y="335138"/>
            <a:ext cx="3842138" cy="50447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082758" y="1471330"/>
            <a:ext cx="4996661" cy="2772341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7620000" cy="5715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5773" y="1206499"/>
            <a:ext cx="927930" cy="3810001"/>
          </a:xfrm>
        </p:spPr>
        <p:txBody>
          <a:bodyPr vert="eaVert" anchor="ctr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2282" y="1206499"/>
            <a:ext cx="3680780" cy="38100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8789" y="5304582"/>
            <a:ext cx="3216496" cy="1905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63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642" y="772582"/>
            <a:ext cx="5286393" cy="591554"/>
          </a:xfrm>
        </p:spPr>
        <p:txBody>
          <a:bodyPr anchor="ctr"/>
          <a:lstStyle>
            <a:lvl1pPr>
              <a:defRPr sz="26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4752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278" y="1881324"/>
            <a:ext cx="2575560" cy="2516953"/>
          </a:xfrm>
        </p:spPr>
        <p:txBody>
          <a:bodyPr anchor="ctr"/>
          <a:lstStyle>
            <a:lvl1pPr algn="l">
              <a:defRPr sz="2667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6051" y="1881324"/>
            <a:ext cx="2568763" cy="2516953"/>
          </a:xfrm>
        </p:spPr>
        <p:txBody>
          <a:bodyPr anchor="ctr"/>
          <a:lstStyle>
            <a:lvl1pPr marL="0" indent="0" algn="l">
              <a:buNone/>
              <a:defRPr sz="1667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58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2033" y="2074334"/>
            <a:ext cx="3030817" cy="294216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1" y="2074336"/>
            <a:ext cx="3030817" cy="29421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77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4932" y="2074333"/>
            <a:ext cx="3027918" cy="63274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2033" y="2707075"/>
            <a:ext cx="3030817" cy="230942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7151" y="2074334"/>
            <a:ext cx="3030816" cy="630529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7151" y="2704863"/>
            <a:ext cx="3030817" cy="23116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70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79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97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3" y="1206500"/>
            <a:ext cx="2260492" cy="1246323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7439" y="1206500"/>
            <a:ext cx="3027375" cy="3810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722035" y="2572371"/>
            <a:ext cx="2260491" cy="2444751"/>
          </a:xfrm>
        </p:spPr>
        <p:txBody>
          <a:bodyPr/>
          <a:lstStyle>
            <a:lvl1pPr marL="0" indent="0">
              <a:buNone/>
              <a:defRPr sz="1167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50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034" y="1151158"/>
            <a:ext cx="2489241" cy="131234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5758" y="1100667"/>
            <a:ext cx="2325918" cy="3513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333"/>
            </a:lvl1pPr>
            <a:lvl2pPr marL="380985" indent="0">
              <a:buNone/>
              <a:defRPr sz="1333"/>
            </a:lvl2pPr>
            <a:lvl3pPr marL="761970" indent="0">
              <a:buNone/>
              <a:defRPr sz="1333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034" y="2571750"/>
            <a:ext cx="2489241" cy="2042583"/>
          </a:xfrm>
        </p:spPr>
        <p:txBody>
          <a:bodyPr>
            <a:normAutofit/>
          </a:bodyPr>
          <a:lstStyle>
            <a:lvl1pPr marL="0" indent="0">
              <a:buNone/>
              <a:defRPr sz="1167">
                <a:solidFill>
                  <a:schemeClr val="bg1">
                    <a:lumMod val="95000"/>
                  </a:schemeClr>
                </a:solidFill>
              </a:defRPr>
            </a:lvl1pPr>
            <a:lvl2pPr marL="380985" indent="0">
              <a:buNone/>
              <a:defRPr sz="1000"/>
            </a:lvl2pPr>
            <a:lvl3pPr marL="761970" indent="0">
              <a:buNone/>
              <a:defRPr sz="833"/>
            </a:lvl3pPr>
            <a:lvl4pPr marL="1142954" indent="0">
              <a:buNone/>
              <a:defRPr sz="750"/>
            </a:lvl4pPr>
            <a:lvl5pPr marL="1523939" indent="0">
              <a:buNone/>
              <a:defRPr sz="750"/>
            </a:lvl5pPr>
            <a:lvl6pPr marL="1904924" indent="0">
              <a:buNone/>
              <a:defRPr sz="750"/>
            </a:lvl6pPr>
            <a:lvl7pPr marL="2285909" indent="0">
              <a:buNone/>
              <a:defRPr sz="750"/>
            </a:lvl7pPr>
            <a:lvl8pPr marL="2666893" indent="0">
              <a:buNone/>
              <a:defRPr sz="750"/>
            </a:lvl8pPr>
            <a:lvl9pPr marL="3047878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98847" y="246442"/>
            <a:ext cx="659423" cy="639739"/>
          </a:xfrm>
          <a:prstGeom prst="rect">
            <a:avLst/>
          </a:prstGeom>
        </p:spPr>
        <p:txBody>
          <a:bodyPr/>
          <a:lstStyle>
            <a:lvl1pPr algn="ctr">
              <a:defRPr sz="2333"/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68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323" y="0"/>
            <a:ext cx="7621323" cy="5717332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722033" y="772583"/>
            <a:ext cx="5287717" cy="5915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318" y="2074333"/>
            <a:ext cx="5287717" cy="2942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2036" y="5304582"/>
            <a:ext cx="825499" cy="1905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750" b="1" i="0">
                <a:solidFill>
                  <a:schemeClr val="accent1"/>
                </a:solidFill>
              </a:defRPr>
            </a:lvl1pPr>
          </a:lstStyle>
          <a:p>
            <a:fld id="{236A2AAA-2D61-43C7-AE0B-F3AD7B65DCB4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370" y="5304581"/>
            <a:ext cx="3216496" cy="190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75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6454703" y="0"/>
            <a:ext cx="571500" cy="916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398847" y="246442"/>
            <a:ext cx="659423" cy="639739"/>
          </a:xfrm>
          <a:prstGeom prst="rect">
            <a:avLst/>
          </a:prstGeom>
        </p:spPr>
        <p:txBody>
          <a:bodyPr anchor="b"/>
          <a:lstStyle>
            <a:lvl1pPr algn="ctr">
              <a:defRPr sz="2333">
                <a:solidFill>
                  <a:schemeClr val="bg1"/>
                </a:solidFill>
              </a:defRPr>
            </a:lvl1pPr>
          </a:lstStyle>
          <a:p>
            <a:fld id="{79142F62-0886-4A6A-8361-3AE9C7983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336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</p:sldLayoutIdLst>
  <p:txStyles>
    <p:titleStyle>
      <a:lvl1pPr algn="l" defTabSz="380985" rtl="0" eaLnBrk="1" latinLnBrk="0" hangingPunct="1">
        <a:spcBef>
          <a:spcPct val="0"/>
        </a:spcBef>
        <a:buNone/>
        <a:defRPr kumimoji="1" sz="2667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39" indent="-285739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5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1477" indent="-236211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333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0068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167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28659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57250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512106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26431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82425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71750" indent="-190492" algn="l" defTabSz="380985" rtl="0" eaLnBrk="1" latinLnBrk="0" hangingPunct="1">
        <a:spcBef>
          <a:spcPts val="833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38098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mtClean="0"/>
              <a:t>歯の健康について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かえで市西町保健センター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438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歯ぐきの健康</a:t>
            </a:r>
            <a:endParaRPr lang="ja-JP" altLang="en-US" dirty="0"/>
          </a:p>
        </p:txBody>
      </p:sp>
      <p:sp>
        <p:nvSpPr>
          <p:cNvPr id="8" name="テキスト プレースホルダー 2"/>
          <p:cNvSpPr>
            <a:spLocks noGrp="1"/>
          </p:cNvSpPr>
          <p:nvPr>
            <p:ph type="body" sz="half" idx="2"/>
          </p:nvPr>
        </p:nvSpPr>
        <p:spPr>
          <a:xfrm>
            <a:off x="721846" y="2649362"/>
            <a:ext cx="2098891" cy="2024573"/>
          </a:xfrm>
        </p:spPr>
        <p:txBody>
          <a:bodyPr>
            <a:normAutofit/>
          </a:bodyPr>
          <a:lstStyle/>
          <a:p>
            <a:r>
              <a:rPr lang="ja-JP" altLang="en-US" sz="1000" dirty="0"/>
              <a:t>歯に痛みはないのに、歯</a:t>
            </a:r>
            <a:r>
              <a:rPr lang="ja-JP" altLang="en-US" sz="1000" dirty="0" err="1"/>
              <a:t>ぐき</a:t>
            </a:r>
            <a:r>
              <a:rPr lang="ja-JP" altLang="en-US" sz="1000" dirty="0"/>
              <a:t>から血が出た経験はありませんか？</a:t>
            </a:r>
          </a:p>
          <a:p>
            <a:r>
              <a:rPr lang="ja-JP" altLang="en-US" sz="1000" dirty="0"/>
              <a:t>歯をみがいているとき、血が出たことはありませんか？</a:t>
            </a:r>
          </a:p>
          <a:p>
            <a:endParaRPr lang="ja-JP" altLang="en-US" sz="1000" dirty="0"/>
          </a:p>
        </p:txBody>
      </p:sp>
      <p:sp>
        <p:nvSpPr>
          <p:cNvPr id="3" name="コンテンツ プレースホルダー 3"/>
          <p:cNvSpPr>
            <a:spLocks noGrp="1"/>
          </p:cNvSpPr>
          <p:nvPr>
            <p:ph idx="1"/>
          </p:nvPr>
        </p:nvSpPr>
        <p:spPr>
          <a:xfrm>
            <a:off x="3356387" y="4467881"/>
            <a:ext cx="4263613" cy="540000"/>
          </a:xfrm>
        </p:spPr>
        <p:txBody>
          <a:bodyPr anchor="t">
            <a:normAutofit lnSpcReduction="10000"/>
          </a:bodyPr>
          <a:lstStyle/>
          <a:p>
            <a:r>
              <a:rPr kumimoji="1" lang="ja-JP" altLang="en-US" dirty="0" smtClean="0"/>
              <a:t>もしかしたら、歯周病かもしれません・・・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1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歯周病を予防するには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half" idx="1"/>
          </p:nvPr>
        </p:nvSpPr>
        <p:spPr>
          <a:xfrm>
            <a:off x="451820" y="2302136"/>
            <a:ext cx="3130476" cy="3173506"/>
          </a:xfrm>
        </p:spPr>
        <p:txBody>
          <a:bodyPr numCol="1">
            <a:noAutofit/>
          </a:bodyPr>
          <a:lstStyle/>
          <a:p>
            <a:r>
              <a:rPr lang="ja-JP" altLang="en-US" sz="1000" dirty="0"/>
              <a:t>定期的に歯科検診を受ける</a:t>
            </a:r>
          </a:p>
          <a:p>
            <a:pPr lvl="1"/>
            <a:r>
              <a:rPr lang="ja-JP" altLang="en-US" sz="1000" dirty="0" smtClean="0"/>
              <a:t>歯周ポケットの深度の測定</a:t>
            </a:r>
          </a:p>
          <a:p>
            <a:pPr lvl="1"/>
            <a:r>
              <a:rPr lang="ja-JP" altLang="en-US" sz="1000" dirty="0" smtClean="0"/>
              <a:t>歯周ポケットからの出血の有無</a:t>
            </a:r>
          </a:p>
          <a:p>
            <a:pPr lvl="1"/>
            <a:r>
              <a:rPr lang="ja-JP" altLang="en-US" sz="1000" dirty="0" smtClean="0"/>
              <a:t>歯垢と歯石の除去</a:t>
            </a:r>
          </a:p>
          <a:p>
            <a:r>
              <a:rPr lang="ja-JP" altLang="en-US" sz="1000" dirty="0"/>
              <a:t>正しい歯みがき方法で歯をみがく</a:t>
            </a:r>
          </a:p>
          <a:p>
            <a:pPr lvl="1"/>
            <a:r>
              <a:rPr lang="ja-JP" altLang="en-US" sz="1000" dirty="0" smtClean="0"/>
              <a:t>歯と歯肉の境目をみがく</a:t>
            </a:r>
          </a:p>
          <a:p>
            <a:pPr lvl="1"/>
            <a:r>
              <a:rPr lang="ja-JP" altLang="en-US" sz="1000" dirty="0" smtClean="0"/>
              <a:t>デンタルフロスの利用</a:t>
            </a:r>
          </a:p>
          <a:p>
            <a:pPr lvl="1"/>
            <a:r>
              <a:rPr lang="ja-JP" altLang="en-US" sz="1000" dirty="0" smtClean="0"/>
              <a:t>歯ブラシの硬さは「ふつう」がおすすめ</a:t>
            </a:r>
          </a:p>
          <a:p>
            <a:r>
              <a:rPr lang="ja-JP" altLang="en-US" sz="1000" dirty="0"/>
              <a:t>生活習慣の改善</a:t>
            </a:r>
          </a:p>
          <a:p>
            <a:pPr lvl="1"/>
            <a:r>
              <a:rPr lang="ja-JP" altLang="en-US" sz="1000" dirty="0" smtClean="0"/>
              <a:t>ストレスをためない</a:t>
            </a:r>
          </a:p>
          <a:p>
            <a:pPr lvl="1"/>
            <a:r>
              <a:rPr lang="ja-JP" altLang="en-US" sz="1000" dirty="0" smtClean="0"/>
              <a:t>タバコを控える</a:t>
            </a:r>
          </a:p>
          <a:p>
            <a:r>
              <a:rPr lang="ja-JP" altLang="en-US" sz="1000" dirty="0"/>
              <a:t>ブラッシング教室の受講</a:t>
            </a:r>
          </a:p>
        </p:txBody>
      </p:sp>
      <p:sp>
        <p:nvSpPr>
          <p:cNvPr id="5" name="テキスト プレースホルダー 3"/>
          <p:cNvSpPr>
            <a:spLocks noGrp="1"/>
          </p:cNvSpPr>
          <p:nvPr>
            <p:ph sz="half" idx="2"/>
          </p:nvPr>
        </p:nvSpPr>
        <p:spPr>
          <a:xfrm>
            <a:off x="5432612" y="4456355"/>
            <a:ext cx="2101327" cy="1019287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>
            <a:normAutofit lnSpcReduction="10000"/>
          </a:bodyPr>
          <a:lstStyle/>
          <a:p>
            <a:pPr marL="49528" indent="0">
              <a:lnSpc>
                <a:spcPct val="170000"/>
              </a:lnSpc>
              <a:buNone/>
            </a:pPr>
            <a:r>
              <a:rPr lang="ja-JP" altLang="en-US" sz="1167" dirty="0" smtClean="0"/>
              <a:t>かえで市西町保健センター</a:t>
            </a:r>
          </a:p>
          <a:p>
            <a:pPr marL="49528" indent="0">
              <a:lnSpc>
                <a:spcPct val="120000"/>
              </a:lnSpc>
              <a:buNone/>
            </a:pPr>
            <a:r>
              <a:rPr lang="ja-JP" altLang="en-US" sz="1167" dirty="0" smtClean="0"/>
              <a:t>住所：かえで市西町</a:t>
            </a:r>
            <a:r>
              <a:rPr lang="en-US" altLang="ja-JP" sz="1167" dirty="0" smtClean="0"/>
              <a:t>X-X-X</a:t>
            </a:r>
          </a:p>
          <a:p>
            <a:pPr marL="49528" indent="0">
              <a:lnSpc>
                <a:spcPct val="120000"/>
              </a:lnSpc>
              <a:buNone/>
            </a:pPr>
            <a:r>
              <a:rPr lang="ja-JP" altLang="en-US" sz="1167" dirty="0" smtClean="0"/>
              <a:t>電話：</a:t>
            </a:r>
            <a:r>
              <a:rPr lang="en-US" altLang="ja-JP" sz="1167" dirty="0" smtClean="0"/>
              <a:t>02X-XXX-XXXX</a:t>
            </a:r>
            <a:endParaRPr lang="ja-JP" altLang="en-US" sz="1167" dirty="0" smtClean="0"/>
          </a:p>
          <a:p>
            <a:pPr marL="0" indent="0">
              <a:buNone/>
            </a:pPr>
            <a:endParaRPr lang="ja-JP" altLang="en-US" dirty="0"/>
          </a:p>
        </p:txBody>
      </p:sp>
      <p:sp>
        <p:nvSpPr>
          <p:cNvPr id="10" name="ホームベース 4"/>
          <p:cNvSpPr/>
          <p:nvPr/>
        </p:nvSpPr>
        <p:spPr>
          <a:xfrm>
            <a:off x="2958354" y="4666129"/>
            <a:ext cx="2474258" cy="59973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70000"/>
              </a:lnSpc>
            </a:pPr>
            <a:r>
              <a:rPr lang="ja-JP" altLang="en-US" sz="900" dirty="0" smtClean="0"/>
              <a:t>歯科検診の受診・ブラッシング教室受講についてのお問い合わせは・・・</a:t>
            </a:r>
            <a:endParaRPr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34763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</TotalTime>
  <Words>154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Arial</vt:lpstr>
      <vt:lpstr>Century Gothic</vt:lpstr>
      <vt:lpstr>Wingdings 3</vt:lpstr>
      <vt:lpstr>イオン ボードルーム</vt:lpstr>
      <vt:lpstr>歯の健康について</vt:lpstr>
      <vt:lpstr>歯ぐきの健康</vt:lpstr>
      <vt:lpstr>歯周病を予防するには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歯の健康について</dc:title>
  <dc:creator>FOM出版</dc:creator>
  <cp:lastModifiedBy>FOM出版</cp:lastModifiedBy>
  <cp:revision>13</cp:revision>
  <dcterms:created xsi:type="dcterms:W3CDTF">2015-02-26T05:40:49Z</dcterms:created>
  <dcterms:modified xsi:type="dcterms:W3CDTF">2015-06-20T05:35:41Z</dcterms:modified>
</cp:coreProperties>
</file>