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6" r:id="rId1"/>
  </p:sldMasterIdLst>
  <p:sldIdLst>
    <p:sldId id="256" r:id="rId2"/>
    <p:sldId id="257" r:id="rId3"/>
    <p:sldId id="260" r:id="rId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テーマ スタイル 1 - アクセント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775DCB02-9BB8-47FD-8907-85C794F793BA}" styleName="テーマ スタイル 1 - アクセント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69C7853C-536D-4A76-A0AE-DD22124D55A5}" styleName="テーマ スタイル 1 - アクセント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87" autoAdjust="0"/>
    <p:restoredTop sz="86441" autoAdjust="0"/>
  </p:normalViewPr>
  <p:slideViewPr>
    <p:cSldViewPr snapToGrid="0">
      <p:cViewPr varScale="1">
        <p:scale>
          <a:sx n="64" d="100"/>
          <a:sy n="64" d="100"/>
        </p:scale>
        <p:origin x="120" y="7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kumimoji="1" lang="zh-CN" altLang="ja-JP" sz="1800" b="0" i="0" baseline="0" dirty="0" smtClean="0">
                <a:effectLst/>
              </a:rPr>
              <a:t>参加者数推移</a:t>
            </a:r>
            <a:endParaRPr lang="ja-JP" altLang="ja-JP" sz="1800" dirty="0">
              <a:effectLst/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平成23年度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</c:f>
              <c:strCache>
                <c:ptCount val="1"/>
                <c:pt idx="0">
                  <c:v>親子スキー教室</c:v>
                </c:pt>
              </c:strCache>
            </c:strRef>
          </c:cat>
          <c:val>
            <c:numRef>
              <c:f>Sheet1!$B$2</c:f>
              <c:numCache>
                <c:formatCode>General</c:formatCode>
                <c:ptCount val="1"/>
                <c:pt idx="0">
                  <c:v>80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平成24年度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</c:f>
              <c:strCache>
                <c:ptCount val="1"/>
                <c:pt idx="0">
                  <c:v>親子スキー教室</c:v>
                </c:pt>
              </c:strCache>
            </c:strRef>
          </c:cat>
          <c:val>
            <c:numRef>
              <c:f>Sheet1!$C$2</c:f>
              <c:numCache>
                <c:formatCode>General</c:formatCode>
                <c:ptCount val="1"/>
                <c:pt idx="0">
                  <c:v>180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-1886572352"/>
        <c:axId val="-1886571808"/>
      </c:barChart>
      <c:catAx>
        <c:axId val="-188657235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-1886571808"/>
        <c:crosses val="autoZero"/>
        <c:auto val="1"/>
        <c:lblAlgn val="ctr"/>
        <c:lblOffset val="100"/>
        <c:noMultiLvlLbl val="0"/>
      </c:catAx>
      <c:valAx>
        <c:axId val="-188657180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-18865723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2416" y="2514601"/>
            <a:ext cx="6600451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2416" y="4777380"/>
            <a:ext cx="6600451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8"/>
          <p:cNvSpPr/>
          <p:nvPr/>
        </p:nvSpPr>
        <p:spPr bwMode="auto">
          <a:xfrm>
            <a:off x="-31719" y="4321158"/>
            <a:ext cx="1395473" cy="781781"/>
          </a:xfrm>
          <a:custGeom>
            <a:avLst/>
            <a:gdLst/>
            <a:ahLst/>
            <a:cxnLst/>
            <a:rect l="l" t="t" r="r" b="b"/>
            <a:pathLst>
              <a:path w="8042" h="10000">
                <a:moveTo>
                  <a:pt x="5799" y="10000"/>
                </a:moveTo>
                <a:cubicBezTo>
                  <a:pt x="5880" y="10000"/>
                  <a:pt x="5934" y="9940"/>
                  <a:pt x="5961" y="9880"/>
                </a:cubicBezTo>
                <a:cubicBezTo>
                  <a:pt x="5961" y="9820"/>
                  <a:pt x="5988" y="9820"/>
                  <a:pt x="5988" y="9820"/>
                </a:cubicBezTo>
                <a:lnTo>
                  <a:pt x="8042" y="5260"/>
                </a:lnTo>
                <a:cubicBezTo>
                  <a:pt x="8096" y="5140"/>
                  <a:pt x="8096" y="4901"/>
                  <a:pt x="8042" y="4721"/>
                </a:cubicBezTo>
                <a:lnTo>
                  <a:pt x="5988" y="221"/>
                </a:lnTo>
                <a:cubicBezTo>
                  <a:pt x="5988" y="160"/>
                  <a:pt x="5961" y="160"/>
                  <a:pt x="5961" y="160"/>
                </a:cubicBezTo>
                <a:cubicBezTo>
                  <a:pt x="5934" y="101"/>
                  <a:pt x="5880" y="41"/>
                  <a:pt x="5799" y="41"/>
                </a:cubicBezTo>
                <a:lnTo>
                  <a:pt x="18" y="0"/>
                </a:lnTo>
                <a:cubicBezTo>
                  <a:pt x="12" y="3330"/>
                  <a:pt x="6" y="6661"/>
                  <a:pt x="0" y="9991"/>
                </a:cubicBezTo>
                <a:lnTo>
                  <a:pt x="5799" y="100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3334" y="4529541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91405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609600"/>
            <a:ext cx="6591985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6928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15972" y="3505200"/>
            <a:ext cx="5653888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9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824452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438401"/>
            <a:ext cx="6591985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8792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688292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688292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2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32960854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27407"/>
            <a:ext cx="6591984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591985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840618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536824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8535" y="627406"/>
            <a:ext cx="1656132" cy="5283817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42416" y="627406"/>
            <a:ext cx="4716348" cy="5283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303555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と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BF3BDE-A134-4B28-B335-6613D0A26B01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037858-CFF9-4415-90B1-0DD3FC3BA5E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31504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1" y="624110"/>
            <a:ext cx="6589199" cy="12808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2415" y="2133600"/>
            <a:ext cx="6591985" cy="377762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94934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074562"/>
            <a:ext cx="6591985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3581400"/>
            <a:ext cx="659198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74647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42416" y="2136706"/>
            <a:ext cx="3197531" cy="376739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7307" y="2136706"/>
            <a:ext cx="3197093" cy="376739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97956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65352" y="2226626"/>
            <a:ext cx="287459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42415" y="2802888"/>
            <a:ext cx="3197532" cy="3105703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6154" y="2223398"/>
            <a:ext cx="28732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33715" y="2799660"/>
            <a:ext cx="3195680" cy="3105703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9472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4299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49178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46088"/>
            <a:ext cx="2629584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3494" y="446089"/>
            <a:ext cx="3790906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1598613"/>
            <a:ext cx="2629584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27660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800600"/>
            <a:ext cx="6591985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942415" y="634965"/>
            <a:ext cx="6591985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367338"/>
            <a:ext cx="6591985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5396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/>
          <p:cNvGrpSpPr/>
          <p:nvPr/>
        </p:nvGrpSpPr>
        <p:grpSpPr>
          <a:xfrm>
            <a:off x="1" y="228600"/>
            <a:ext cx="1981200" cy="6638628"/>
            <a:chOff x="2487613" y="285750"/>
            <a:chExt cx="2428875" cy="5654676"/>
          </a:xfrm>
        </p:grpSpPr>
        <p:sp>
          <p:nvSpPr>
            <p:cNvPr id="37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8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9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0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1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2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3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4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5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6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7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8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49" name="Group 48"/>
          <p:cNvGrpSpPr/>
          <p:nvPr/>
        </p:nvGrpSpPr>
        <p:grpSpPr>
          <a:xfrm>
            <a:off x="20421" y="285"/>
            <a:ext cx="1952272" cy="6852968"/>
            <a:chOff x="6627813" y="195717"/>
            <a:chExt cx="1952625" cy="5678034"/>
          </a:xfrm>
        </p:grpSpPr>
        <p:sp>
          <p:nvSpPr>
            <p:cNvPr id="50" name="Freeform 27"/>
            <p:cNvSpPr/>
            <p:nvPr/>
          </p:nvSpPr>
          <p:spPr bwMode="auto">
            <a:xfrm>
              <a:off x="6627813" y="195717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1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2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3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4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5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6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7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8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9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0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1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62" name="Rectangle 61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2133600"/>
            <a:ext cx="6591985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0" y="6135089"/>
            <a:ext cx="766380" cy="3701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AA28C8-3354-43C4-96F4-CFEC734B02A9}" type="datetimeFigureOut">
              <a:rPr kumimoji="1" lang="ja-JP" altLang="en-US" smtClean="0"/>
              <a:t>2015/6/20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2415" y="6135809"/>
            <a:ext cx="571648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11228" y="787783"/>
            <a:ext cx="58497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E7CFED98-D64B-4851-A074-88110F2D8F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26913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  <p:sldLayoutId id="2147483738" r:id="rId12"/>
    <p:sldLayoutId id="2147483739" r:id="rId13"/>
    <p:sldLayoutId id="2147483740" r:id="rId14"/>
    <p:sldLayoutId id="2147483741" r:id="rId15"/>
    <p:sldLayoutId id="2147483742" r:id="rId16"/>
    <p:sldLayoutId id="2147483743" r:id="rId17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dirty="0" smtClean="0"/>
              <a:t>親子スキー教室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ご紹介</a:t>
            </a:r>
            <a:endParaRPr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smtClean="0"/>
              <a:t>もみじ市ふれあいセンター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56120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ja-JP" smtClean="0"/>
              <a:t>親子スキー教室</a:t>
            </a:r>
            <a:r>
              <a:rPr lang="en-US" altLang="ja-JP" smtClean="0"/>
              <a:t/>
            </a:r>
            <a:br>
              <a:rPr lang="en-US" altLang="ja-JP" smtClean="0"/>
            </a:br>
            <a:r>
              <a:rPr lang="ja-JP" altLang="ja-JP" smtClean="0"/>
              <a:t>参加申込要領</a:t>
            </a:r>
            <a:endParaRPr lang="ja-JP" altLang="en-US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1387019925"/>
              </p:ext>
            </p:extLst>
          </p:nvPr>
        </p:nvGraphicFramePr>
        <p:xfrm>
          <a:off x="829918" y="2365513"/>
          <a:ext cx="4185177" cy="28798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4360"/>
                <a:gridCol w="1204015"/>
                <a:gridCol w="1276802"/>
              </a:tblGrid>
              <a:tr h="4140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費用詳細</a:t>
                      </a:r>
                      <a:endParaRPr kumimoji="1" lang="ja-JP" altLang="en-US" dirty="0"/>
                    </a:p>
                  </a:txBody>
                  <a:tcPr marL="20330" marR="2033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大人</a:t>
                      </a:r>
                      <a:endParaRPr kumimoji="1" lang="ja-JP" altLang="en-US" dirty="0"/>
                    </a:p>
                  </a:txBody>
                  <a:tcPr marL="20330" marR="2033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小人</a:t>
                      </a:r>
                      <a:endParaRPr kumimoji="1" lang="en-US" altLang="ja-JP" dirty="0" smtClean="0"/>
                    </a:p>
                    <a:p>
                      <a:pPr algn="ctr"/>
                      <a:r>
                        <a:rPr kumimoji="1" lang="ja-JP" altLang="en-US" dirty="0" smtClean="0"/>
                        <a:t>（小学生）</a:t>
                      </a:r>
                      <a:endParaRPr kumimoji="1" lang="ja-JP" altLang="en-US" dirty="0"/>
                    </a:p>
                  </a:txBody>
                  <a:tcPr marL="20330" marR="20330" anchor="ctr"/>
                </a:tc>
              </a:tr>
              <a:tr h="662707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mtClean="0"/>
                        <a:t>参加費</a:t>
                      </a:r>
                      <a:endParaRPr kumimoji="1" lang="ja-JP" altLang="en-US" dirty="0" smtClean="0"/>
                    </a:p>
                  </a:txBody>
                  <a:tcPr marL="20330" marR="2033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3,000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20330" marR="2033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 smtClean="0"/>
                        <a:t>2,000</a:t>
                      </a:r>
                      <a:r>
                        <a:rPr kumimoji="1" lang="ja-JP" altLang="en-US" dirty="0" smtClean="0"/>
                        <a:t>円</a:t>
                      </a:r>
                      <a:endParaRPr kumimoji="1" lang="ja-JP" altLang="en-US" dirty="0"/>
                    </a:p>
                  </a:txBody>
                  <a:tcPr marL="20330" marR="20330" anchor="ctr"/>
                </a:tc>
              </a:tr>
              <a:tr h="662707">
                <a:tc>
                  <a:txBody>
                    <a:bodyPr/>
                    <a:lstStyle/>
                    <a:p>
                      <a:r>
                        <a:rPr kumimoji="1" lang="en-US" altLang="ja-JP" smtClean="0"/>
                        <a:t>1</a:t>
                      </a:r>
                      <a:r>
                        <a:rPr kumimoji="1" lang="ja-JP" altLang="en-US" dirty="0" smtClean="0"/>
                        <a:t>日リフト券</a:t>
                      </a:r>
                      <a:endParaRPr kumimoji="1" lang="ja-JP" altLang="en-US" dirty="0"/>
                    </a:p>
                  </a:txBody>
                  <a:tcPr marL="20330" marR="20330" anchor="ctr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無料</a:t>
                      </a:r>
                      <a:endParaRPr kumimoji="1" lang="ja-JP" altLang="en-US" dirty="0"/>
                    </a:p>
                  </a:txBody>
                  <a:tcPr marL="20330" marR="20330" anchor="ctr"/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</a:tr>
              <a:tr h="503068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その他</a:t>
                      </a:r>
                      <a:endParaRPr kumimoji="1" lang="ja-JP" altLang="en-US" dirty="0"/>
                    </a:p>
                  </a:txBody>
                  <a:tcPr marL="20330" marR="20330" anchor="ctr"/>
                </a:tc>
                <a:tc gridSpan="2">
                  <a:txBody>
                    <a:bodyPr/>
                    <a:lstStyle/>
                    <a:p>
                      <a:pPr algn="l"/>
                      <a:r>
                        <a:rPr kumimoji="1" lang="ja-JP" altLang="en-US" smtClean="0"/>
                        <a:t>スキー用品のレンタル利用には、</a:t>
                      </a:r>
                      <a:r>
                        <a:rPr kumimoji="1" lang="ja-JP" altLang="en-US" dirty="0" smtClean="0"/>
                        <a:t>別途費用がかかります。</a:t>
                      </a:r>
                    </a:p>
                  </a:txBody>
                  <a:tcPr marL="20330" marR="20330" anchor="ctr"/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ja-JP" altLang="en-US" dirty="0" smtClean="0"/>
              <a:t>日程</a:t>
            </a:r>
          </a:p>
          <a:p>
            <a:pPr lvl="1"/>
            <a:r>
              <a:rPr lang="en-US" altLang="ja-JP" dirty="0" smtClean="0"/>
              <a:t>1</a:t>
            </a:r>
            <a:r>
              <a:rPr lang="ja-JP" altLang="en-US" dirty="0" smtClean="0"/>
              <a:t>月</a:t>
            </a:r>
            <a:r>
              <a:rPr lang="en-US" altLang="ja-JP" dirty="0" smtClean="0"/>
              <a:t>10</a:t>
            </a:r>
            <a:r>
              <a:rPr lang="ja-JP" altLang="en-US" dirty="0" smtClean="0"/>
              <a:t>日　</a:t>
            </a:r>
            <a:r>
              <a:rPr lang="en-US" altLang="ja-JP" dirty="0" smtClean="0"/>
              <a:t>10</a:t>
            </a:r>
            <a:r>
              <a:rPr lang="ja-JP" altLang="en-US" dirty="0" smtClean="0"/>
              <a:t>時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dirty="0" smtClean="0"/>
              <a:t>～</a:t>
            </a:r>
            <a:r>
              <a:rPr lang="en-US" altLang="ja-JP" dirty="0" smtClean="0"/>
              <a:t>1</a:t>
            </a:r>
            <a:r>
              <a:rPr lang="ja-JP" altLang="en-US" dirty="0" smtClean="0"/>
              <a:t>月</a:t>
            </a:r>
            <a:r>
              <a:rPr lang="en-US" altLang="ja-JP" dirty="0" smtClean="0"/>
              <a:t>11</a:t>
            </a:r>
            <a:r>
              <a:rPr lang="ja-JP" altLang="en-US" dirty="0" smtClean="0"/>
              <a:t>日　</a:t>
            </a:r>
            <a:r>
              <a:rPr lang="en-US" altLang="ja-JP" dirty="0" smtClean="0"/>
              <a:t>15</a:t>
            </a:r>
            <a:r>
              <a:rPr lang="ja-JP" altLang="en-US" dirty="0" smtClean="0"/>
              <a:t>時</a:t>
            </a:r>
          </a:p>
          <a:p>
            <a:r>
              <a:rPr lang="ja-JP" altLang="en-US" dirty="0" smtClean="0"/>
              <a:t>申込先</a:t>
            </a:r>
          </a:p>
          <a:p>
            <a:pPr lvl="1"/>
            <a:r>
              <a:rPr lang="ja-JP" altLang="en-US" dirty="0" smtClean="0"/>
              <a:t>もみじ市ふれあいセンター</a:t>
            </a:r>
          </a:p>
          <a:p>
            <a:r>
              <a:rPr lang="ja-JP" altLang="en-US" dirty="0" smtClean="0"/>
              <a:t>申込締切</a:t>
            </a:r>
          </a:p>
          <a:p>
            <a:pPr lvl="1"/>
            <a:r>
              <a:rPr lang="en-US" altLang="ja-JP" dirty="0" smtClean="0"/>
              <a:t>12</a:t>
            </a:r>
            <a:r>
              <a:rPr lang="ja-JP" altLang="en-US" dirty="0" smtClean="0"/>
              <a:t>月</a:t>
            </a:r>
            <a:r>
              <a:rPr lang="en-US" altLang="ja-JP" smtClean="0"/>
              <a:t>21</a:t>
            </a:r>
            <a:r>
              <a:rPr lang="ja-JP" altLang="en-US" smtClean="0"/>
              <a:t>日</a:t>
            </a:r>
            <a:r>
              <a:rPr lang="ja-JP" altLang="en-US" dirty="0" smtClean="0"/>
              <a:t>　必着</a:t>
            </a:r>
          </a:p>
          <a:p>
            <a:pPr lvl="1"/>
            <a:r>
              <a:rPr lang="en-US" altLang="ja-JP" dirty="0" smtClean="0"/>
              <a:t>※</a:t>
            </a:r>
            <a:r>
              <a:rPr lang="ja-JP" altLang="en-US" smtClean="0"/>
              <a:t>申込多数</a:t>
            </a:r>
            <a:r>
              <a:rPr lang="ja-JP" altLang="en-US" dirty="0" smtClean="0"/>
              <a:t>の場合、抽選と</a:t>
            </a:r>
            <a:r>
              <a:rPr lang="ja-JP" altLang="en-US" smtClean="0"/>
              <a:t>なります。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018345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b="0" i="0" u="none" strike="noStrike" kern="100" baseline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親子スキー教室参加状況推移</a:t>
            </a:r>
            <a:endParaRPr lang="ja-JP" altLang="en-US" b="0" i="0" u="none" strike="noStrike" kern="100" baseline="0" smtClean="0">
              <a:latin typeface="Times New Roman" panose="02020603050405020304" pitchFamily="18" charset="0"/>
              <a:ea typeface="ＭＳ ゴシック" panose="020B0609070205080204" pitchFamily="49" charset="-128"/>
            </a:endParaRPr>
          </a:p>
        </p:txBody>
      </p:sp>
      <p:sp>
        <p:nvSpPr>
          <p:cNvPr id="3" name="テキスト プレースホルダー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ja-JP" altLang="en-US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平成</a:t>
            </a:r>
            <a:r>
              <a:rPr lang="en-US" altLang="ja-JP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23</a:t>
            </a:r>
            <a:r>
              <a:rPr lang="ja-JP" altLang="en-US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年度</a:t>
            </a:r>
          </a:p>
          <a:p>
            <a:pPr marL="457200" lvl="1" indent="0">
              <a:buNone/>
            </a:pPr>
            <a:r>
              <a:rPr lang="ja-JP" altLang="en-US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親子スキー教室開始</a:t>
            </a:r>
          </a:p>
          <a:p>
            <a:r>
              <a:rPr lang="ja-JP" altLang="en-US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平成</a:t>
            </a:r>
            <a:r>
              <a:rPr lang="en-US" altLang="ja-JP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24</a:t>
            </a:r>
            <a:r>
              <a:rPr lang="ja-JP" altLang="en-US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年度</a:t>
            </a:r>
          </a:p>
          <a:p>
            <a:pPr marL="457200" lvl="1" indent="0">
              <a:buNone/>
            </a:pPr>
            <a:r>
              <a:rPr lang="ja-JP" altLang="en-US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認知度が上がって、参加数が増加</a:t>
            </a:r>
          </a:p>
          <a:p>
            <a:r>
              <a:rPr lang="ja-JP" altLang="en-US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平成</a:t>
            </a:r>
            <a:r>
              <a:rPr lang="en-US" altLang="ja-JP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25</a:t>
            </a:r>
            <a:r>
              <a:rPr lang="ja-JP" altLang="en-US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年度</a:t>
            </a:r>
          </a:p>
          <a:p>
            <a:pPr marL="457200" lvl="1" indent="0">
              <a:buNone/>
            </a:pPr>
            <a:r>
              <a:rPr lang="ja-JP" altLang="en-US" b="0" i="0" u="none" strike="noStrike" kern="100" baseline="0" dirty="0" smtClean="0">
                <a:latin typeface="Arial" panose="020B0604020202020204" pitchFamily="34" charset="0"/>
                <a:ea typeface="ＭＳ ゴシック" panose="020B0609070205080204" pitchFamily="49" charset="-128"/>
              </a:rPr>
              <a:t>定員を大幅に超える申し込みがあり、キャンセル待ち発生</a:t>
            </a:r>
          </a:p>
        </p:txBody>
      </p:sp>
      <p:graphicFrame>
        <p:nvGraphicFramePr>
          <p:cNvPr id="12" name="コンテンツ プレースホルダー 11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3951596040"/>
              </p:ext>
            </p:extLst>
          </p:nvPr>
        </p:nvGraphicFramePr>
        <p:xfrm>
          <a:off x="5337175" y="2136775"/>
          <a:ext cx="3197225" cy="37671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17043006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ウィスプ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95</TotalTime>
  <Words>84</Words>
  <Application>Microsoft Office PowerPoint</Application>
  <PresentationFormat>画面に合わせる (4:3)</PresentationFormat>
  <Paragraphs>29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10" baseType="lpstr">
      <vt:lpstr>ＭＳ ゴシック</vt:lpstr>
      <vt:lpstr>メイリオ</vt:lpstr>
      <vt:lpstr>Arial</vt:lpstr>
      <vt:lpstr>Century Gothic</vt:lpstr>
      <vt:lpstr>Times New Roman</vt:lpstr>
      <vt:lpstr>Wingdings 3</vt:lpstr>
      <vt:lpstr>ウィスプ</vt:lpstr>
      <vt:lpstr>親子スキー教室 ご紹介</vt:lpstr>
      <vt:lpstr>親子スキー教室 参加申込要領</vt:lpstr>
      <vt:lpstr>親子スキー教室参加状況推移</vt:lpstr>
    </vt:vector>
  </TitlesOfParts>
  <Company>富士通エフ・オー・エム株式会社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FOM出版</dc:creator>
  <cp:lastModifiedBy>FOM出版</cp:lastModifiedBy>
  <cp:revision>24</cp:revision>
  <dcterms:created xsi:type="dcterms:W3CDTF">2014-09-30T15:20:25Z</dcterms:created>
  <dcterms:modified xsi:type="dcterms:W3CDTF">2015-06-20T04:19:14Z</dcterms:modified>
</cp:coreProperties>
</file>

<file path=docProps/thumbnail.jpeg>
</file>