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8" r:id="rId2"/>
    <p:sldId id="263" r:id="rId3"/>
    <p:sldId id="264" r:id="rId4"/>
    <p:sldId id="261" r:id="rId5"/>
    <p:sldId id="262" r:id="rId6"/>
  </p:sldIdLst>
  <p:sldSz cx="10287000" cy="6858000" type="35mm"/>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横井" initials="Y" lastIdx="7" clrIdx="0">
    <p:extLst>
      <p:ext uri="{19B8F6BF-5375-455C-9EA6-DF929625EA0E}">
        <p15:presenceInfo xmlns:p15="http://schemas.microsoft.com/office/powerpoint/2012/main" userId="横井"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74" d="100"/>
          <a:sy n="74" d="100"/>
        </p:scale>
        <p:origin x="85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喫煙者</c:v>
                </c:pt>
              </c:strCache>
            </c:strRef>
          </c:tx>
          <c:spPr>
            <a:solidFill>
              <a:schemeClr val="accent1"/>
            </a:solidFill>
            <a:ln>
              <a:noFill/>
            </a:ln>
            <a:effectLst/>
          </c:spPr>
          <c:invertIfNegative val="0"/>
          <c:cat>
            <c:strRef>
              <c:f>Sheet1!$A$2</c:f>
              <c:strCache>
                <c:ptCount val="1"/>
                <c:pt idx="0">
                  <c:v>歯周病罹患率</c:v>
                </c:pt>
              </c:strCache>
            </c:strRef>
          </c:cat>
          <c:val>
            <c:numRef>
              <c:f>Sheet1!$B$2</c:f>
              <c:numCache>
                <c:formatCode>0%</c:formatCode>
                <c:ptCount val="1"/>
                <c:pt idx="0">
                  <c:v>0.59</c:v>
                </c:pt>
              </c:numCache>
            </c:numRef>
          </c:val>
        </c:ser>
        <c:ser>
          <c:idx val="1"/>
          <c:order val="1"/>
          <c:tx>
            <c:strRef>
              <c:f>Sheet1!$C$1</c:f>
              <c:strCache>
                <c:ptCount val="1"/>
                <c:pt idx="0">
                  <c:v>非喫煙者</c:v>
                </c:pt>
              </c:strCache>
            </c:strRef>
          </c:tx>
          <c:spPr>
            <a:solidFill>
              <a:schemeClr val="accent2"/>
            </a:solidFill>
            <a:ln>
              <a:noFill/>
            </a:ln>
            <a:effectLst/>
          </c:spPr>
          <c:invertIfNegative val="0"/>
          <c:cat>
            <c:strRef>
              <c:f>Sheet1!$A$2</c:f>
              <c:strCache>
                <c:ptCount val="1"/>
                <c:pt idx="0">
                  <c:v>歯周病罹患率</c:v>
                </c:pt>
              </c:strCache>
            </c:strRef>
          </c:cat>
          <c:val>
            <c:numRef>
              <c:f>Sheet1!$C$2</c:f>
              <c:numCache>
                <c:formatCode>0%</c:formatCode>
                <c:ptCount val="1"/>
                <c:pt idx="0">
                  <c:v>0.41</c:v>
                </c:pt>
              </c:numCache>
            </c:numRef>
          </c:val>
        </c:ser>
        <c:dLbls>
          <c:showLegendKey val="0"/>
          <c:showVal val="0"/>
          <c:showCatName val="0"/>
          <c:showSerName val="0"/>
          <c:showPercent val="0"/>
          <c:showBubbleSize val="0"/>
        </c:dLbls>
        <c:gapWidth val="219"/>
        <c:overlap val="-27"/>
        <c:axId val="1384188864"/>
        <c:axId val="1384187776"/>
      </c:barChart>
      <c:catAx>
        <c:axId val="1384188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1384187776"/>
        <c:crosses val="autoZero"/>
        <c:auto val="1"/>
        <c:lblAlgn val="ctr"/>
        <c:lblOffset val="100"/>
        <c:noMultiLvlLbl val="0"/>
      </c:catAx>
      <c:valAx>
        <c:axId val="138418777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13841888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5-06-20T05:16:42.947" idx="7">
    <p:pos x="2329" y="1262"/>
    <p:text>表の1つ目の項目を削除</p:text>
    <p:extLst>
      <p:ext uri="{C676402C-5697-4E1C-873F-D02D1690AC5C}">
        <p15:threadingInfo xmlns:p15="http://schemas.microsoft.com/office/powerpoint/2012/main" timeZoneBias="-54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05739" y="182879"/>
            <a:ext cx="987552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936545" y="882376"/>
            <a:ext cx="8409623" cy="2926080"/>
          </a:xfrm>
        </p:spPr>
        <p:txBody>
          <a:bodyPr anchor="b">
            <a:normAutofit/>
          </a:bodyPr>
          <a:lstStyle>
            <a:lvl1pPr algn="ctr">
              <a:lnSpc>
                <a:spcPct val="85000"/>
              </a:lnSpc>
              <a:defRPr sz="6000" b="1" cap="all" baseline="0">
                <a:solidFill>
                  <a:srgbClr val="FFFFFF"/>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442417" y="3869636"/>
            <a:ext cx="7397882"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52693949-4228-4B6E-8A18-748954B5C1D0}" type="datetimeFigureOut">
              <a:rPr kumimoji="1" lang="ja-JP" altLang="en-US" smtClean="0"/>
              <a:t>2015/6/20</a:t>
            </a:fld>
            <a:endParaRPr kumimoji="1" lang="ja-JP" alt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951CFD7D-5592-47B4-82D9-C61E3BE51169}" type="slidenum">
              <a:rPr kumimoji="1" lang="ja-JP" altLang="en-US" smtClean="0"/>
              <a:t>‹#›</a:t>
            </a:fld>
            <a:endParaRPr kumimoji="1" lang="ja-JP" altLang="en-US"/>
          </a:p>
        </p:txBody>
      </p:sp>
      <p:cxnSp>
        <p:nvCxnSpPr>
          <p:cNvPr id="8" name="Straight Connector 7"/>
          <p:cNvCxnSpPr/>
          <p:nvPr/>
        </p:nvCxnSpPr>
        <p:spPr>
          <a:xfrm>
            <a:off x="1669495" y="3733800"/>
            <a:ext cx="6943726"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8610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2693949-4228-4B6E-8A18-748954B5C1D0}" type="datetimeFigureOut">
              <a:rPr kumimoji="1" lang="ja-JP" altLang="en-US" smtClean="0"/>
              <a:t>2015/6/20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51CFD7D-5592-47B4-82D9-C61E3BE51169}" type="slidenum">
              <a:rPr kumimoji="1" lang="ja-JP" altLang="en-US" smtClean="0"/>
              <a:t>‹#›</a:t>
            </a:fld>
            <a:endParaRPr kumimoji="1" lang="ja-JP" altLang="en-US"/>
          </a:p>
        </p:txBody>
      </p:sp>
    </p:spTree>
    <p:extLst>
      <p:ext uri="{BB962C8B-B14F-4D97-AF65-F5344CB8AC3E}">
        <p14:creationId xmlns:p14="http://schemas.microsoft.com/office/powerpoint/2010/main" val="133352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1635" y="762000"/>
            <a:ext cx="1960959" cy="5410200"/>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964407" y="762000"/>
            <a:ext cx="6268641" cy="54102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2693949-4228-4B6E-8A18-748954B5C1D0}" type="datetimeFigureOut">
              <a:rPr kumimoji="1" lang="ja-JP" altLang="en-US" smtClean="0"/>
              <a:t>2015/6/20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51CFD7D-5592-47B4-82D9-C61E3BE51169}" type="slidenum">
              <a:rPr kumimoji="1" lang="ja-JP" altLang="en-US" smtClean="0"/>
              <a:t>‹#›</a:t>
            </a:fld>
            <a:endParaRPr kumimoji="1" lang="ja-JP" altLang="en-US"/>
          </a:p>
        </p:txBody>
      </p:sp>
    </p:spTree>
    <p:extLst>
      <p:ext uri="{BB962C8B-B14F-4D97-AF65-F5344CB8AC3E}">
        <p14:creationId xmlns:p14="http://schemas.microsoft.com/office/powerpoint/2010/main" val="20702208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2693949-4228-4B6E-8A18-748954B5C1D0}" type="datetimeFigureOut">
              <a:rPr kumimoji="1" lang="ja-JP" altLang="en-US" smtClean="0"/>
              <a:t>2015/6/20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51CFD7D-5592-47B4-82D9-C61E3BE51169}" type="slidenum">
              <a:rPr kumimoji="1" lang="ja-JP" altLang="en-US" smtClean="0"/>
              <a:t>‹#›</a:t>
            </a:fld>
            <a:endParaRPr kumimoji="1" lang="ja-JP" altLang="en-US"/>
          </a:p>
        </p:txBody>
      </p:sp>
    </p:spTree>
    <p:extLst>
      <p:ext uri="{BB962C8B-B14F-4D97-AF65-F5344CB8AC3E}">
        <p14:creationId xmlns:p14="http://schemas.microsoft.com/office/powerpoint/2010/main" val="2290819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933545" y="1173575"/>
            <a:ext cx="8409623" cy="2926080"/>
          </a:xfrm>
        </p:spPr>
        <p:txBody>
          <a:bodyPr anchor="b">
            <a:noAutofit/>
          </a:bodyPr>
          <a:lstStyle>
            <a:lvl1pPr algn="ctr">
              <a:lnSpc>
                <a:spcPct val="85000"/>
              </a:lnSpc>
              <a:defRPr sz="6000" b="0" cap="all" baseline="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442752" y="4154520"/>
            <a:ext cx="7398925"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2693949-4228-4B6E-8A18-748954B5C1D0}" type="datetimeFigureOut">
              <a:rPr kumimoji="1" lang="ja-JP" altLang="en-US" smtClean="0"/>
              <a:t>2015/6/20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51CFD7D-5592-47B4-82D9-C61E3BE51169}" type="slidenum">
              <a:rPr kumimoji="1" lang="ja-JP" altLang="en-US" smtClean="0"/>
              <a:t>‹#›</a:t>
            </a:fld>
            <a:endParaRPr kumimoji="1" lang="ja-JP" altLang="en-US"/>
          </a:p>
        </p:txBody>
      </p:sp>
      <p:cxnSp>
        <p:nvCxnSpPr>
          <p:cNvPr id="7" name="Straight Connector 6"/>
          <p:cNvCxnSpPr/>
          <p:nvPr/>
        </p:nvCxnSpPr>
        <p:spPr>
          <a:xfrm>
            <a:off x="1671638" y="4020408"/>
            <a:ext cx="694372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65509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964406" y="2057399"/>
            <a:ext cx="401193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288298" y="2057400"/>
            <a:ext cx="401193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2693949-4228-4B6E-8A18-748954B5C1D0}" type="datetimeFigureOut">
              <a:rPr kumimoji="1" lang="ja-JP" altLang="en-US" smtClean="0"/>
              <a:t>2015/6/20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51CFD7D-5592-47B4-82D9-C61E3BE51169}" type="slidenum">
              <a:rPr kumimoji="1" lang="ja-JP" altLang="en-US" smtClean="0"/>
              <a:t>‹#›</a:t>
            </a:fld>
            <a:endParaRPr kumimoji="1" lang="ja-JP" altLang="en-US"/>
          </a:p>
        </p:txBody>
      </p:sp>
    </p:spTree>
    <p:extLst>
      <p:ext uri="{BB962C8B-B14F-4D97-AF65-F5344CB8AC3E}">
        <p14:creationId xmlns:p14="http://schemas.microsoft.com/office/powerpoint/2010/main" val="11660798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64406" y="2001511"/>
            <a:ext cx="401193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964406" y="2721483"/>
            <a:ext cx="401193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289615" y="1999032"/>
            <a:ext cx="401193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289615" y="2719322"/>
            <a:ext cx="401193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2693949-4228-4B6E-8A18-748954B5C1D0}" type="datetimeFigureOut">
              <a:rPr kumimoji="1" lang="ja-JP" altLang="en-US" smtClean="0"/>
              <a:t>2015/6/20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51CFD7D-5592-47B4-82D9-C61E3BE51169}" type="slidenum">
              <a:rPr kumimoji="1" lang="ja-JP" altLang="en-US" smtClean="0"/>
              <a:t>‹#›</a:t>
            </a:fld>
            <a:endParaRPr kumimoji="1" lang="ja-JP" altLang="en-US"/>
          </a:p>
        </p:txBody>
      </p:sp>
    </p:spTree>
    <p:extLst>
      <p:ext uri="{BB962C8B-B14F-4D97-AF65-F5344CB8AC3E}">
        <p14:creationId xmlns:p14="http://schemas.microsoft.com/office/powerpoint/2010/main" val="230625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52693949-4228-4B6E-8A18-748954B5C1D0}" type="datetimeFigureOut">
              <a:rPr kumimoji="1" lang="ja-JP" altLang="en-US" smtClean="0"/>
              <a:t>2015/6/20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51CFD7D-5592-47B4-82D9-C61E3BE51169}" type="slidenum">
              <a:rPr kumimoji="1" lang="ja-JP" altLang="en-US" smtClean="0"/>
              <a:t>‹#›</a:t>
            </a:fld>
            <a:endParaRPr kumimoji="1" lang="ja-JP" altLang="en-US"/>
          </a:p>
        </p:txBody>
      </p:sp>
    </p:spTree>
    <p:extLst>
      <p:ext uri="{BB962C8B-B14F-4D97-AF65-F5344CB8AC3E}">
        <p14:creationId xmlns:p14="http://schemas.microsoft.com/office/powerpoint/2010/main" val="1136711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693949-4228-4B6E-8A18-748954B5C1D0}" type="datetimeFigureOut">
              <a:rPr kumimoji="1" lang="ja-JP" altLang="en-US" smtClean="0"/>
              <a:t>2015/6/20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51CFD7D-5592-47B4-82D9-C61E3BE51169}" type="slidenum">
              <a:rPr kumimoji="1" lang="ja-JP" altLang="en-US" smtClean="0"/>
              <a:t>‹#›</a:t>
            </a:fld>
            <a:endParaRPr kumimoji="1" lang="ja-JP" altLang="en-US"/>
          </a:p>
        </p:txBody>
      </p:sp>
    </p:spTree>
    <p:extLst>
      <p:ext uri="{BB962C8B-B14F-4D97-AF65-F5344CB8AC3E}">
        <p14:creationId xmlns:p14="http://schemas.microsoft.com/office/powerpoint/2010/main" val="2890538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964406" y="1097280"/>
            <a:ext cx="3188970" cy="1737360"/>
          </a:xfrm>
        </p:spPr>
        <p:txBody>
          <a:bodyPr anchor="b">
            <a:noAutofit/>
          </a:bodyPr>
          <a:lstStyle>
            <a:lvl1pPr>
              <a:lnSpc>
                <a:spcPct val="90000"/>
              </a:lnSpc>
              <a:defRPr sz="3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645478" y="1097280"/>
            <a:ext cx="4668343"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964406" y="2834640"/>
            <a:ext cx="318897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2693949-4228-4B6E-8A18-748954B5C1D0}" type="datetimeFigureOut">
              <a:rPr kumimoji="1" lang="ja-JP" altLang="en-US" smtClean="0"/>
              <a:t>2015/6/20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51CFD7D-5592-47B4-82D9-C61E3BE51169}" type="slidenum">
              <a:rPr kumimoji="1" lang="ja-JP" altLang="en-US" smtClean="0"/>
              <a:t>‹#›</a:t>
            </a:fld>
            <a:endParaRPr kumimoji="1" lang="ja-JP" altLang="en-US"/>
          </a:p>
        </p:txBody>
      </p:sp>
    </p:spTree>
    <p:extLst>
      <p:ext uri="{BB962C8B-B14F-4D97-AF65-F5344CB8AC3E}">
        <p14:creationId xmlns:p14="http://schemas.microsoft.com/office/powerpoint/2010/main" val="103141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964406" y="1097280"/>
            <a:ext cx="3188970" cy="1737360"/>
          </a:xfrm>
        </p:spPr>
        <p:txBody>
          <a:bodyPr anchor="b">
            <a:noAutofit/>
          </a:bodyPr>
          <a:lstStyle>
            <a:lvl1pPr>
              <a:lnSpc>
                <a:spcPct val="90000"/>
              </a:lnSpc>
              <a:defRPr sz="30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521496" y="1069848"/>
            <a:ext cx="4789916"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964406" y="2834640"/>
            <a:ext cx="318897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2693949-4228-4B6E-8A18-748954B5C1D0}" type="datetimeFigureOut">
              <a:rPr kumimoji="1" lang="ja-JP" altLang="en-US" smtClean="0"/>
              <a:t>2015/6/20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51CFD7D-5592-47B4-82D9-C61E3BE51169}" type="slidenum">
              <a:rPr kumimoji="1" lang="ja-JP" altLang="en-US" smtClean="0"/>
              <a:t>‹#›</a:t>
            </a:fld>
            <a:endParaRPr kumimoji="1" lang="ja-JP" altLang="en-US"/>
          </a:p>
        </p:txBody>
      </p:sp>
    </p:spTree>
    <p:extLst>
      <p:ext uri="{BB962C8B-B14F-4D97-AF65-F5344CB8AC3E}">
        <p14:creationId xmlns:p14="http://schemas.microsoft.com/office/powerpoint/2010/main" val="3561162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205740" y="182880"/>
            <a:ext cx="987552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964406" y="609600"/>
            <a:ext cx="8332470" cy="135636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64408" y="2057400"/>
            <a:ext cx="8330235" cy="40386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964403" y="6223830"/>
            <a:ext cx="1965157" cy="365125"/>
          </a:xfrm>
          <a:prstGeom prst="rect">
            <a:avLst/>
          </a:prstGeom>
        </p:spPr>
        <p:txBody>
          <a:bodyPr vert="horz" lIns="91440" tIns="45720" rIns="91440" bIns="45720" rtlCol="0" anchor="ctr"/>
          <a:lstStyle>
            <a:lvl1pPr algn="l">
              <a:defRPr sz="1000">
                <a:solidFill>
                  <a:schemeClr val="accent1"/>
                </a:solidFill>
              </a:defRPr>
            </a:lvl1pPr>
          </a:lstStyle>
          <a:p>
            <a:fld id="{52693949-4228-4B6E-8A18-748954B5C1D0}" type="datetimeFigureOut">
              <a:rPr kumimoji="1" lang="ja-JP" altLang="en-US" smtClean="0"/>
              <a:t>2015/6/20</a:t>
            </a:fld>
            <a:endParaRPr kumimoji="1" lang="ja-JP" altLang="en-US"/>
          </a:p>
        </p:txBody>
      </p:sp>
      <p:sp>
        <p:nvSpPr>
          <p:cNvPr id="5" name="Footer Placeholder 4"/>
          <p:cNvSpPr>
            <a:spLocks noGrp="1"/>
          </p:cNvSpPr>
          <p:nvPr>
            <p:ph type="ftr" sz="quarter" idx="3"/>
          </p:nvPr>
        </p:nvSpPr>
        <p:spPr>
          <a:xfrm>
            <a:off x="3332094" y="6223830"/>
            <a:ext cx="3980622" cy="365125"/>
          </a:xfrm>
          <a:prstGeom prst="rect">
            <a:avLst/>
          </a:prstGeom>
        </p:spPr>
        <p:txBody>
          <a:bodyPr vert="horz" lIns="91440" tIns="45720" rIns="91440" bIns="45720" rtlCol="0" anchor="ctr"/>
          <a:lstStyle>
            <a:lvl1pPr algn="ctr">
              <a:defRPr sz="1000">
                <a:solidFill>
                  <a:schemeClr val="accent1"/>
                </a:solidFill>
              </a:defRPr>
            </a:lvl1pPr>
          </a:lstStyle>
          <a:p>
            <a:endParaRPr kumimoji="1" lang="ja-JP" altLang="en-US"/>
          </a:p>
        </p:txBody>
      </p:sp>
      <p:sp>
        <p:nvSpPr>
          <p:cNvPr id="6" name="Slide Number Placeholder 5"/>
          <p:cNvSpPr>
            <a:spLocks noGrp="1"/>
          </p:cNvSpPr>
          <p:nvPr>
            <p:ph type="sldNum" sz="quarter" idx="4"/>
          </p:nvPr>
        </p:nvSpPr>
        <p:spPr>
          <a:xfrm>
            <a:off x="7871792" y="6223830"/>
            <a:ext cx="1439621" cy="365125"/>
          </a:xfrm>
          <a:prstGeom prst="rect">
            <a:avLst/>
          </a:prstGeom>
        </p:spPr>
        <p:txBody>
          <a:bodyPr vert="horz" lIns="91440" tIns="45720" rIns="91440" bIns="45720" rtlCol="0" anchor="ctr"/>
          <a:lstStyle>
            <a:lvl1pPr algn="r">
              <a:defRPr sz="1000">
                <a:solidFill>
                  <a:schemeClr val="accent1"/>
                </a:solidFill>
              </a:defRPr>
            </a:lvl1pPr>
          </a:lstStyle>
          <a:p>
            <a:fld id="{951CFD7D-5592-47B4-82D9-C61E3BE51169}" type="slidenum">
              <a:rPr kumimoji="1" lang="ja-JP" altLang="en-US" smtClean="0"/>
              <a:t>‹#›</a:t>
            </a:fld>
            <a:endParaRPr kumimoji="1" lang="ja-JP" altLang="en-US"/>
          </a:p>
        </p:txBody>
      </p:sp>
    </p:spTree>
    <p:extLst>
      <p:ext uri="{BB962C8B-B14F-4D97-AF65-F5344CB8AC3E}">
        <p14:creationId xmlns:p14="http://schemas.microsoft.com/office/powerpoint/2010/main" val="2586103755"/>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defTabSz="685800" rtl="0" eaLnBrk="1" latinLnBrk="0" hangingPunct="1">
        <a:lnSpc>
          <a:spcPct val="90000"/>
        </a:lnSpc>
        <a:spcBef>
          <a:spcPct val="0"/>
        </a:spcBef>
        <a:buNone/>
        <a:defRPr kumimoji="1"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kumimoji="1"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kumimoji="1" sz="1400" kern="1200">
          <a:solidFill>
            <a:schemeClr val="accent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歯周病について</a:t>
            </a:r>
            <a:endParaRPr kumimoji="1" lang="ja-JP" altLang="en-US" dirty="0"/>
          </a:p>
        </p:txBody>
      </p:sp>
      <p:sp>
        <p:nvSpPr>
          <p:cNvPr id="5" name="サブタイトル 4"/>
          <p:cNvSpPr>
            <a:spLocks noGrp="1"/>
          </p:cNvSpPr>
          <p:nvPr>
            <p:ph type="subTitle" idx="1"/>
          </p:nvPr>
        </p:nvSpPr>
        <p:spPr/>
        <p:txBody>
          <a:bodyPr>
            <a:normAutofit/>
          </a:bodyPr>
          <a:lstStyle/>
          <a:p>
            <a:r>
              <a:rPr lang="ja-JP" altLang="en-US" dirty="0" smtClean="0"/>
              <a:t>歯周病とはどのような病気なのでしょうか？</a:t>
            </a:r>
            <a:endParaRPr lang="en-US" altLang="ja-JP" dirty="0" smtClean="0"/>
          </a:p>
          <a:p>
            <a:r>
              <a:rPr lang="ja-JP" altLang="en-US" dirty="0" smtClean="0"/>
              <a:t>歯周病の概要や原因についてご説明します。</a:t>
            </a:r>
            <a:endParaRPr lang="ja-JP" altLang="en-US" dirty="0"/>
          </a:p>
        </p:txBody>
      </p:sp>
    </p:spTree>
    <p:extLst>
      <p:ext uri="{BB962C8B-B14F-4D97-AF65-F5344CB8AC3E}">
        <p14:creationId xmlns:p14="http://schemas.microsoft.com/office/powerpoint/2010/main" val="3103076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歯周病とは</a:t>
            </a:r>
            <a:endParaRPr kumimoji="1" lang="ja-JP" altLang="en-US" dirty="0"/>
          </a:p>
        </p:txBody>
      </p:sp>
      <p:sp>
        <p:nvSpPr>
          <p:cNvPr id="3" name="コンテンツ プレースホルダー 2"/>
          <p:cNvSpPr>
            <a:spLocks noGrp="1"/>
          </p:cNvSpPr>
          <p:nvPr>
            <p:ph idx="1"/>
          </p:nvPr>
        </p:nvSpPr>
        <p:spPr/>
        <p:txBody>
          <a:bodyPr/>
          <a:lstStyle/>
          <a:p>
            <a:r>
              <a:rPr lang="ja-JP" altLang="en-US" dirty="0"/>
              <a:t>歯周病とは、歯の周囲の組織の一部、あるいは全部に起こる疾患の総称です。</a:t>
            </a:r>
          </a:p>
          <a:p>
            <a:r>
              <a:rPr lang="ja-JP" altLang="en-US" dirty="0"/>
              <a:t>日本人の半数以上の人が歯肉に何らかのトラブルを抱えているといわれています。</a:t>
            </a:r>
          </a:p>
          <a:p>
            <a:r>
              <a:rPr lang="ja-JP" altLang="en-US" dirty="0"/>
              <a:t>歯周病はかかると怖い病気ですが、自分自身で予防することもできるのです。</a:t>
            </a:r>
          </a:p>
          <a:p>
            <a:endParaRPr kumimoji="1" lang="ja-JP" altLang="en-US" dirty="0"/>
          </a:p>
        </p:txBody>
      </p:sp>
    </p:spTree>
    <p:extLst>
      <p:ext uri="{BB962C8B-B14F-4D97-AF65-F5344CB8AC3E}">
        <p14:creationId xmlns:p14="http://schemas.microsoft.com/office/powerpoint/2010/main" val="29566105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歯周病の原因</a:t>
            </a:r>
            <a:endParaRPr lang="ja-JP" altLang="en-US" dirty="0"/>
          </a:p>
        </p:txBody>
      </p:sp>
      <p:sp>
        <p:nvSpPr>
          <p:cNvPr id="3" name="コンテンツ プレースホルダー 2"/>
          <p:cNvSpPr>
            <a:spLocks noGrp="1"/>
          </p:cNvSpPr>
          <p:nvPr>
            <p:ph idx="1"/>
          </p:nvPr>
        </p:nvSpPr>
        <p:spPr/>
        <p:txBody>
          <a:bodyPr>
            <a:normAutofit fontScale="92500" lnSpcReduction="10000"/>
          </a:bodyPr>
          <a:lstStyle/>
          <a:p>
            <a:r>
              <a:rPr lang="ja-JP" altLang="en-US" dirty="0"/>
              <a:t>歯垢</a:t>
            </a:r>
            <a:endParaRPr lang="en-US" altLang="ja-JP" dirty="0"/>
          </a:p>
          <a:p>
            <a:pPr lvl="1"/>
            <a:r>
              <a:rPr lang="ja-JP" altLang="en-US" dirty="0"/>
              <a:t>歯垢の中には多くの細菌が存在し、むし歯や歯周病を引き起こす</a:t>
            </a:r>
            <a:endParaRPr lang="en-US" altLang="ja-JP" dirty="0"/>
          </a:p>
          <a:p>
            <a:r>
              <a:rPr lang="ja-JP" altLang="en-US" dirty="0"/>
              <a:t>歯石</a:t>
            </a:r>
            <a:endParaRPr lang="en-US" altLang="ja-JP" dirty="0"/>
          </a:p>
          <a:p>
            <a:pPr lvl="1"/>
            <a:r>
              <a:rPr lang="ja-JP" altLang="en-US" dirty="0"/>
              <a:t>歯垢を除去しないと歯石となり、歯石から出る毒素が歯周病を進行させる</a:t>
            </a:r>
            <a:endParaRPr lang="en-US" altLang="ja-JP" dirty="0"/>
          </a:p>
          <a:p>
            <a:r>
              <a:rPr lang="ja-JP" altLang="en-US" dirty="0"/>
              <a:t>歯列</a:t>
            </a:r>
            <a:endParaRPr lang="en-US" altLang="ja-JP" dirty="0"/>
          </a:p>
          <a:p>
            <a:pPr lvl="1"/>
            <a:r>
              <a:rPr lang="ja-JP" altLang="en-US" dirty="0"/>
              <a:t>歯列が悪いと歯垢がたまりやすい</a:t>
            </a:r>
            <a:endParaRPr lang="en-US" altLang="ja-JP" dirty="0"/>
          </a:p>
          <a:p>
            <a:r>
              <a:rPr lang="ja-JP" altLang="en-US" dirty="0"/>
              <a:t>治療時の被せ物</a:t>
            </a:r>
            <a:endParaRPr lang="en-US" altLang="ja-JP" dirty="0"/>
          </a:p>
          <a:p>
            <a:pPr lvl="1"/>
            <a:r>
              <a:rPr lang="ja-JP" altLang="en-US" dirty="0"/>
              <a:t>古くなった詰め物や被せ物が歯肉を傷つけ、炎症を引き起こす</a:t>
            </a:r>
            <a:endParaRPr lang="en-US" altLang="ja-JP" dirty="0"/>
          </a:p>
          <a:p>
            <a:r>
              <a:rPr lang="ja-JP" altLang="en-US" dirty="0"/>
              <a:t>癖や習慣</a:t>
            </a:r>
            <a:endParaRPr lang="en-US" altLang="ja-JP" dirty="0"/>
          </a:p>
          <a:p>
            <a:pPr lvl="1"/>
            <a:r>
              <a:rPr lang="ja-JP" altLang="en-US" dirty="0"/>
              <a:t>鼻づまりや歯列が悪いことで口が閉じにくくなり、乾燥して歯垢が歯石になりやすく</a:t>
            </a:r>
            <a:r>
              <a:rPr lang="ja-JP" altLang="en-US" dirty="0" smtClean="0"/>
              <a:t>なる</a:t>
            </a:r>
            <a:endParaRPr lang="en-US" altLang="ja-JP" sz="2400" dirty="0" smtClean="0"/>
          </a:p>
        </p:txBody>
      </p:sp>
      <p:sp>
        <p:nvSpPr>
          <p:cNvPr id="4" name="テキスト プレースホルダー 3"/>
          <p:cNvSpPr>
            <a:spLocks noGrp="1"/>
          </p:cNvSpPr>
          <p:nvPr>
            <p:ph type="body" sz="half" idx="2"/>
          </p:nvPr>
        </p:nvSpPr>
        <p:spPr/>
        <p:txBody>
          <a:bodyPr anchor="ctr"/>
          <a:lstStyle/>
          <a:p>
            <a:pPr lvl="0"/>
            <a:r>
              <a:rPr lang="ja-JP" altLang="en-US" sz="1400" dirty="0"/>
              <a:t>歯周病の原因は何？</a:t>
            </a:r>
            <a:endParaRPr lang="en-US" altLang="ja-JP" sz="1400" dirty="0"/>
          </a:p>
          <a:p>
            <a:endParaRPr kumimoji="1" lang="ja-JP" altLang="en-US" dirty="0"/>
          </a:p>
        </p:txBody>
      </p:sp>
    </p:spTree>
    <p:extLst>
      <p:ext uri="{BB962C8B-B14F-4D97-AF65-F5344CB8AC3E}">
        <p14:creationId xmlns:p14="http://schemas.microsoft.com/office/powerpoint/2010/main" val="817540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歯</a:t>
            </a:r>
            <a:r>
              <a:rPr lang="ja-JP" altLang="en-US" dirty="0" err="1" smtClean="0"/>
              <a:t>ぐきの</a:t>
            </a:r>
            <a:r>
              <a:rPr lang="ja-JP" altLang="en-US" dirty="0" smtClean="0"/>
              <a:t>チェック</a:t>
            </a:r>
            <a:endParaRPr lang="ja-JP" altLang="en-US"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1448490819"/>
              </p:ext>
            </p:extLst>
          </p:nvPr>
        </p:nvGraphicFramePr>
        <p:xfrm>
          <a:off x="964406" y="1965960"/>
          <a:ext cx="8297160" cy="4025923"/>
        </p:xfrm>
        <a:graphic>
          <a:graphicData uri="http://schemas.openxmlformats.org/drawingml/2006/table">
            <a:tbl>
              <a:tblPr firstRow="1" bandRow="1">
                <a:tableStyleId>{5C22544A-7EE6-4342-B048-85BDC9FD1C3A}</a:tableStyleId>
              </a:tblPr>
              <a:tblGrid>
                <a:gridCol w="6037285"/>
                <a:gridCol w="2259875"/>
              </a:tblGrid>
              <a:tr h="365993">
                <a:tc>
                  <a:txBody>
                    <a:bodyPr/>
                    <a:lstStyle/>
                    <a:p>
                      <a:pPr algn="ctr"/>
                      <a:r>
                        <a:rPr kumimoji="1" lang="ja-JP" altLang="en-US" dirty="0" smtClean="0"/>
                        <a:t>チェック項目</a:t>
                      </a:r>
                      <a:endParaRPr kumimoji="1" lang="ja-JP" altLang="en-US" dirty="0"/>
                    </a:p>
                  </a:txBody>
                  <a:tcPr marL="98636" marR="98636" anchor="ctr"/>
                </a:tc>
                <a:tc>
                  <a:txBody>
                    <a:bodyPr/>
                    <a:lstStyle/>
                    <a:p>
                      <a:pPr algn="ctr"/>
                      <a:r>
                        <a:rPr kumimoji="1" lang="ja-JP" altLang="en-US" dirty="0" smtClean="0"/>
                        <a:t>チェック</a:t>
                      </a:r>
                      <a:endParaRPr kumimoji="1" lang="ja-JP" altLang="en-US" dirty="0"/>
                    </a:p>
                  </a:txBody>
                  <a:tcPr marL="98636" marR="98636" anchor="ctr"/>
                </a:tc>
              </a:tr>
              <a:tr h="365993">
                <a:tc>
                  <a:txBody>
                    <a:bodyPr/>
                    <a:lstStyle/>
                    <a:p>
                      <a:r>
                        <a:rPr kumimoji="1" lang="ja-JP" altLang="en-US" dirty="0" smtClean="0"/>
                        <a:t>歯肉が腫れてブヨブヨしている</a:t>
                      </a:r>
                      <a:endParaRPr kumimoji="1" lang="ja-JP" altLang="en-US" dirty="0"/>
                    </a:p>
                  </a:txBody>
                  <a:tcPr marL="98636" marR="98636" anchor="ctr"/>
                </a:tc>
                <a:tc>
                  <a:txBody>
                    <a:bodyPr/>
                    <a:lstStyle/>
                    <a:p>
                      <a:pPr algn="ctr"/>
                      <a:r>
                        <a:rPr kumimoji="1" lang="ja-JP" altLang="en-US" dirty="0" smtClean="0"/>
                        <a:t>□</a:t>
                      </a:r>
                      <a:endParaRPr kumimoji="1" lang="ja-JP" altLang="en-US" dirty="0"/>
                    </a:p>
                  </a:txBody>
                  <a:tcPr marL="98636" marR="98636" anchor="ctr"/>
                </a:tc>
              </a:tr>
              <a:tr h="365993">
                <a:tc>
                  <a:txBody>
                    <a:bodyPr/>
                    <a:lstStyle/>
                    <a:p>
                      <a:r>
                        <a:rPr kumimoji="1" lang="ja-JP" altLang="en-US" dirty="0" smtClean="0"/>
                        <a:t>朝起きると、口の中がネバネバしている</a:t>
                      </a:r>
                      <a:endParaRPr kumimoji="1" lang="ja-JP" altLang="en-US" dirty="0"/>
                    </a:p>
                  </a:txBody>
                  <a:tcPr marL="98636" marR="98636"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dirty="0" smtClean="0"/>
                        <a:t>□</a:t>
                      </a:r>
                    </a:p>
                  </a:txBody>
                  <a:tcPr marL="98636" marR="98636" anchor="ctr"/>
                </a:tc>
              </a:tr>
              <a:tr h="365993">
                <a:tc>
                  <a:txBody>
                    <a:bodyPr/>
                    <a:lstStyle/>
                    <a:p>
                      <a:r>
                        <a:rPr kumimoji="1" lang="ja-JP" altLang="en-US" dirty="0" smtClean="0"/>
                        <a:t>口臭があるとよくいわれる</a:t>
                      </a:r>
                      <a:endParaRPr kumimoji="1" lang="ja-JP" altLang="en-US" dirty="0"/>
                    </a:p>
                  </a:txBody>
                  <a:tcPr marL="98636" marR="98636"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dirty="0" smtClean="0"/>
                        <a:t>□</a:t>
                      </a:r>
                    </a:p>
                  </a:txBody>
                  <a:tcPr marL="98636" marR="98636" anchor="ctr"/>
                </a:tc>
              </a:tr>
              <a:tr h="365993">
                <a:tc>
                  <a:txBody>
                    <a:bodyPr/>
                    <a:lstStyle/>
                    <a:p>
                      <a:r>
                        <a:rPr kumimoji="1" lang="ja-JP" altLang="en-US" dirty="0" smtClean="0"/>
                        <a:t>何もしていないのに、歯肉から血が出る</a:t>
                      </a:r>
                      <a:endParaRPr kumimoji="1" lang="ja-JP" altLang="en-US" dirty="0"/>
                    </a:p>
                  </a:txBody>
                  <a:tcPr marL="98636" marR="98636"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dirty="0" smtClean="0"/>
                        <a:t>□</a:t>
                      </a:r>
                    </a:p>
                  </a:txBody>
                  <a:tcPr marL="98636" marR="98636" anchor="ctr"/>
                </a:tc>
              </a:tr>
              <a:tr h="365993">
                <a:tc>
                  <a:txBody>
                    <a:bodyPr/>
                    <a:lstStyle/>
                    <a:p>
                      <a:r>
                        <a:rPr kumimoji="1" lang="ja-JP" altLang="en-US" dirty="0" smtClean="0"/>
                        <a:t>硬いものをかむと歯が痛い</a:t>
                      </a:r>
                      <a:endParaRPr kumimoji="1" lang="ja-JP" altLang="en-US" dirty="0"/>
                    </a:p>
                  </a:txBody>
                  <a:tcPr marL="98636" marR="98636"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dirty="0" smtClean="0"/>
                        <a:t>□</a:t>
                      </a:r>
                    </a:p>
                  </a:txBody>
                  <a:tcPr marL="98636" marR="98636" anchor="ctr"/>
                </a:tc>
              </a:tr>
              <a:tr h="365993">
                <a:tc>
                  <a:txBody>
                    <a:bodyPr/>
                    <a:lstStyle/>
                    <a:p>
                      <a:r>
                        <a:rPr kumimoji="1" lang="ja-JP" altLang="en-US" dirty="0" smtClean="0"/>
                        <a:t>ブラッシングすると歯</a:t>
                      </a:r>
                      <a:r>
                        <a:rPr kumimoji="1" lang="ja-JP" altLang="en-US" dirty="0" err="1" smtClean="0"/>
                        <a:t>ぐき</a:t>
                      </a:r>
                      <a:r>
                        <a:rPr kumimoji="1" lang="ja-JP" altLang="en-US" dirty="0" smtClean="0"/>
                        <a:t>から血が出る</a:t>
                      </a:r>
                      <a:endParaRPr kumimoji="1" lang="ja-JP" altLang="en-US" dirty="0"/>
                    </a:p>
                  </a:txBody>
                  <a:tcPr marL="98636" marR="98636"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dirty="0" smtClean="0"/>
                        <a:t>□</a:t>
                      </a:r>
                    </a:p>
                  </a:txBody>
                  <a:tcPr marL="98636" marR="98636" anchor="ctr"/>
                </a:tc>
              </a:tr>
              <a:tr h="365993">
                <a:tc>
                  <a:txBody>
                    <a:bodyPr/>
                    <a:lstStyle/>
                    <a:p>
                      <a:r>
                        <a:rPr kumimoji="1" lang="ja-JP" altLang="en-US" dirty="0" smtClean="0"/>
                        <a:t>リンゴをかじると血が出る</a:t>
                      </a:r>
                      <a:endParaRPr kumimoji="1" lang="ja-JP" altLang="en-US" dirty="0"/>
                    </a:p>
                  </a:txBody>
                  <a:tcPr marL="98636" marR="98636"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dirty="0" smtClean="0"/>
                        <a:t>□</a:t>
                      </a:r>
                    </a:p>
                  </a:txBody>
                  <a:tcPr marL="98636" marR="98636" anchor="ctr"/>
                </a:tc>
              </a:tr>
              <a:tr h="365993">
                <a:tc>
                  <a:txBody>
                    <a:bodyPr/>
                    <a:lstStyle/>
                    <a:p>
                      <a:r>
                        <a:rPr kumimoji="1" lang="ja-JP" altLang="en-US" dirty="0" smtClean="0"/>
                        <a:t>歯肉がむずがゆい</a:t>
                      </a:r>
                      <a:endParaRPr kumimoji="1" lang="ja-JP" altLang="en-US" dirty="0"/>
                    </a:p>
                  </a:txBody>
                  <a:tcPr marL="98636" marR="98636"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dirty="0" smtClean="0"/>
                        <a:t>□</a:t>
                      </a:r>
                    </a:p>
                  </a:txBody>
                  <a:tcPr marL="98636" marR="98636" anchor="ctr"/>
                </a:tc>
              </a:tr>
              <a:tr h="365993">
                <a:tc>
                  <a:txBody>
                    <a:bodyPr/>
                    <a:lstStyle/>
                    <a:p>
                      <a:r>
                        <a:rPr kumimoji="1" lang="ja-JP" altLang="en-US" dirty="0" smtClean="0"/>
                        <a:t>歯肉が赤く腫れている</a:t>
                      </a:r>
                      <a:endParaRPr kumimoji="1" lang="ja-JP" altLang="en-US" dirty="0"/>
                    </a:p>
                  </a:txBody>
                  <a:tcPr marL="98636" marR="98636"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dirty="0" smtClean="0"/>
                        <a:t>□</a:t>
                      </a:r>
                    </a:p>
                  </a:txBody>
                  <a:tcPr marL="98636" marR="98636" anchor="ctr"/>
                </a:tc>
              </a:tr>
              <a:tr h="365993">
                <a:tc>
                  <a:txBody>
                    <a:bodyPr/>
                    <a:lstStyle/>
                    <a:p>
                      <a:r>
                        <a:rPr kumimoji="1" lang="ja-JP" altLang="en-US" dirty="0" smtClean="0"/>
                        <a:t>歯肉から膿が出る</a:t>
                      </a:r>
                      <a:endParaRPr kumimoji="1" lang="ja-JP" altLang="en-US" dirty="0"/>
                    </a:p>
                  </a:txBody>
                  <a:tcPr marL="98636" marR="98636" anchor="ctr"/>
                </a:tc>
                <a:tc>
                  <a:txBody>
                    <a:bodyPr/>
                    <a:lstStyle/>
                    <a:p>
                      <a:pPr marL="0" marR="0" indent="0" algn="ctr" defTabSz="685800" rtl="0" eaLnBrk="1" fontAlgn="auto" latinLnBrk="0" hangingPunct="1">
                        <a:lnSpc>
                          <a:spcPct val="100000"/>
                        </a:lnSpc>
                        <a:spcBef>
                          <a:spcPts val="0"/>
                        </a:spcBef>
                        <a:spcAft>
                          <a:spcPts val="0"/>
                        </a:spcAft>
                        <a:buClrTx/>
                        <a:buSzTx/>
                        <a:buFontTx/>
                        <a:buNone/>
                        <a:tabLst/>
                        <a:defRPr/>
                      </a:pPr>
                      <a:r>
                        <a:rPr kumimoji="1" lang="ja-JP" altLang="en-US" dirty="0" smtClean="0"/>
                        <a:t>□</a:t>
                      </a:r>
                    </a:p>
                  </a:txBody>
                  <a:tcPr marL="98636" marR="98636" anchor="ctr"/>
                </a:tc>
              </a:tr>
            </a:tbl>
          </a:graphicData>
        </a:graphic>
      </p:graphicFrame>
    </p:spTree>
    <p:extLst>
      <p:ext uri="{BB962C8B-B14F-4D97-AF65-F5344CB8AC3E}">
        <p14:creationId xmlns:p14="http://schemas.microsoft.com/office/powerpoint/2010/main" val="34344614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参考資料</a:t>
            </a:r>
            <a:endParaRPr lang="ja-JP" altLang="en-US" dirty="0"/>
          </a:p>
        </p:txBody>
      </p:sp>
      <p:sp>
        <p:nvSpPr>
          <p:cNvPr id="3" name="コンテンツ プレースホルダー 2"/>
          <p:cNvSpPr>
            <a:spLocks noGrp="1"/>
          </p:cNvSpPr>
          <p:nvPr>
            <p:ph sz="half" idx="1"/>
          </p:nvPr>
        </p:nvSpPr>
        <p:spPr>
          <a:xfrm>
            <a:off x="964406" y="2057399"/>
            <a:ext cx="4011930" cy="3042635"/>
          </a:xfrm>
        </p:spPr>
        <p:txBody>
          <a:bodyPr anchor="ctr"/>
          <a:lstStyle/>
          <a:p>
            <a:pPr marL="34290" indent="0">
              <a:buNone/>
            </a:pPr>
            <a:r>
              <a:rPr lang="ja-JP" altLang="en-US" dirty="0" smtClean="0"/>
              <a:t>喫煙者は</a:t>
            </a:r>
            <a:r>
              <a:rPr lang="en-US" altLang="ja-JP" dirty="0" smtClean="0"/>
              <a:t/>
            </a:r>
            <a:br>
              <a:rPr lang="en-US" altLang="ja-JP" dirty="0" smtClean="0"/>
            </a:br>
            <a:r>
              <a:rPr lang="ja-JP" altLang="en-US" dirty="0" smtClean="0"/>
              <a:t>歯周病になりやすい！</a:t>
            </a:r>
            <a:r>
              <a:rPr lang="ja-JP" altLang="en-US" dirty="0" smtClean="0"/>
              <a:t>？</a:t>
            </a:r>
            <a:endParaRPr lang="ja-JP" altLang="en-US" dirty="0"/>
          </a:p>
        </p:txBody>
      </p:sp>
      <p:graphicFrame>
        <p:nvGraphicFramePr>
          <p:cNvPr id="11" name="コンテンツ プレースホルダー 10"/>
          <p:cNvGraphicFramePr>
            <a:graphicFrameLocks noGrp="1"/>
          </p:cNvGraphicFramePr>
          <p:nvPr>
            <p:ph sz="half" idx="2"/>
            <p:extLst>
              <p:ext uri="{D42A27DB-BD31-4B8C-83A1-F6EECF244321}">
                <p14:modId xmlns:p14="http://schemas.microsoft.com/office/powerpoint/2010/main" val="2000808703"/>
              </p:ext>
            </p:extLst>
          </p:nvPr>
        </p:nvGraphicFramePr>
        <p:xfrm>
          <a:off x="5285264" y="2240280"/>
          <a:ext cx="4011612"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69624039"/>
      </p:ext>
    </p:extLst>
  </p:cSld>
  <p:clrMapOvr>
    <a:masterClrMapping/>
  </p:clrMapOvr>
</p:sld>
</file>

<file path=ppt/theme/theme1.xml><?xml version="1.0" encoding="utf-8"?>
<a:theme xmlns:a="http://schemas.openxmlformats.org/drawingml/2006/main" name="基礎">
  <a:themeElements>
    <a:clrScheme name="紫">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基礎">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TC103457444[[fn=基礎]]</Template>
  <TotalTime>369</TotalTime>
  <Words>291</Words>
  <Application>Microsoft Office PowerPoint</Application>
  <PresentationFormat>35mm スライド</PresentationFormat>
  <Paragraphs>44</Paragraphs>
  <Slides>5</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ＭＳ Ｐゴシック</vt:lpstr>
      <vt:lpstr>Calibri</vt:lpstr>
      <vt:lpstr>Calibri Light</vt:lpstr>
      <vt:lpstr>Corbel</vt:lpstr>
      <vt:lpstr>基礎</vt:lpstr>
      <vt:lpstr>歯周病について</vt:lpstr>
      <vt:lpstr>歯周病とは</vt:lpstr>
      <vt:lpstr>歯周病の原因</vt:lpstr>
      <vt:lpstr>歯ぐきのチェック</vt:lpstr>
      <vt:lpstr>参考資料</vt:lpstr>
    </vt:vector>
  </TitlesOfParts>
  <Company>富士通エフ・オー・エム株式会社</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歯の健康について</dc:title>
  <dc:creator>FOM出版</dc:creator>
  <cp:lastModifiedBy>FOM出版</cp:lastModifiedBy>
  <cp:revision>55</cp:revision>
  <dcterms:created xsi:type="dcterms:W3CDTF">2014-05-21T01:14:21Z</dcterms:created>
  <dcterms:modified xsi:type="dcterms:W3CDTF">2015-06-20T08:24:26Z</dcterms:modified>
</cp:coreProperties>
</file>