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38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5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9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8" y="5054602"/>
            <a:ext cx="673276" cy="279400"/>
          </a:xfrm>
        </p:spPr>
        <p:txBody>
          <a:bodyPr/>
          <a:lstStyle/>
          <a:p>
            <a:fld id="{16725A0D-4B37-4A6A-95AA-EC77BC5CA89A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5" y="5054602"/>
            <a:ext cx="4064860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8" y="5054602"/>
            <a:ext cx="413483" cy="279400"/>
          </a:xfrm>
        </p:spPr>
        <p:txBody>
          <a:bodyPr/>
          <a:lstStyle/>
          <a:p>
            <a:fld id="{7852132B-7D5D-4CBF-B459-12228557128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6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4254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7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1" y="1032935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7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25A0D-4B37-4A6A-95AA-EC77BC5CA89A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132B-7D5D-4CBF-B459-1222855712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8263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7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25A0D-4B37-4A6A-95AA-EC77BC5CA89A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132B-7D5D-4CBF-B459-12228557128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6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22957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4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800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2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25A0D-4B37-4A6A-95AA-EC77BC5CA89A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132B-7D5D-4CBF-B459-12228557128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49970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4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7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49901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70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9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25A0D-4B37-4A6A-95AA-EC77BC5CA89A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132B-7D5D-4CBF-B459-1222855712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2267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7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9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25A0D-4B37-4A6A-95AA-EC77BC5CA89A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132B-7D5D-4CBF-B459-12228557128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78061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7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7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15598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3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176869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7" y="4470402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25A0D-4B37-4A6A-95AA-EC77BC5CA89A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132B-7D5D-4CBF-B459-12228557128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70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1033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6" y="2490137"/>
            <a:ext cx="6798736" cy="3385733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25A0D-4B37-4A6A-95AA-EC77BC5CA89A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132B-7D5D-4CBF-B459-12228557128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7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26131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5"/>
            <a:ext cx="1618930" cy="496899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8" y="906875"/>
            <a:ext cx="4915509" cy="4968993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25A0D-4B37-4A6A-95AA-EC77BC5CA89A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132B-7D5D-4CBF-B459-12228557128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5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16688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4255E-B9A8-4615-A6B9-1E39EA9A0650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D2A97-C7E3-4135-94B8-943917CD1E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5436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7" y="2354670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25A0D-4B37-4A6A-95AA-EC77BC5CA89A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132B-7D5D-4CBF-B459-1222855712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3135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61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25A0D-4B37-4A6A-95AA-EC77BC5CA89A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132B-7D5D-4CBF-B459-12228557128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7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3423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957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25A0D-4B37-4A6A-95AA-EC77BC5CA89A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132B-7D5D-4CBF-B459-1222855712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860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25A0D-4B37-4A6A-95AA-EC77BC5CA89A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132B-7D5D-4CBF-B459-12228557128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7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1175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9"/>
            <a:ext cx="6798735" cy="130386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25A0D-4B37-4A6A-95AA-EC77BC5CA89A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132B-7D5D-4CBF-B459-12228557128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7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553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25A0D-4B37-4A6A-95AA-EC77BC5CA89A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132B-7D5D-4CBF-B459-1222855712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3122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3" y="982134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25A0D-4B37-4A6A-95AA-EC77BC5CA89A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132B-7D5D-4CBF-B459-12228557128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7518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70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25A0D-4B37-4A6A-95AA-EC77BC5CA89A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2132B-7D5D-4CBF-B459-1222855712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4504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D-PanelContent-GrommetsCombined.pn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7" y="915339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2490137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1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6725A0D-4B37-4A6A-95AA-EC77BC5CA89A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6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2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852132B-7D5D-4CBF-B459-1222855712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157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  <p:sldLayoutId id="2147483708" r:id="rId18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4400" dirty="0"/>
              <a:t>中国茶のおいしい飲み方</a:t>
            </a:r>
            <a:endParaRPr kumimoji="1" lang="ja-JP" altLang="en-US" sz="44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4294967295"/>
          </p:nvPr>
        </p:nvSpPr>
        <p:spPr>
          <a:xfrm>
            <a:off x="3835400" y="3598863"/>
            <a:ext cx="5308600" cy="1376362"/>
          </a:xfrm>
        </p:spPr>
        <p:txBody>
          <a:bodyPr anchor="ctr"/>
          <a:lstStyle/>
          <a:p>
            <a:r>
              <a:rPr lang="en-US" altLang="ja-JP" dirty="0"/>
              <a:t>FOM</a:t>
            </a:r>
            <a:r>
              <a:rPr lang="ja-JP" altLang="en-US" dirty="0"/>
              <a:t>カルチャースクール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05583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b="0" i="0" u="none" strike="noStrike" kern="100" baseline="0" smtClean="0">
                <a:latin typeface="Arial" panose="020B0604020202020204" pitchFamily="34" charset="0"/>
                <a:ea typeface="ＭＳ ゴシック" panose="020B0609070205080204" pitchFamily="49" charset="-128"/>
              </a:rPr>
              <a:t>茶器を揃える</a:t>
            </a:r>
            <a:endParaRPr lang="ja-JP" altLang="en-US" b="0" i="0" u="none" strike="noStrike" kern="100" baseline="0" dirty="0" smtClean="0">
              <a:latin typeface="Times New Roman" panose="02020603050405020304" pitchFamily="18" charset="0"/>
              <a:ea typeface="ＭＳ ゴシック" panose="020B0609070205080204" pitchFamily="49" charset="-128"/>
            </a:endParaRPr>
          </a:p>
        </p:txBody>
      </p:sp>
      <p:graphicFrame>
        <p:nvGraphicFramePr>
          <p:cNvPr id="5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9278665"/>
              </p:ext>
            </p:extLst>
          </p:nvPr>
        </p:nvGraphicFramePr>
        <p:xfrm>
          <a:off x="802724" y="2775347"/>
          <a:ext cx="7538552" cy="2955338"/>
        </p:xfrm>
        <a:graphic>
          <a:graphicData uri="http://schemas.openxmlformats.org/drawingml/2006/table">
            <a:tbl>
              <a:tblPr bandCol="1">
                <a:tableStyleId>{E8B1032C-EA38-4F05-BA0D-38AFFFC7BED3}</a:tableStyleId>
              </a:tblPr>
              <a:tblGrid>
                <a:gridCol w="1137285"/>
                <a:gridCol w="6401267"/>
              </a:tblGrid>
              <a:tr h="52135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+mj-ea"/>
                          <a:ea typeface="+mj-ea"/>
                        </a:rPr>
                        <a:t>茶壷</a:t>
                      </a:r>
                      <a:endParaRPr kumimoji="1" lang="ja-JP" altLang="en-US" sz="2000" dirty="0">
                        <a:latin typeface="+mj-ea"/>
                        <a:ea typeface="+mj-ea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000" dirty="0" smtClean="0"/>
                        <a:t>いわゆる急須です。</a:t>
                      </a:r>
                      <a:endParaRPr kumimoji="1" lang="en-US" altLang="ja-JP" sz="2000" dirty="0" smtClean="0"/>
                    </a:p>
                  </a:txBody>
                  <a:tcPr marL="68580" marR="68580" marT="34290" marB="34290" anchor="ctr"/>
                </a:tc>
              </a:tr>
              <a:tr h="52135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dirty="0" smtClean="0">
                          <a:latin typeface="+mj-ea"/>
                          <a:ea typeface="+mj-ea"/>
                        </a:rPr>
                        <a:t>茶杯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000" dirty="0" smtClean="0"/>
                        <a:t>お茶をいただくための器です。</a:t>
                      </a:r>
                      <a:endParaRPr kumimoji="1" lang="ja-JP" altLang="en-US" sz="2000" dirty="0"/>
                    </a:p>
                  </a:txBody>
                  <a:tcPr marL="68580" marR="68580" marT="34290" marB="34290" anchor="ctr"/>
                </a:tc>
              </a:tr>
              <a:tr h="61722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+mj-ea"/>
                          <a:ea typeface="+mj-ea"/>
                        </a:rPr>
                        <a:t>茶盤</a:t>
                      </a:r>
                      <a:endParaRPr kumimoji="1" lang="ja-JP" altLang="en-US" sz="2000" dirty="0">
                        <a:latin typeface="+mj-ea"/>
                        <a:ea typeface="+mj-ea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000" dirty="0" err="1" smtClean="0"/>
                        <a:t>すのこを</a:t>
                      </a:r>
                      <a:r>
                        <a:rPr kumimoji="1" lang="ja-JP" altLang="en-US" sz="2000" dirty="0" smtClean="0"/>
                        <a:t>敷いた台で、茶壷や茶杯を温める際に使います。</a:t>
                      </a:r>
                      <a:endParaRPr kumimoji="1" lang="ja-JP" altLang="en-US" sz="2000" dirty="0"/>
                    </a:p>
                  </a:txBody>
                  <a:tcPr marL="68580" marR="68580" marT="34290" marB="34290" anchor="ctr"/>
                </a:tc>
              </a:tr>
              <a:tr h="61722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+mj-ea"/>
                          <a:ea typeface="+mj-ea"/>
                        </a:rPr>
                        <a:t>蓋碗</a:t>
                      </a:r>
                      <a:endParaRPr kumimoji="1" lang="ja-JP" altLang="en-US" sz="2000" dirty="0">
                        <a:latin typeface="+mj-ea"/>
                        <a:ea typeface="+mj-ea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000" dirty="0" smtClean="0"/>
                        <a:t>蓋の付いた茶碗で、直接茶葉を入れて飲みます。</a:t>
                      </a:r>
                      <a:endParaRPr kumimoji="1" lang="ja-JP" altLang="en-US" sz="2000" dirty="0"/>
                    </a:p>
                  </a:txBody>
                  <a:tcPr marL="68580" marR="68580" marT="34290" marB="34290" anchor="ctr"/>
                </a:tc>
              </a:tr>
              <a:tr h="617220"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2000" dirty="0" smtClean="0">
                          <a:latin typeface="+mj-ea"/>
                          <a:ea typeface="+mj-ea"/>
                        </a:rPr>
                        <a:t>聞 香 杯</a:t>
                      </a:r>
                      <a:endParaRPr kumimoji="1" lang="ja-JP" altLang="en-US" sz="2000" dirty="0">
                        <a:latin typeface="+mj-ea"/>
                        <a:ea typeface="+mj-ea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000" dirty="0" smtClean="0"/>
                        <a:t>お茶の香りを聞く（楽しむ）ための、細長い茶碗と背の低い茶碗のセットです。</a:t>
                      </a:r>
                      <a:endParaRPr kumimoji="1" lang="ja-JP" altLang="en-US" sz="2000" dirty="0"/>
                    </a:p>
                  </a:txBody>
                  <a:tcPr marL="68580" marR="68580" marT="34290" marB="34290" anchor="ctr"/>
                </a:tc>
              </a:tr>
            </a:tbl>
          </a:graphicData>
        </a:graphic>
      </p:graphicFrame>
      <p:sp>
        <p:nvSpPr>
          <p:cNvPr id="3" name="横巻き 2"/>
          <p:cNvSpPr/>
          <p:nvPr/>
        </p:nvSpPr>
        <p:spPr>
          <a:xfrm>
            <a:off x="6078828" y="248856"/>
            <a:ext cx="2962143" cy="2185251"/>
          </a:xfrm>
          <a:prstGeom prst="horizontalScroll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dirty="0">
                <a:solidFill>
                  <a:schemeClr val="accent2"/>
                </a:solidFill>
              </a:rPr>
              <a:t>ガラスや陶磁器など様々な材質の茶器があります。</a:t>
            </a:r>
          </a:p>
          <a:p>
            <a:r>
              <a:rPr lang="ja-JP" altLang="en-US" dirty="0">
                <a:solidFill>
                  <a:schemeClr val="accent2"/>
                </a:solidFill>
              </a:rPr>
              <a:t>お茶の種類や好みによって使い分けてもよいでしょう。</a:t>
            </a:r>
            <a:endParaRPr kumimoji="1" lang="ja-JP" alt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187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おいしいお茶の入れ方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道具を温めます。</a:t>
            </a:r>
          </a:p>
          <a:p>
            <a:r>
              <a:rPr lang="ja-JP" altLang="en-US" dirty="0" smtClean="0"/>
              <a:t>茶葉を茶壷に入れ、熱いお湯を注ぎます。</a:t>
            </a:r>
          </a:p>
          <a:p>
            <a:r>
              <a:rPr lang="ja-JP" altLang="en-US" dirty="0" smtClean="0"/>
              <a:t>茶壷に蓋をしてお湯をかけ、少し待ってから茶壷のお湯を捨てます（洗茶）。</a:t>
            </a:r>
          </a:p>
          <a:p>
            <a:r>
              <a:rPr lang="ja-JP" altLang="en-US" dirty="0" smtClean="0"/>
              <a:t>再び茶壷にお湯を注いで蓋をし、お湯をかけます。</a:t>
            </a:r>
          </a:p>
          <a:p>
            <a:r>
              <a:rPr lang="ja-JP" altLang="en-US" dirty="0" smtClean="0"/>
              <a:t>少し待ってから茶杯に注いでいただきます。</a:t>
            </a:r>
            <a:endParaRPr lang="ja-JP" altLang="en-US" dirty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half" idx="2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lvl="0"/>
            <a:r>
              <a:rPr lang="ja-JP" altLang="en-US" sz="3600" dirty="0" smtClean="0"/>
              <a:t>茶壷編</a:t>
            </a:r>
            <a:endParaRPr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197297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お茶の製法</a:t>
            </a:r>
            <a:endParaRPr kumimoji="1" lang="ja-JP" altLang="en-US" dirty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中国茶には、</a:t>
            </a:r>
            <a:r>
              <a:rPr lang="ja-JP" altLang="en-US" dirty="0" err="1"/>
              <a:t>長い長い</a:t>
            </a:r>
            <a:r>
              <a:rPr lang="ja-JP" altLang="en-US" dirty="0"/>
              <a:t>歴史を通じて生み出された様々なお茶の製法があります。</a:t>
            </a:r>
          </a:p>
          <a:p>
            <a:r>
              <a:rPr lang="ja-JP" altLang="en-US" dirty="0"/>
              <a:t>製法が変わることで、味、香り、色のバリエーションは多岐にわたります。</a:t>
            </a:r>
          </a:p>
          <a:p>
            <a:r>
              <a:rPr lang="ja-JP" altLang="en-US" dirty="0"/>
              <a:t>ここでは、中国茶の種類と入れ方をご紹介します。</a:t>
            </a:r>
            <a:endParaRPr kumimoji="1" lang="ja-JP" altLang="en-US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394" y="1165331"/>
            <a:ext cx="2160000" cy="135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5755" y="4754699"/>
            <a:ext cx="2160000" cy="135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1591" y="4692378"/>
            <a:ext cx="2160000" cy="135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71030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お茶の産地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 rtl="0"/>
            <a:r>
              <a:rPr kumimoji="1" lang="ja-JP" dirty="0" smtClean="0"/>
              <a:t>安徽省</a:t>
            </a:r>
            <a:endParaRPr lang="ja-JP" dirty="0"/>
          </a:p>
          <a:p>
            <a:pPr lvl="1" rtl="0"/>
            <a:r>
              <a:rPr kumimoji="1" lang="ja-JP" dirty="0" smtClean="0"/>
              <a:t>南部の長江下流部は、キームンの産地として有名</a:t>
            </a:r>
            <a:r>
              <a:rPr lang="ja-JP" altLang="en-US" dirty="0" smtClean="0"/>
              <a:t>で</a:t>
            </a:r>
            <a:r>
              <a:rPr lang="ja-JP" altLang="en-US" dirty="0"/>
              <a:t>す</a:t>
            </a:r>
            <a:r>
              <a:rPr kumimoji="1" lang="ja-JP" dirty="0" smtClean="0"/>
              <a:t>。</a:t>
            </a:r>
            <a:endParaRPr lang="ja-JP" dirty="0"/>
          </a:p>
          <a:p>
            <a:pPr lvl="0" rtl="0"/>
            <a:r>
              <a:rPr kumimoji="1" lang="ja-JP" dirty="0" smtClean="0"/>
              <a:t>福建省</a:t>
            </a:r>
            <a:endParaRPr lang="ja-JP" dirty="0"/>
          </a:p>
          <a:p>
            <a:pPr lvl="1"/>
            <a:r>
              <a:rPr kumimoji="1" lang="ja-JP" dirty="0" smtClean="0"/>
              <a:t>中国の東南にあり、多くの半発酵茶を</a:t>
            </a:r>
            <a:r>
              <a:rPr kumimoji="1" lang="ja-JP" smtClean="0"/>
              <a:t>生産、</a:t>
            </a:r>
            <a:r>
              <a:rPr lang="ja-JP" altLang="en-US"/>
              <a:t>茉莉花</a:t>
            </a:r>
            <a:r>
              <a:rPr kumimoji="1" lang="ja-JP" smtClean="0"/>
              <a:t>茶</a:t>
            </a:r>
            <a:r>
              <a:rPr kumimoji="1" lang="ja-JP" dirty="0" smtClean="0"/>
              <a:t>なども有名</a:t>
            </a:r>
            <a:r>
              <a:rPr kumimoji="1" lang="ja-JP" altLang="en-US" dirty="0" smtClean="0"/>
              <a:t>です</a:t>
            </a:r>
            <a:r>
              <a:rPr kumimoji="1" lang="ja-JP" dirty="0" smtClean="0"/>
              <a:t>。</a:t>
            </a:r>
            <a:endParaRPr lang="ja-JP" dirty="0"/>
          </a:p>
          <a:p>
            <a:pPr lvl="0" rtl="0"/>
            <a:r>
              <a:rPr kumimoji="1" lang="ja-JP" dirty="0" smtClean="0"/>
              <a:t>雲南省</a:t>
            </a:r>
            <a:endParaRPr lang="ja-JP" dirty="0"/>
          </a:p>
          <a:p>
            <a:pPr lvl="1" rtl="0"/>
            <a:r>
              <a:rPr kumimoji="1" lang="ja-JP" dirty="0" smtClean="0"/>
              <a:t>亜熱帯地域にあたり、黒茶の産地として有名</a:t>
            </a:r>
            <a:r>
              <a:rPr kumimoji="1" lang="ja-JP" altLang="en-US" dirty="0" smtClean="0"/>
              <a:t>です</a:t>
            </a:r>
            <a:r>
              <a:rPr kumimoji="1" lang="ja-JP" dirty="0" smtClean="0"/>
              <a:t>。</a:t>
            </a:r>
            <a:endParaRPr lang="ja-JP" dirty="0"/>
          </a:p>
          <a:p>
            <a:pPr lvl="0" rtl="0"/>
            <a:r>
              <a:rPr kumimoji="1" lang="ja-JP" dirty="0" smtClean="0"/>
              <a:t>台湾</a:t>
            </a:r>
            <a:endParaRPr lang="ja-JP" dirty="0"/>
          </a:p>
          <a:p>
            <a:pPr lvl="1" rtl="0"/>
            <a:r>
              <a:rPr kumimoji="1" lang="ja-JP" dirty="0" smtClean="0"/>
              <a:t>独自の改良が重ねられている半発酵茶が有名</a:t>
            </a:r>
            <a:r>
              <a:rPr kumimoji="1" lang="ja-JP" altLang="en-US" dirty="0" smtClean="0"/>
              <a:t>です</a:t>
            </a:r>
            <a:r>
              <a:rPr kumimoji="1" lang="ja-JP" dirty="0" smtClean="0"/>
              <a:t>。</a:t>
            </a:r>
            <a:endParaRPr lang="ja-JP" dirty="0"/>
          </a:p>
        </p:txBody>
      </p:sp>
    </p:spTree>
    <p:extLst>
      <p:ext uri="{BB962C8B-B14F-4D97-AF65-F5344CB8AC3E}">
        <p14:creationId xmlns:p14="http://schemas.microsoft.com/office/powerpoint/2010/main" val="3830449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b="0" i="0" u="none" strike="noStrike" kern="100" baseline="0" smtClean="0">
                <a:latin typeface="Arial" panose="020B0604020202020204" pitchFamily="34" charset="0"/>
                <a:ea typeface="ＭＳ ゴシック" panose="020B0609070205080204" pitchFamily="49" charset="-128"/>
              </a:rPr>
              <a:t>中国茶を購入できるお店</a:t>
            </a:r>
            <a:endParaRPr lang="ja-JP" altLang="en-US" b="0" i="0" u="none" strike="noStrike" kern="100" baseline="0" smtClean="0">
              <a:latin typeface="Times New Roman" panose="02020603050405020304" pitchFamily="18" charset="0"/>
              <a:ea typeface="ＭＳ ゴシック" panose="020B0609070205080204" pitchFamily="49" charset="-128"/>
            </a:endParaRP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ja-JP" altLang="en-US" b="0" i="0" u="none" strike="noStrike" kern="100" baseline="0" dirty="0" smtClean="0">
                <a:latin typeface="Arial" panose="020B0604020202020204" pitchFamily="34" charset="0"/>
                <a:ea typeface="ＭＳ ゴシック" panose="020B0609070205080204" pitchFamily="49" charset="-128"/>
              </a:rPr>
              <a:t>香茶館（渋谷区）</a:t>
            </a:r>
          </a:p>
          <a:p>
            <a:pPr lvl="1"/>
            <a:r>
              <a:rPr lang="en-US" altLang="ja-JP" b="0" i="0" u="none" strike="noStrike" kern="100" baseline="0" dirty="0" smtClean="0">
                <a:latin typeface="Arial" panose="020B0604020202020204" pitchFamily="34" charset="0"/>
                <a:ea typeface="ＭＳ ゴシック" panose="020B0609070205080204" pitchFamily="49" charset="-128"/>
              </a:rPr>
              <a:t>03-3464-XXXX</a:t>
            </a:r>
          </a:p>
          <a:p>
            <a:r>
              <a:rPr lang="zh-TW" altLang="en-US" b="0" i="0" u="none" strike="noStrike" kern="100" baseline="0" dirty="0" smtClean="0">
                <a:latin typeface="Arial" panose="020B0604020202020204" pitchFamily="34" charset="0"/>
                <a:ea typeface="ＭＳ ゴシック" panose="020B0609070205080204" pitchFamily="49" charset="-128"/>
              </a:rPr>
              <a:t>桃々園（八王子市）</a:t>
            </a:r>
          </a:p>
          <a:p>
            <a:pPr lvl="1"/>
            <a:r>
              <a:rPr lang="en-US" altLang="ja-JP" b="0" i="0" u="none" strike="noStrike" kern="100" baseline="0" dirty="0" smtClean="0">
                <a:latin typeface="Arial" panose="020B0604020202020204" pitchFamily="34" charset="0"/>
                <a:ea typeface="ＭＳ ゴシック" panose="020B0609070205080204" pitchFamily="49" charset="-128"/>
              </a:rPr>
              <a:t>042-2774-XXXX</a:t>
            </a:r>
          </a:p>
          <a:p>
            <a:r>
              <a:rPr lang="zh-CN" altLang="en-US" b="0" i="0" u="none" strike="noStrike" kern="100" baseline="0" dirty="0" smtClean="0">
                <a:latin typeface="Arial" panose="020B0604020202020204" pitchFamily="34" charset="0"/>
                <a:ea typeface="ＭＳ ゴシック" panose="020B0609070205080204" pitchFamily="49" charset="-128"/>
              </a:rPr>
              <a:t>中国茶屋（横浜市）</a:t>
            </a:r>
          </a:p>
          <a:p>
            <a:pPr lvl="1"/>
            <a:r>
              <a:rPr lang="en-US" altLang="ja-JP" b="0" i="0" u="none" strike="noStrike" kern="100" baseline="0" smtClean="0">
                <a:latin typeface="Arial" panose="020B0604020202020204" pitchFamily="34" charset="0"/>
                <a:ea typeface="ＭＳ ゴシック" panose="020B0609070205080204" pitchFamily="49" charset="-128"/>
              </a:rPr>
              <a:t>045-582-XXXX</a:t>
            </a:r>
            <a:endParaRPr lang="en-US" altLang="ja-JP" b="0" i="0" u="none" strike="noStrike" kern="100" baseline="0" dirty="0" smtClean="0">
              <a:latin typeface="Arial" panose="020B0604020202020204" pitchFamily="34" charset="0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08903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57</TotalTime>
  <Words>314</Words>
  <Application>Microsoft Office PowerPoint</Application>
  <PresentationFormat>画面に合わせる (4:3)</PresentationFormat>
  <Paragraphs>42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ＭＳ Ｐゴシック</vt:lpstr>
      <vt:lpstr>ＭＳ Ｐ明朝</vt:lpstr>
      <vt:lpstr>ＭＳ ゴシック</vt:lpstr>
      <vt:lpstr>Arial</vt:lpstr>
      <vt:lpstr>Garamond</vt:lpstr>
      <vt:lpstr>Times New Roman</vt:lpstr>
      <vt:lpstr>オーガニック</vt:lpstr>
      <vt:lpstr>中国茶のおいしい飲み方</vt:lpstr>
      <vt:lpstr>茶器を揃える</vt:lpstr>
      <vt:lpstr>おいしいお茶の入れ方</vt:lpstr>
      <vt:lpstr>お茶の製法</vt:lpstr>
      <vt:lpstr>お茶の産地</vt:lpstr>
      <vt:lpstr>中国茶を購入できるお店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FOM出版</dc:creator>
  <cp:lastModifiedBy>FOM出版</cp:lastModifiedBy>
  <cp:revision>22</cp:revision>
  <dcterms:created xsi:type="dcterms:W3CDTF">2014-05-23T07:27:25Z</dcterms:created>
  <dcterms:modified xsi:type="dcterms:W3CDTF">2015-06-19T15:34:04Z</dcterms:modified>
</cp:coreProperties>
</file>