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8" r:id="rId2"/>
    <p:sldId id="259" r:id="rId3"/>
    <p:sldId id="260" r:id="rId4"/>
    <p:sldId id="261" r:id="rId5"/>
    <p:sldId id="262" r:id="rId6"/>
  </p:sldIdLst>
  <p:sldSz cx="10287000" cy="6858000" type="35mm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横井" initials="Y" lastIdx="3" clrIdx="0">
    <p:extLst>
      <p:ext uri="{19B8F6BF-5375-455C-9EA6-DF929625EA0E}">
        <p15:presenceInfo xmlns:p15="http://schemas.microsoft.com/office/powerpoint/2012/main" userId="横井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3" d="100"/>
          <a:sy n="73" d="100"/>
        </p:scale>
        <p:origin x="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4-05-23T11:41:44.060" idx="3">
    <p:pos x="10" y="10"/>
    <p:text>表の1つ目の項目を削除</p:text>
    <p:extLst>
      <p:ext uri="{C676402C-5697-4E1C-873F-D02D1690AC5C}">
        <p15:threadingInfo xmlns:p15="http://schemas.microsoft.com/office/powerpoint/2012/main" timeZoneBias="-54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05739" y="182879"/>
            <a:ext cx="987552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6545" y="882376"/>
            <a:ext cx="8409623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2417" y="3869636"/>
            <a:ext cx="7397882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2693949-4228-4B6E-8A18-748954B5C1D0}" type="datetimeFigureOut">
              <a:rPr kumimoji="1" lang="ja-JP" altLang="en-US" smtClean="0"/>
              <a:t>2014/5/30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51CFD7D-5592-47B4-82D9-C61E3BE5116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669495" y="3733800"/>
            <a:ext cx="6943726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8610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93949-4228-4B6E-8A18-748954B5C1D0}" type="datetimeFigureOut">
              <a:rPr kumimoji="1" lang="ja-JP" altLang="en-US" smtClean="0"/>
              <a:t>2014/5/30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CFD7D-5592-47B4-82D9-C61E3BE511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352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762000"/>
            <a:ext cx="1960959" cy="54102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64407" y="762000"/>
            <a:ext cx="6268641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93949-4228-4B6E-8A18-748954B5C1D0}" type="datetimeFigureOut">
              <a:rPr kumimoji="1" lang="ja-JP" altLang="en-US" smtClean="0"/>
              <a:t>2014/5/30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CFD7D-5592-47B4-82D9-C61E3BE511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0220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93949-4228-4B6E-8A18-748954B5C1D0}" type="datetimeFigureOut">
              <a:rPr kumimoji="1" lang="ja-JP" altLang="en-US" smtClean="0"/>
              <a:t>2014/5/30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CFD7D-5592-47B4-82D9-C61E3BE511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819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3545" y="1173575"/>
            <a:ext cx="8409623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2752" y="4154520"/>
            <a:ext cx="7398925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93949-4228-4B6E-8A18-748954B5C1D0}" type="datetimeFigureOut">
              <a:rPr kumimoji="1" lang="ja-JP" altLang="en-US" smtClean="0"/>
              <a:t>2014/5/30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CFD7D-5592-47B4-82D9-C61E3BE5116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671638" y="4020408"/>
            <a:ext cx="6943726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6550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4406" y="2057399"/>
            <a:ext cx="401193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88298" y="2057400"/>
            <a:ext cx="401193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93949-4228-4B6E-8A18-748954B5C1D0}" type="datetimeFigureOut">
              <a:rPr kumimoji="1" lang="ja-JP" altLang="en-US" smtClean="0"/>
              <a:t>2014/5/30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CFD7D-5592-47B4-82D9-C61E3BE511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6079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4406" y="2001511"/>
            <a:ext cx="401193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4406" y="2721483"/>
            <a:ext cx="401193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89615" y="1999032"/>
            <a:ext cx="401193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89615" y="2719322"/>
            <a:ext cx="401193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93949-4228-4B6E-8A18-748954B5C1D0}" type="datetimeFigureOut">
              <a:rPr kumimoji="1" lang="ja-JP" altLang="en-US" smtClean="0"/>
              <a:t>2014/5/30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CFD7D-5592-47B4-82D9-C61E3BE511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625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93949-4228-4B6E-8A18-748954B5C1D0}" type="datetimeFigureOut">
              <a:rPr kumimoji="1" lang="ja-JP" altLang="en-US" smtClean="0"/>
              <a:t>2014/5/30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CFD7D-5592-47B4-82D9-C61E3BE511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711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93949-4228-4B6E-8A18-748954B5C1D0}" type="datetimeFigureOut">
              <a:rPr kumimoji="1" lang="ja-JP" altLang="en-US" smtClean="0"/>
              <a:t>2014/5/30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CFD7D-5592-47B4-82D9-C61E3BE511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0538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4406" y="1097280"/>
            <a:ext cx="318897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5478" y="1097280"/>
            <a:ext cx="4668343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4406" y="2834640"/>
            <a:ext cx="318897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93949-4228-4B6E-8A18-748954B5C1D0}" type="datetimeFigureOut">
              <a:rPr kumimoji="1" lang="ja-JP" altLang="en-US" smtClean="0"/>
              <a:t>2014/5/30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CFD7D-5592-47B4-82D9-C61E3BE511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141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4406" y="1097280"/>
            <a:ext cx="318897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21496" y="1069848"/>
            <a:ext cx="4789916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4406" y="2834640"/>
            <a:ext cx="318897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93949-4228-4B6E-8A18-748954B5C1D0}" type="datetimeFigureOut">
              <a:rPr kumimoji="1" lang="ja-JP" altLang="en-US" smtClean="0"/>
              <a:t>2014/5/30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CFD7D-5592-47B4-82D9-C61E3BE511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1162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05740" y="182880"/>
            <a:ext cx="987552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64406" y="609600"/>
            <a:ext cx="833247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4408" y="2057400"/>
            <a:ext cx="8330235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64403" y="6223830"/>
            <a:ext cx="1965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52693949-4228-4B6E-8A18-748954B5C1D0}" type="datetimeFigureOut">
              <a:rPr kumimoji="1" lang="ja-JP" altLang="en-US" smtClean="0"/>
              <a:t>2014/5/30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2094" y="6223830"/>
            <a:ext cx="398062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71792" y="6223830"/>
            <a:ext cx="14396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951CFD7D-5592-47B4-82D9-C61E3BE511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6103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kumimoji="1"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歯周病について</a:t>
            </a:r>
            <a:endParaRPr kumimoji="1" lang="ja-JP" alt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3076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歯周病とは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" indent="0">
              <a:buNone/>
            </a:pPr>
            <a:r>
              <a:rPr kumimoji="1" lang="ja-JP" altLang="en-US" dirty="0" smtClean="0"/>
              <a:t>歯垢の中の細菌が歯</a:t>
            </a:r>
            <a:r>
              <a:rPr kumimoji="1" lang="ja-JP" altLang="en-US" dirty="0" err="1" smtClean="0"/>
              <a:t>ぐ</a:t>
            </a:r>
            <a:r>
              <a:rPr kumimoji="1" lang="ja-JP" altLang="en-US" dirty="0" smtClean="0"/>
              <a:t>きに炎症を起こし、徐々に周囲の組織を壊していく感染症です。</a:t>
            </a:r>
            <a:endParaRPr kumimoji="1" lang="en-US" altLang="ja-JP" dirty="0" smtClean="0"/>
          </a:p>
          <a:p>
            <a:pPr marL="34290" indent="0">
              <a:buNone/>
            </a:pPr>
            <a:r>
              <a:rPr lang="ja-JP" altLang="en-US" dirty="0" smtClean="0"/>
              <a:t>歯と歯</a:t>
            </a:r>
            <a:r>
              <a:rPr lang="ja-JP" altLang="en-US" dirty="0" err="1" smtClean="0"/>
              <a:t>ぐきの</a:t>
            </a:r>
            <a:r>
              <a:rPr lang="ja-JP" altLang="en-US" dirty="0"/>
              <a:t>間</a:t>
            </a:r>
            <a:r>
              <a:rPr lang="ja-JP" altLang="en-US" dirty="0" smtClean="0"/>
              <a:t>に</a:t>
            </a:r>
            <a:r>
              <a:rPr lang="ja-JP" altLang="en-US" dirty="0"/>
              <a:t>歯周病菌</a:t>
            </a:r>
            <a:r>
              <a:rPr lang="ja-JP" altLang="en-US" dirty="0" smtClean="0"/>
              <a:t>が潜り込んで</a:t>
            </a:r>
            <a:r>
              <a:rPr lang="ja-JP" altLang="en-US" dirty="0"/>
              <a:t>増殖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 marL="34290" indent="0">
              <a:buNone/>
            </a:pPr>
            <a:r>
              <a:rPr kumimoji="1" lang="ja-JP" altLang="en-US" dirty="0"/>
              <a:t>初期</a:t>
            </a:r>
            <a:r>
              <a:rPr kumimoji="1" lang="ja-JP" altLang="en-US" dirty="0" smtClean="0"/>
              <a:t>の</a:t>
            </a:r>
            <a:r>
              <a:rPr kumimoji="1" lang="ja-JP" altLang="en-US" dirty="0"/>
              <a:t>段階</a:t>
            </a:r>
            <a:r>
              <a:rPr kumimoji="1" lang="ja-JP" altLang="en-US" dirty="0" smtClean="0"/>
              <a:t>では、自覚症状がなく、悪化するまで気付かないケースもある</a:t>
            </a:r>
            <a:endParaRPr kumimoji="1" lang="en-US" altLang="ja-JP" dirty="0" smtClean="0"/>
          </a:p>
          <a:p>
            <a:pPr marL="34290" indent="0">
              <a:buNone/>
            </a:pPr>
            <a:r>
              <a:rPr kumimoji="1" lang="ja-JP" altLang="en-US" dirty="0" smtClean="0"/>
              <a:t>歯周病が進むと歯を失う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92308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歯周病の原因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" lvl="0" indent="0">
              <a:buNone/>
            </a:pPr>
            <a:r>
              <a:rPr lang="ja-JP" altLang="en-US" dirty="0"/>
              <a:t>歯周病の</a:t>
            </a:r>
            <a:r>
              <a:rPr lang="ja-JP" altLang="en-US" dirty="0" smtClean="0"/>
              <a:t>原因は何？</a:t>
            </a:r>
            <a:endParaRPr kumimoji="1" lang="en-US" altLang="ja-JP" dirty="0" smtClean="0"/>
          </a:p>
          <a:p>
            <a:r>
              <a:rPr kumimoji="1" lang="ja-JP" altLang="en-US" dirty="0" smtClean="0"/>
              <a:t>歯垢</a:t>
            </a:r>
            <a:endParaRPr kumimoji="1" lang="en-US" altLang="ja-JP" dirty="0" smtClean="0"/>
          </a:p>
          <a:p>
            <a:pPr marL="205740" lvl="1" indent="0">
              <a:buNone/>
            </a:pPr>
            <a:r>
              <a:rPr lang="ja-JP" altLang="en-US" dirty="0" smtClean="0"/>
              <a:t>歯垢の中には多くの細菌が存在し、むし歯や歯周病を引き起こす</a:t>
            </a:r>
            <a:endParaRPr lang="en-US" altLang="ja-JP" dirty="0" smtClean="0"/>
          </a:p>
          <a:p>
            <a:r>
              <a:rPr lang="ja-JP" altLang="en-US" dirty="0" smtClean="0"/>
              <a:t>歯石</a:t>
            </a:r>
            <a:endParaRPr lang="en-US" altLang="ja-JP" dirty="0" smtClean="0"/>
          </a:p>
          <a:p>
            <a:pPr marL="205740" lvl="1" indent="0">
              <a:buNone/>
            </a:pPr>
            <a:r>
              <a:rPr kumimoji="1" lang="ja-JP" altLang="en-US" dirty="0"/>
              <a:t>歯垢</a:t>
            </a:r>
            <a:r>
              <a:rPr kumimoji="1" lang="ja-JP" altLang="en-US" dirty="0" smtClean="0"/>
              <a:t>を除去しないと歯石となり、歯石から出る毒素が歯周病を進行させる</a:t>
            </a:r>
            <a:endParaRPr kumimoji="1" lang="en-US" altLang="ja-JP" dirty="0" smtClean="0"/>
          </a:p>
          <a:p>
            <a:r>
              <a:rPr lang="ja-JP" altLang="en-US" dirty="0" smtClean="0"/>
              <a:t>歯列</a:t>
            </a:r>
            <a:endParaRPr lang="en-US" altLang="ja-JP" dirty="0" smtClean="0"/>
          </a:p>
          <a:p>
            <a:pPr marL="205740" lvl="1" indent="0">
              <a:buNone/>
            </a:pPr>
            <a:r>
              <a:rPr kumimoji="1" lang="ja-JP" altLang="en-US" dirty="0" smtClean="0"/>
              <a:t>歯列が悪いと歯垢がたまりやすい</a:t>
            </a:r>
            <a:endParaRPr kumimoji="1" lang="en-US" altLang="ja-JP" dirty="0" smtClean="0"/>
          </a:p>
          <a:p>
            <a:r>
              <a:rPr lang="ja-JP" altLang="en-US" dirty="0" smtClean="0"/>
              <a:t>治療時の被せ物</a:t>
            </a:r>
            <a:endParaRPr lang="en-US" altLang="ja-JP" dirty="0" smtClean="0"/>
          </a:p>
          <a:p>
            <a:pPr marL="205740" lvl="1" indent="0">
              <a:buNone/>
            </a:pPr>
            <a:r>
              <a:rPr kumimoji="1" lang="ja-JP" altLang="en-US" dirty="0"/>
              <a:t>古</a:t>
            </a:r>
            <a:r>
              <a:rPr kumimoji="1" lang="ja-JP" altLang="en-US" dirty="0" smtClean="0"/>
              <a:t>くなった詰め物や被せ物が歯肉を傷つけ、炎症を引き起こす</a:t>
            </a:r>
            <a:endParaRPr kumimoji="1" lang="en-US" altLang="ja-JP" dirty="0" smtClean="0"/>
          </a:p>
          <a:p>
            <a:r>
              <a:rPr lang="ja-JP" altLang="en-US" dirty="0"/>
              <a:t>癖</a:t>
            </a:r>
            <a:r>
              <a:rPr lang="ja-JP" altLang="en-US" dirty="0" smtClean="0"/>
              <a:t>や習慣</a:t>
            </a:r>
            <a:endParaRPr lang="en-US" altLang="ja-JP" dirty="0" smtClean="0"/>
          </a:p>
          <a:p>
            <a:pPr marL="205740" lvl="1" indent="0">
              <a:buNone/>
            </a:pPr>
            <a:r>
              <a:rPr kumimoji="1" lang="ja-JP" altLang="en-US" dirty="0" smtClean="0"/>
              <a:t>鼻づまりや歯列が悪いことで口が閉じにくくなり、乾燥して歯垢が歯石になりやすくなる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335558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歯</a:t>
            </a:r>
            <a:r>
              <a:rPr lang="ja-JP" altLang="en-US" dirty="0" err="1" smtClean="0"/>
              <a:t>ぐきの</a:t>
            </a:r>
            <a:r>
              <a:rPr lang="ja-JP" altLang="en-US" dirty="0" smtClean="0"/>
              <a:t>チェック</a:t>
            </a:r>
            <a:endParaRPr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3861408"/>
              </p:ext>
            </p:extLst>
          </p:nvPr>
        </p:nvGraphicFramePr>
        <p:xfrm>
          <a:off x="964406" y="1965960"/>
          <a:ext cx="8297160" cy="40259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37285"/>
                <a:gridCol w="2259875"/>
              </a:tblGrid>
              <a:tr h="36599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チェック項目</a:t>
                      </a:r>
                      <a:endParaRPr kumimoji="1" lang="ja-JP" altLang="en-US" dirty="0"/>
                    </a:p>
                  </a:txBody>
                  <a:tcPr marL="98636" marR="98636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チェック</a:t>
                      </a:r>
                      <a:endParaRPr kumimoji="1" lang="ja-JP" altLang="en-US" dirty="0"/>
                    </a:p>
                  </a:txBody>
                  <a:tcPr marL="98636" marR="98636"/>
                </a:tc>
              </a:tr>
              <a:tr h="365993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歯肉が腫れてブヨブヨしている</a:t>
                      </a:r>
                      <a:endParaRPr kumimoji="1" lang="ja-JP" altLang="en-US" dirty="0"/>
                    </a:p>
                  </a:txBody>
                  <a:tcPr marL="98636" marR="98636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□</a:t>
                      </a:r>
                      <a:endParaRPr kumimoji="1" lang="ja-JP" altLang="en-US" dirty="0"/>
                    </a:p>
                  </a:txBody>
                  <a:tcPr marL="98636" marR="98636"/>
                </a:tc>
              </a:tr>
              <a:tr h="365993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朝起きると、口の中がネバネバしている</a:t>
                      </a:r>
                      <a:endParaRPr kumimoji="1" lang="ja-JP" altLang="en-US" dirty="0"/>
                    </a:p>
                  </a:txBody>
                  <a:tcPr marL="98636" marR="98636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□</a:t>
                      </a:r>
                    </a:p>
                  </a:txBody>
                  <a:tcPr marL="98636" marR="98636"/>
                </a:tc>
              </a:tr>
              <a:tr h="365993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口臭があるとよくいわれる</a:t>
                      </a:r>
                      <a:endParaRPr kumimoji="1" lang="ja-JP" altLang="en-US" dirty="0"/>
                    </a:p>
                  </a:txBody>
                  <a:tcPr marL="98636" marR="98636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□</a:t>
                      </a:r>
                    </a:p>
                  </a:txBody>
                  <a:tcPr marL="98636" marR="98636"/>
                </a:tc>
              </a:tr>
              <a:tr h="365993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何もしていないのに、歯肉から血が出る</a:t>
                      </a:r>
                      <a:endParaRPr kumimoji="1" lang="ja-JP" altLang="en-US" dirty="0"/>
                    </a:p>
                  </a:txBody>
                  <a:tcPr marL="98636" marR="98636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□</a:t>
                      </a:r>
                    </a:p>
                  </a:txBody>
                  <a:tcPr marL="98636" marR="98636"/>
                </a:tc>
              </a:tr>
              <a:tr h="365993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硬いものをかむと歯が痛い</a:t>
                      </a:r>
                      <a:endParaRPr kumimoji="1" lang="ja-JP" altLang="en-US" dirty="0"/>
                    </a:p>
                  </a:txBody>
                  <a:tcPr marL="98636" marR="98636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□</a:t>
                      </a:r>
                    </a:p>
                  </a:txBody>
                  <a:tcPr marL="98636" marR="98636"/>
                </a:tc>
              </a:tr>
              <a:tr h="365993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ブラッシングすると歯</a:t>
                      </a:r>
                      <a:r>
                        <a:rPr kumimoji="1" lang="ja-JP" altLang="en-US" dirty="0" err="1" smtClean="0"/>
                        <a:t>ぐき</a:t>
                      </a:r>
                      <a:r>
                        <a:rPr kumimoji="1" lang="ja-JP" altLang="en-US" dirty="0" smtClean="0"/>
                        <a:t>から血が出る</a:t>
                      </a:r>
                      <a:endParaRPr kumimoji="1" lang="ja-JP" altLang="en-US" dirty="0"/>
                    </a:p>
                  </a:txBody>
                  <a:tcPr marL="98636" marR="98636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□</a:t>
                      </a:r>
                    </a:p>
                  </a:txBody>
                  <a:tcPr marL="98636" marR="98636"/>
                </a:tc>
              </a:tr>
              <a:tr h="365993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リンゴをかじると血が出る</a:t>
                      </a:r>
                      <a:endParaRPr kumimoji="1" lang="ja-JP" altLang="en-US" dirty="0"/>
                    </a:p>
                  </a:txBody>
                  <a:tcPr marL="98636" marR="98636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□</a:t>
                      </a:r>
                    </a:p>
                  </a:txBody>
                  <a:tcPr marL="98636" marR="98636"/>
                </a:tc>
              </a:tr>
              <a:tr h="365993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歯肉がむずがゆい</a:t>
                      </a:r>
                      <a:endParaRPr kumimoji="1" lang="ja-JP" altLang="en-US" dirty="0"/>
                    </a:p>
                  </a:txBody>
                  <a:tcPr marL="98636" marR="98636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□</a:t>
                      </a:r>
                    </a:p>
                  </a:txBody>
                  <a:tcPr marL="98636" marR="98636"/>
                </a:tc>
              </a:tr>
              <a:tr h="365993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歯肉が赤く腫れている</a:t>
                      </a:r>
                      <a:endParaRPr kumimoji="1" lang="ja-JP" altLang="en-US" dirty="0"/>
                    </a:p>
                  </a:txBody>
                  <a:tcPr marL="98636" marR="98636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□</a:t>
                      </a:r>
                    </a:p>
                  </a:txBody>
                  <a:tcPr marL="98636" marR="98636"/>
                </a:tc>
              </a:tr>
              <a:tr h="365993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歯肉から膿が出る</a:t>
                      </a:r>
                      <a:endParaRPr kumimoji="1" lang="ja-JP" altLang="en-US" dirty="0"/>
                    </a:p>
                  </a:txBody>
                  <a:tcPr marL="98636" marR="98636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□</a:t>
                      </a:r>
                    </a:p>
                  </a:txBody>
                  <a:tcPr marL="98636" marR="9863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4461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参考資料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64408" y="2926080"/>
            <a:ext cx="8330235" cy="3169920"/>
          </a:xfrm>
        </p:spPr>
        <p:txBody>
          <a:bodyPr/>
          <a:lstStyle/>
          <a:p>
            <a:pPr marL="34290" indent="0">
              <a:buNone/>
            </a:pPr>
            <a:r>
              <a:rPr lang="ja-JP" altLang="en-US" b="1" kern="100" dirty="0">
                <a:ln/>
                <a:solidFill>
                  <a:srgbClr val="0070C0"/>
                </a:solidFill>
                <a:latin typeface="Arial" panose="020B0604020202020204" pitchFamily="34" charset="0"/>
                <a:ea typeface="ＭＳ ゴシック" panose="020B0609070205080204" pitchFamily="49" charset="-128"/>
              </a:rPr>
              <a:t>喫煙者</a:t>
            </a:r>
            <a:r>
              <a:rPr lang="ja-JP" altLang="en-US" b="1" kern="100" dirty="0" smtClean="0">
                <a:ln/>
                <a:solidFill>
                  <a:srgbClr val="0070C0"/>
                </a:solidFill>
                <a:latin typeface="Arial" panose="020B0604020202020204" pitchFamily="34" charset="0"/>
                <a:ea typeface="ＭＳ ゴシック" panose="020B0609070205080204" pitchFamily="49" charset="-128"/>
              </a:rPr>
              <a:t>は</a:t>
            </a:r>
            <a:r>
              <a:rPr lang="en-US" altLang="ja-JP" b="1" kern="100" dirty="0" smtClean="0">
                <a:ln/>
                <a:solidFill>
                  <a:srgbClr val="0070C0"/>
                </a:solidFill>
                <a:latin typeface="Arial" panose="020B0604020202020204" pitchFamily="34" charset="0"/>
                <a:ea typeface="ＭＳ ゴシック" panose="020B0609070205080204" pitchFamily="49" charset="-128"/>
              </a:rPr>
              <a:t/>
            </a:r>
            <a:br>
              <a:rPr lang="en-US" altLang="ja-JP" b="1" kern="100" dirty="0" smtClean="0">
                <a:ln/>
                <a:solidFill>
                  <a:srgbClr val="0070C0"/>
                </a:solidFill>
                <a:latin typeface="Arial" panose="020B0604020202020204" pitchFamily="34" charset="0"/>
                <a:ea typeface="ＭＳ ゴシック" panose="020B0609070205080204" pitchFamily="49" charset="-128"/>
              </a:rPr>
            </a:br>
            <a:r>
              <a:rPr lang="ja-JP" altLang="en-US" b="1" kern="100" dirty="0" smtClean="0">
                <a:ln/>
                <a:solidFill>
                  <a:srgbClr val="0070C0"/>
                </a:solidFill>
                <a:latin typeface="Arial" panose="020B0604020202020204" pitchFamily="34" charset="0"/>
                <a:ea typeface="ＭＳ ゴシック" panose="020B0609070205080204" pitchFamily="49" charset="-128"/>
              </a:rPr>
              <a:t>歯</a:t>
            </a:r>
            <a:r>
              <a:rPr lang="ja-JP" altLang="en-US" b="1" kern="100" dirty="0">
                <a:ln/>
                <a:solidFill>
                  <a:srgbClr val="0070C0"/>
                </a:solidFill>
                <a:latin typeface="Arial" panose="020B0604020202020204" pitchFamily="34" charset="0"/>
                <a:ea typeface="ＭＳ ゴシック" panose="020B0609070205080204" pitchFamily="49" charset="-128"/>
              </a:rPr>
              <a:t>周病になりやすい！？</a:t>
            </a:r>
            <a:endParaRPr lang="ja-JP" altLang="en-US" sz="1800" b="1" kern="100" dirty="0">
              <a:ln/>
              <a:solidFill>
                <a:srgbClr val="0070C0"/>
              </a:solidFill>
              <a:latin typeface="Arial" panose="020B0604020202020204" pitchFamily="34" charset="0"/>
              <a:ea typeface="ＭＳ ゴシック" panose="020B0609070205080204" pitchFamily="49" charset="-128"/>
            </a:endParaRPr>
          </a:p>
          <a:p>
            <a:pPr marL="34290" indent="0">
              <a:buNone/>
            </a:pPr>
            <a:r>
              <a:rPr kumimoji="1" lang="ja-JP" altLang="en-US" dirty="0" smtClean="0"/>
              <a:t>歯周病罹患率</a:t>
            </a:r>
            <a:endParaRPr kumimoji="1" lang="en-US" altLang="ja-JP" dirty="0" smtClean="0"/>
          </a:p>
          <a:p>
            <a:pPr marL="34290" indent="0">
              <a:buNone/>
            </a:pPr>
            <a:r>
              <a:rPr kumimoji="1" lang="ja-JP" altLang="en-US" dirty="0" smtClean="0"/>
              <a:t>喫煙者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非喫煙者</a:t>
            </a:r>
            <a:endParaRPr kumimoji="1" lang="en-US" altLang="ja-JP" dirty="0" smtClean="0"/>
          </a:p>
          <a:p>
            <a:pPr marL="34290" indent="0">
              <a:buNone/>
            </a:pPr>
            <a:r>
              <a:rPr lang="en-US" altLang="ja-JP" dirty="0"/>
              <a:t>67</a:t>
            </a:r>
            <a:r>
              <a:rPr lang="en-US" altLang="ja-JP" dirty="0" smtClean="0"/>
              <a:t>%	33%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69624039"/>
      </p:ext>
    </p:extLst>
  </p:cSld>
  <p:clrMapOvr>
    <a:masterClrMapping/>
  </p:clrMapOvr>
</p:sld>
</file>

<file path=ppt/theme/theme1.xml><?xml version="1.0" encoding="utf-8"?>
<a:theme xmlns:a="http://schemas.openxmlformats.org/drawingml/2006/main" name="基礎">
  <a:themeElements>
    <a:clrScheme name="紫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基礎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TC103457444[[fn=基礎]]</Template>
  <TotalTime>348</TotalTime>
  <Words>267</Words>
  <Application>Microsoft Office PowerPoint</Application>
  <PresentationFormat>35mm スライド</PresentationFormat>
  <Paragraphs>46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ＭＳ Ｐゴシック</vt:lpstr>
      <vt:lpstr>ＭＳ ゴシック</vt:lpstr>
      <vt:lpstr>Arial</vt:lpstr>
      <vt:lpstr>Calibri</vt:lpstr>
      <vt:lpstr>Calibri Light</vt:lpstr>
      <vt:lpstr>Corbel</vt:lpstr>
      <vt:lpstr>基礎</vt:lpstr>
      <vt:lpstr>歯周病について</vt:lpstr>
      <vt:lpstr>歯周病とは</vt:lpstr>
      <vt:lpstr>歯周病の原因</vt:lpstr>
      <vt:lpstr>歯ぐきのチェック</vt:lpstr>
      <vt:lpstr>参考資料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歯の健康について</dc:title>
  <dc:creator>FOM出版</dc:creator>
  <cp:lastModifiedBy>FOM出版</cp:lastModifiedBy>
  <cp:revision>33</cp:revision>
  <dcterms:created xsi:type="dcterms:W3CDTF">2014-05-21T01:14:21Z</dcterms:created>
  <dcterms:modified xsi:type="dcterms:W3CDTF">2014-05-30T09:35:01Z</dcterms:modified>
</cp:coreProperties>
</file>