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53" autoAdjust="0"/>
    <p:restoredTop sz="94660"/>
  </p:normalViewPr>
  <p:slideViewPr>
    <p:cSldViewPr snapToGrid="0">
      <p:cViewPr varScale="1">
        <p:scale>
          <a:sx n="74" d="100"/>
          <a:sy n="74" d="100"/>
        </p:scale>
        <p:origin x="38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6367E3-2247-40DF-96AD-6BB33646D109}" type="doc">
      <dgm:prSet loTypeId="urn:microsoft.com/office/officeart/2005/8/layout/vList2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E4815A8D-264B-4DB3-BEA4-BF8B755D5568}">
      <dgm:prSet custT="1"/>
      <dgm:spPr/>
      <dgm:t>
        <a:bodyPr/>
        <a:lstStyle/>
        <a:p>
          <a:pPr rtl="0"/>
          <a:r>
            <a:rPr kumimoji="1" lang="ja-JP" altLang="en-US" sz="2400" smtClean="0"/>
            <a:t>目的</a:t>
          </a:r>
          <a:endParaRPr lang="ja-JP" altLang="en-US" sz="2400"/>
        </a:p>
      </dgm:t>
    </dgm:pt>
    <dgm:pt modelId="{BD0BC8D5-DF18-4DE0-AE75-5A3954D4ED00}" type="parTrans" cxnId="{06512F5F-F4E9-4119-BFB8-6694971839FB}">
      <dgm:prSet/>
      <dgm:spPr/>
      <dgm:t>
        <a:bodyPr/>
        <a:lstStyle/>
        <a:p>
          <a:endParaRPr kumimoji="1" lang="ja-JP" altLang="en-US" sz="1600"/>
        </a:p>
      </dgm:t>
    </dgm:pt>
    <dgm:pt modelId="{C13421E1-FB9C-44B1-A303-0F41A62CA09B}" type="sibTrans" cxnId="{06512F5F-F4E9-4119-BFB8-6694971839FB}">
      <dgm:prSet/>
      <dgm:spPr/>
      <dgm:t>
        <a:bodyPr/>
        <a:lstStyle/>
        <a:p>
          <a:endParaRPr kumimoji="1" lang="ja-JP" altLang="en-US" sz="1600"/>
        </a:p>
      </dgm:t>
    </dgm:pt>
    <dgm:pt modelId="{D9650A4E-35B9-4F07-A13C-E4E44FC8C190}">
      <dgm:prSet custT="1"/>
      <dgm:spPr/>
      <dgm:t>
        <a:bodyPr/>
        <a:lstStyle/>
        <a:p>
          <a:pPr rtl="0"/>
          <a:r>
            <a:rPr kumimoji="1" lang="ja-JP" altLang="en-US" sz="2000" dirty="0" smtClean="0"/>
            <a:t>お茶飲料全般の知名度アップを狙ったメディア戦略</a:t>
          </a:r>
          <a:endParaRPr lang="ja-JP" altLang="en-US" sz="2000" dirty="0"/>
        </a:p>
      </dgm:t>
    </dgm:pt>
    <dgm:pt modelId="{50588EAD-CA54-4C43-A30A-8D4073B8C069}" type="parTrans" cxnId="{B724D547-8038-4980-AB71-8CFDD4922061}">
      <dgm:prSet/>
      <dgm:spPr/>
      <dgm:t>
        <a:bodyPr/>
        <a:lstStyle/>
        <a:p>
          <a:endParaRPr kumimoji="1" lang="ja-JP" altLang="en-US" sz="1600"/>
        </a:p>
      </dgm:t>
    </dgm:pt>
    <dgm:pt modelId="{7224E7A0-22EF-41C7-AE54-F2802B4219F8}" type="sibTrans" cxnId="{B724D547-8038-4980-AB71-8CFDD4922061}">
      <dgm:prSet/>
      <dgm:spPr/>
      <dgm:t>
        <a:bodyPr/>
        <a:lstStyle/>
        <a:p>
          <a:endParaRPr kumimoji="1" lang="ja-JP" altLang="en-US" sz="1600"/>
        </a:p>
      </dgm:t>
    </dgm:pt>
    <dgm:pt modelId="{BACD5D17-CC1E-465E-8F74-78D1F7E8F564}">
      <dgm:prSet custT="1"/>
      <dgm:spPr/>
      <dgm:t>
        <a:bodyPr/>
        <a:lstStyle/>
        <a:p>
          <a:pPr rtl="0"/>
          <a:r>
            <a:rPr kumimoji="1" lang="ja-JP" altLang="en-US" sz="2400" smtClean="0"/>
            <a:t>概要</a:t>
          </a:r>
          <a:endParaRPr lang="ja-JP" altLang="en-US" sz="2400"/>
        </a:p>
      </dgm:t>
    </dgm:pt>
    <dgm:pt modelId="{C7ED7649-4A6E-4FF7-B280-AE436353F9FB}" type="parTrans" cxnId="{40D6CB0E-76E7-4363-9098-B634751A486B}">
      <dgm:prSet/>
      <dgm:spPr/>
      <dgm:t>
        <a:bodyPr/>
        <a:lstStyle/>
        <a:p>
          <a:endParaRPr kumimoji="1" lang="ja-JP" altLang="en-US" sz="1600"/>
        </a:p>
      </dgm:t>
    </dgm:pt>
    <dgm:pt modelId="{C44C9816-4E77-4AE6-A4BE-27EAF7922F5F}" type="sibTrans" cxnId="{40D6CB0E-76E7-4363-9098-B634751A486B}">
      <dgm:prSet/>
      <dgm:spPr/>
      <dgm:t>
        <a:bodyPr/>
        <a:lstStyle/>
        <a:p>
          <a:endParaRPr kumimoji="1" lang="ja-JP" altLang="en-US" sz="1600"/>
        </a:p>
      </dgm:t>
    </dgm:pt>
    <dgm:pt modelId="{1D2B2C7C-B8DE-4C21-9DC2-EC08F71666B8}">
      <dgm:prSet custT="1"/>
      <dgm:spPr/>
      <dgm:t>
        <a:bodyPr/>
        <a:lstStyle/>
        <a:p>
          <a:pPr rtl="0"/>
          <a:r>
            <a:rPr kumimoji="1" lang="ja-JP" altLang="en-US" sz="2000" dirty="0" smtClean="0"/>
            <a:t>「お茶」にまつわる事件や思い出を、川柳にして応募してもらう</a:t>
          </a:r>
          <a:endParaRPr lang="ja-JP" altLang="en-US" sz="2000" dirty="0"/>
        </a:p>
      </dgm:t>
    </dgm:pt>
    <dgm:pt modelId="{D860A12C-0D2C-4119-AC2A-9E395AC417FF}" type="parTrans" cxnId="{44211282-0A34-4A73-9947-3B55C3A333B5}">
      <dgm:prSet/>
      <dgm:spPr/>
      <dgm:t>
        <a:bodyPr/>
        <a:lstStyle/>
        <a:p>
          <a:endParaRPr kumimoji="1" lang="ja-JP" altLang="en-US" sz="1600"/>
        </a:p>
      </dgm:t>
    </dgm:pt>
    <dgm:pt modelId="{EFAC7CBA-24FB-4CC0-8707-AFFBE52FC5BE}" type="sibTrans" cxnId="{44211282-0A34-4A73-9947-3B55C3A333B5}">
      <dgm:prSet/>
      <dgm:spPr/>
      <dgm:t>
        <a:bodyPr/>
        <a:lstStyle/>
        <a:p>
          <a:endParaRPr kumimoji="1" lang="ja-JP" altLang="en-US" sz="1600"/>
        </a:p>
      </dgm:t>
    </dgm:pt>
    <dgm:pt modelId="{32F47651-95D0-410E-AC2A-05C950660E09}">
      <dgm:prSet custT="1"/>
      <dgm:spPr/>
      <dgm:t>
        <a:bodyPr/>
        <a:lstStyle/>
        <a:p>
          <a:pPr rtl="0"/>
          <a:r>
            <a:rPr kumimoji="1" lang="ja-JP" altLang="en-US" sz="2000" dirty="0" smtClean="0"/>
            <a:t>応募資格は特になく、誰でも応募可</a:t>
          </a:r>
          <a:endParaRPr lang="ja-JP" altLang="en-US" sz="2000" dirty="0"/>
        </a:p>
      </dgm:t>
    </dgm:pt>
    <dgm:pt modelId="{29E290E8-7590-48A4-BA99-B1CAD8095431}" type="parTrans" cxnId="{FCC70C13-7AF6-4207-9EC5-7FC265E32DAB}">
      <dgm:prSet/>
      <dgm:spPr/>
      <dgm:t>
        <a:bodyPr/>
        <a:lstStyle/>
        <a:p>
          <a:endParaRPr kumimoji="1" lang="ja-JP" altLang="en-US" sz="1600"/>
        </a:p>
      </dgm:t>
    </dgm:pt>
    <dgm:pt modelId="{0009AE4B-1E4E-4C1F-81B7-DB3F93C23283}" type="sibTrans" cxnId="{FCC70C13-7AF6-4207-9EC5-7FC265E32DAB}">
      <dgm:prSet/>
      <dgm:spPr/>
      <dgm:t>
        <a:bodyPr/>
        <a:lstStyle/>
        <a:p>
          <a:endParaRPr kumimoji="1" lang="ja-JP" altLang="en-US" sz="1600"/>
        </a:p>
      </dgm:t>
    </dgm:pt>
    <dgm:pt modelId="{27A971CA-AFE5-4CA0-ABDA-39D9416F7526}">
      <dgm:prSet custT="1"/>
      <dgm:spPr/>
      <dgm:t>
        <a:bodyPr/>
        <a:lstStyle/>
        <a:p>
          <a:pPr rtl="0"/>
          <a:r>
            <a:rPr kumimoji="1" lang="ja-JP" altLang="en-US" sz="2000" smtClean="0"/>
            <a:t>応募作品は、その後の雑誌、広告など販促活動で利用する</a:t>
          </a:r>
          <a:endParaRPr lang="ja-JP" altLang="en-US" sz="2000"/>
        </a:p>
      </dgm:t>
    </dgm:pt>
    <dgm:pt modelId="{D7F5CF85-642B-4E94-A8E8-30746055A473}" type="parTrans" cxnId="{3A79EB9D-8025-4862-8EF8-A22AB9B0ACE0}">
      <dgm:prSet/>
      <dgm:spPr/>
      <dgm:t>
        <a:bodyPr/>
        <a:lstStyle/>
        <a:p>
          <a:endParaRPr kumimoji="1" lang="ja-JP" altLang="en-US" sz="1600"/>
        </a:p>
      </dgm:t>
    </dgm:pt>
    <dgm:pt modelId="{D115187B-5969-42A8-8E31-5E5023798AC5}" type="sibTrans" cxnId="{3A79EB9D-8025-4862-8EF8-A22AB9B0ACE0}">
      <dgm:prSet/>
      <dgm:spPr/>
      <dgm:t>
        <a:bodyPr/>
        <a:lstStyle/>
        <a:p>
          <a:endParaRPr kumimoji="1" lang="ja-JP" altLang="en-US" sz="1600"/>
        </a:p>
      </dgm:t>
    </dgm:pt>
    <dgm:pt modelId="{2D71CCF6-366B-4ECE-93A9-BD3C33CB3C3B}" type="pres">
      <dgm:prSet presAssocID="{AD6367E3-2247-40DF-96AD-6BB33646D10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93134D1-2840-4F60-BDD8-D57D54E3BCEB}" type="pres">
      <dgm:prSet presAssocID="{E4815A8D-264B-4DB3-BEA4-BF8B755D5568}" presName="parentText" presStyleLbl="node1" presStyleIdx="0" presStyleCnt="2" custScaleY="67029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10C70BE-BEF9-4DC6-BECC-92FD9E16CEA9}" type="pres">
      <dgm:prSet presAssocID="{E4815A8D-264B-4DB3-BEA4-BF8B755D5568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317ED9F-E5FA-4B2C-A817-D2B2D73860C2}" type="pres">
      <dgm:prSet presAssocID="{BACD5D17-CC1E-465E-8F74-78D1F7E8F564}" presName="parentText" presStyleLbl="node1" presStyleIdx="1" presStyleCnt="2" custScaleY="67029" custLinFactNeighborX="2" custLinFactNeighborY="-3631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951BFBF-90AF-4DCF-AD7E-82A559AC739C}" type="pres">
      <dgm:prSet presAssocID="{BACD5D17-CC1E-465E-8F74-78D1F7E8F564}" presName="childText" presStyleLbl="revTx" presStyleIdx="1" presStyleCnt="2" custLinFactNeighborY="-3115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724D547-8038-4980-AB71-8CFDD4922061}" srcId="{E4815A8D-264B-4DB3-BEA4-BF8B755D5568}" destId="{D9650A4E-35B9-4F07-A13C-E4E44FC8C190}" srcOrd="0" destOrd="0" parTransId="{50588EAD-CA54-4C43-A30A-8D4073B8C069}" sibTransId="{7224E7A0-22EF-41C7-AE54-F2802B4219F8}"/>
    <dgm:cxn modelId="{0C6BD25B-2C75-4A96-973A-C83DC1A71E02}" type="presOf" srcId="{D9650A4E-35B9-4F07-A13C-E4E44FC8C190}" destId="{110C70BE-BEF9-4DC6-BECC-92FD9E16CEA9}" srcOrd="0" destOrd="0" presId="urn:microsoft.com/office/officeart/2005/8/layout/vList2"/>
    <dgm:cxn modelId="{3A79EB9D-8025-4862-8EF8-A22AB9B0ACE0}" srcId="{BACD5D17-CC1E-465E-8F74-78D1F7E8F564}" destId="{27A971CA-AFE5-4CA0-ABDA-39D9416F7526}" srcOrd="2" destOrd="0" parTransId="{D7F5CF85-642B-4E94-A8E8-30746055A473}" sibTransId="{D115187B-5969-42A8-8E31-5E5023798AC5}"/>
    <dgm:cxn modelId="{9B824C17-877D-4B92-8CCD-EA30E8ED6F7B}" type="presOf" srcId="{27A971CA-AFE5-4CA0-ABDA-39D9416F7526}" destId="{C951BFBF-90AF-4DCF-AD7E-82A559AC739C}" srcOrd="0" destOrd="2" presId="urn:microsoft.com/office/officeart/2005/8/layout/vList2"/>
    <dgm:cxn modelId="{06512F5F-F4E9-4119-BFB8-6694971839FB}" srcId="{AD6367E3-2247-40DF-96AD-6BB33646D109}" destId="{E4815A8D-264B-4DB3-BEA4-BF8B755D5568}" srcOrd="0" destOrd="0" parTransId="{BD0BC8D5-DF18-4DE0-AE75-5A3954D4ED00}" sibTransId="{C13421E1-FB9C-44B1-A303-0F41A62CA09B}"/>
    <dgm:cxn modelId="{D334E920-9A07-4220-A20A-7950857644ED}" type="presOf" srcId="{BACD5D17-CC1E-465E-8F74-78D1F7E8F564}" destId="{7317ED9F-E5FA-4B2C-A817-D2B2D73860C2}" srcOrd="0" destOrd="0" presId="urn:microsoft.com/office/officeart/2005/8/layout/vList2"/>
    <dgm:cxn modelId="{FCC70C13-7AF6-4207-9EC5-7FC265E32DAB}" srcId="{BACD5D17-CC1E-465E-8F74-78D1F7E8F564}" destId="{32F47651-95D0-410E-AC2A-05C950660E09}" srcOrd="1" destOrd="0" parTransId="{29E290E8-7590-48A4-BA99-B1CAD8095431}" sibTransId="{0009AE4B-1E4E-4C1F-81B7-DB3F93C23283}"/>
    <dgm:cxn modelId="{44211282-0A34-4A73-9947-3B55C3A333B5}" srcId="{BACD5D17-CC1E-465E-8F74-78D1F7E8F564}" destId="{1D2B2C7C-B8DE-4C21-9DC2-EC08F71666B8}" srcOrd="0" destOrd="0" parTransId="{D860A12C-0D2C-4119-AC2A-9E395AC417FF}" sibTransId="{EFAC7CBA-24FB-4CC0-8707-AFFBE52FC5BE}"/>
    <dgm:cxn modelId="{3C0A2F01-0807-4ECE-80DA-59A115A5353A}" type="presOf" srcId="{AD6367E3-2247-40DF-96AD-6BB33646D109}" destId="{2D71CCF6-366B-4ECE-93A9-BD3C33CB3C3B}" srcOrd="0" destOrd="0" presId="urn:microsoft.com/office/officeart/2005/8/layout/vList2"/>
    <dgm:cxn modelId="{CC4FC56F-003C-48E5-80D5-9956FDCCD493}" type="presOf" srcId="{1D2B2C7C-B8DE-4C21-9DC2-EC08F71666B8}" destId="{C951BFBF-90AF-4DCF-AD7E-82A559AC739C}" srcOrd="0" destOrd="0" presId="urn:microsoft.com/office/officeart/2005/8/layout/vList2"/>
    <dgm:cxn modelId="{2CEE3943-B1A9-45FB-91A3-25F2CDEBD415}" type="presOf" srcId="{E4815A8D-264B-4DB3-BEA4-BF8B755D5568}" destId="{193134D1-2840-4F60-BDD8-D57D54E3BCEB}" srcOrd="0" destOrd="0" presId="urn:microsoft.com/office/officeart/2005/8/layout/vList2"/>
    <dgm:cxn modelId="{40D6CB0E-76E7-4363-9098-B634751A486B}" srcId="{AD6367E3-2247-40DF-96AD-6BB33646D109}" destId="{BACD5D17-CC1E-465E-8F74-78D1F7E8F564}" srcOrd="1" destOrd="0" parTransId="{C7ED7649-4A6E-4FF7-B280-AE436353F9FB}" sibTransId="{C44C9816-4E77-4AE6-A4BE-27EAF7922F5F}"/>
    <dgm:cxn modelId="{F7A92DE4-D091-4A01-8940-69799D1D215D}" type="presOf" srcId="{32F47651-95D0-410E-AC2A-05C950660E09}" destId="{C951BFBF-90AF-4DCF-AD7E-82A559AC739C}" srcOrd="0" destOrd="1" presId="urn:microsoft.com/office/officeart/2005/8/layout/vList2"/>
    <dgm:cxn modelId="{4A5C9AAC-52E5-4207-8484-6C3EA4C5DD25}" type="presParOf" srcId="{2D71CCF6-366B-4ECE-93A9-BD3C33CB3C3B}" destId="{193134D1-2840-4F60-BDD8-D57D54E3BCEB}" srcOrd="0" destOrd="0" presId="urn:microsoft.com/office/officeart/2005/8/layout/vList2"/>
    <dgm:cxn modelId="{5C5D9492-A726-46EC-99D4-11492E8FD16E}" type="presParOf" srcId="{2D71CCF6-366B-4ECE-93A9-BD3C33CB3C3B}" destId="{110C70BE-BEF9-4DC6-BECC-92FD9E16CEA9}" srcOrd="1" destOrd="0" presId="urn:microsoft.com/office/officeart/2005/8/layout/vList2"/>
    <dgm:cxn modelId="{D9D4768B-8F99-4CE2-9AF0-6B9E9B9075EA}" type="presParOf" srcId="{2D71CCF6-366B-4ECE-93A9-BD3C33CB3C3B}" destId="{7317ED9F-E5FA-4B2C-A817-D2B2D73860C2}" srcOrd="2" destOrd="0" presId="urn:microsoft.com/office/officeart/2005/8/layout/vList2"/>
    <dgm:cxn modelId="{49A19A16-B1FC-4D19-B8AF-10E5071FE937}" type="presParOf" srcId="{2D71CCF6-366B-4ECE-93A9-BD3C33CB3C3B}" destId="{C951BFBF-90AF-4DCF-AD7E-82A559AC739C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0106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07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9383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726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9168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303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9943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7473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2655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569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41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8C3B849-6CE5-46E3-8730-5709B46598E1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AD125424-0D65-4445-8FB1-6555C962C89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82976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4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" panose="05000000000000000000" pitchFamily="2" charset="2"/>
        <a:buChar char="n"/>
        <a:defRPr kumimoji="1" sz="21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9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2013</a:t>
            </a:r>
            <a:r>
              <a:rPr lang="ja-JP" altLang="en-US" dirty="0" smtClean="0"/>
              <a:t>年度</a:t>
            </a:r>
            <a:r>
              <a:rPr lang="ja-JP" altLang="en-US" dirty="0"/>
              <a:t>上期</a:t>
            </a:r>
            <a:br>
              <a:rPr lang="ja-JP" altLang="en-US" dirty="0"/>
            </a:br>
            <a:r>
              <a:rPr lang="ja-JP" altLang="en-US" dirty="0"/>
              <a:t>販促キャンペーンの概要</a:t>
            </a:r>
            <a:endParaRPr kumimoji="1" lang="ja-JP" altLang="en-US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581192" y="4327302"/>
            <a:ext cx="7989752" cy="10947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" panose="05000000000000000000" pitchFamily="2" charset="2"/>
              <a:buNone/>
              <a:defRPr kumimoji="1" sz="1800" kern="1200" cap="all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800" smtClean="0">
                <a:solidFill>
                  <a:schemeClr val="bg1"/>
                </a:solidFill>
              </a:rPr>
              <a:t>FOM Drink COMPANY</a:t>
            </a:r>
          </a:p>
          <a:p>
            <a:r>
              <a:rPr lang="ja-JP" altLang="en-US" sz="1600" smtClean="0">
                <a:solidFill>
                  <a:schemeClr val="bg1"/>
                </a:solidFill>
              </a:rPr>
              <a:t>ビジネス推進部　加藤 美代子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608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</a:t>
            </a:r>
            <a:r>
              <a:rPr lang="ja-JP" altLang="en-US" dirty="0" err="1" smtClean="0"/>
              <a:t>つの</a:t>
            </a:r>
            <a:r>
              <a:rPr lang="ja-JP" altLang="en-US" dirty="0" smtClean="0"/>
              <a:t>販促キャンペーンの展開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ja-JP" altLang="ja-JP" sz="2400" dirty="0" smtClean="0"/>
              <a:t>新</a:t>
            </a:r>
            <a:r>
              <a:rPr lang="ja-JP" altLang="en-US" sz="2400" dirty="0" smtClean="0"/>
              <a:t>発売コーヒー</a:t>
            </a:r>
            <a:r>
              <a:rPr lang="ja-JP" altLang="ja-JP" sz="2400" dirty="0" smtClean="0"/>
              <a:t>店頭キャンペーン</a:t>
            </a:r>
            <a:endParaRPr lang="en-US" altLang="ja-JP" sz="2400" dirty="0" smtClean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ja-JP" altLang="ja-JP" sz="2400" dirty="0" smtClean="0"/>
              <a:t>お茶を</a:t>
            </a:r>
            <a:r>
              <a:rPr lang="ja-JP" altLang="en-US" sz="2400" dirty="0" smtClean="0"/>
              <a:t>読む・川柳</a:t>
            </a:r>
            <a:r>
              <a:rPr lang="ja-JP" altLang="ja-JP" sz="2400" dirty="0" smtClean="0"/>
              <a:t>キャンペーン</a:t>
            </a:r>
            <a:endParaRPr lang="ja-JP" altLang="ja-JP" sz="2400" dirty="0"/>
          </a:p>
        </p:txBody>
      </p:sp>
    </p:spTree>
    <p:extLst>
      <p:ext uri="{BB962C8B-B14F-4D97-AF65-F5344CB8AC3E}">
        <p14:creationId xmlns:p14="http://schemas.microsoft.com/office/powerpoint/2010/main" val="2864368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dirty="0"/>
              <a:t>新</a:t>
            </a:r>
            <a:r>
              <a:rPr lang="ja-JP" altLang="en-US" dirty="0"/>
              <a:t>発売コーヒー</a:t>
            </a:r>
            <a:r>
              <a:rPr lang="ja-JP" altLang="ja-JP" dirty="0"/>
              <a:t>店頭キャンペーン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412128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目的</a:t>
            </a:r>
            <a:endParaRPr lang="en-US" altLang="ja-JP" dirty="0"/>
          </a:p>
          <a:p>
            <a:pPr lvl="1">
              <a:buClr>
                <a:schemeClr val="accent4"/>
              </a:buClr>
              <a:buSzPct val="80000"/>
              <a:buFont typeface="Wingdings" panose="05000000000000000000" pitchFamily="2" charset="2"/>
              <a:buChar char="p"/>
            </a:pPr>
            <a:r>
              <a:rPr lang="ja-JP" altLang="ja-JP" dirty="0"/>
              <a:t>新商品「</a:t>
            </a:r>
            <a:r>
              <a:rPr lang="ja-JP" altLang="en-US" dirty="0"/>
              <a:t>きりっと目覚まし</a:t>
            </a:r>
            <a:r>
              <a:rPr lang="ja-JP" altLang="ja-JP" dirty="0"/>
              <a:t>」</a:t>
            </a:r>
            <a:r>
              <a:rPr lang="ja-JP" altLang="en-US" dirty="0"/>
              <a:t>「ほっとひと息」の知名度アップ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概要</a:t>
            </a:r>
            <a:endParaRPr lang="en-US" altLang="ja-JP" dirty="0"/>
          </a:p>
          <a:p>
            <a:pPr lvl="1">
              <a:buClr>
                <a:schemeClr val="accent4"/>
              </a:buClr>
              <a:buSzPct val="80000"/>
              <a:buFont typeface="Wingdings" panose="05000000000000000000" pitchFamily="2" charset="2"/>
              <a:buChar char="p"/>
            </a:pPr>
            <a:r>
              <a:rPr lang="ja-JP" altLang="en-US" dirty="0"/>
              <a:t>購入者全員にもれなくオリジナル・ストラップをプレゼント</a:t>
            </a:r>
            <a:endParaRPr lang="en-US" altLang="ja-JP" dirty="0"/>
          </a:p>
          <a:p>
            <a:pPr lvl="1">
              <a:buClr>
                <a:schemeClr val="accent4"/>
              </a:buClr>
              <a:buSzPct val="80000"/>
              <a:buFont typeface="Wingdings" panose="05000000000000000000" pitchFamily="2" charset="2"/>
              <a:buChar char="p"/>
            </a:pPr>
            <a:r>
              <a:rPr lang="ja-JP" altLang="en-US" dirty="0"/>
              <a:t>商品イメージに合わせてブルーとピンクの</a:t>
            </a:r>
            <a:r>
              <a:rPr lang="en-US" altLang="ja-JP" dirty="0"/>
              <a:t>2</a:t>
            </a:r>
            <a:r>
              <a:rPr lang="ja-JP" altLang="en-US" dirty="0"/>
              <a:t>種類のストラップを用意</a:t>
            </a:r>
            <a:endParaRPr lang="en-US" altLang="ja-JP" dirty="0"/>
          </a:p>
          <a:p>
            <a:pPr lvl="1">
              <a:buClr>
                <a:schemeClr val="accent4"/>
              </a:buClr>
              <a:buSzPct val="80000"/>
              <a:buFont typeface="Wingdings" panose="05000000000000000000" pitchFamily="2" charset="2"/>
              <a:buChar char="p"/>
            </a:pPr>
            <a:r>
              <a:rPr lang="ja-JP" altLang="en-US" dirty="0"/>
              <a:t>ストラップは商品にあらかじめ添付して出荷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対象商品</a:t>
            </a:r>
            <a:endParaRPr lang="en-US" altLang="ja-JP" dirty="0"/>
          </a:p>
          <a:p>
            <a:pPr lvl="1">
              <a:buClr>
                <a:schemeClr val="accent4"/>
              </a:buClr>
              <a:buSzPct val="80000"/>
              <a:buFont typeface="Wingdings" panose="05000000000000000000" pitchFamily="2" charset="2"/>
              <a:buChar char="p"/>
            </a:pPr>
            <a:r>
              <a:rPr lang="ja-JP" altLang="en-US" dirty="0" smtClean="0"/>
              <a:t>「きりっ</a:t>
            </a:r>
            <a:r>
              <a:rPr lang="ja-JP" altLang="en-US" dirty="0"/>
              <a:t>と目覚まし　朝のコーヒー</a:t>
            </a:r>
            <a:r>
              <a:rPr lang="ja-JP" altLang="ja-JP" dirty="0"/>
              <a:t>」</a:t>
            </a:r>
            <a:endParaRPr lang="en-US" altLang="ja-JP" dirty="0"/>
          </a:p>
          <a:p>
            <a:pPr lvl="1">
              <a:buClr>
                <a:schemeClr val="accent4"/>
              </a:buClr>
              <a:buSzPct val="80000"/>
              <a:buFont typeface="Wingdings" panose="05000000000000000000" pitchFamily="2" charset="2"/>
              <a:buChar char="p"/>
            </a:pPr>
            <a:r>
              <a:rPr lang="ja-JP" altLang="en-US" dirty="0"/>
              <a:t>「ほっとひと息　昼のコーヒー</a:t>
            </a:r>
            <a:r>
              <a:rPr lang="ja-JP" altLang="en-US" dirty="0" smtClean="0"/>
              <a:t>」</a:t>
            </a:r>
            <a:endParaRPr lang="en-US" altLang="ja-JP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329" y="4810218"/>
            <a:ext cx="920506" cy="1800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438" y="4810218"/>
            <a:ext cx="920506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973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smtClean="0"/>
              <a:t>お茶を</a:t>
            </a:r>
            <a:r>
              <a:rPr lang="ja-JP" altLang="en-US" smtClean="0"/>
              <a:t>読む</a:t>
            </a:r>
            <a:r>
              <a:rPr lang="ja-JP" altLang="ja-JP" smtClean="0"/>
              <a:t>・</a:t>
            </a:r>
            <a:r>
              <a:rPr lang="ja-JP" altLang="en-US" smtClean="0"/>
              <a:t>川柳</a:t>
            </a:r>
            <a:r>
              <a:rPr lang="ja-JP" altLang="ja-JP" smtClean="0"/>
              <a:t>キャンペーン</a:t>
            </a:r>
            <a:endParaRPr lang="ja-JP" altLang="en-US" dirty="0"/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569413"/>
              </p:ext>
            </p:extLst>
          </p:nvPr>
        </p:nvGraphicFramePr>
        <p:xfrm>
          <a:off x="581024" y="2227263"/>
          <a:ext cx="8060699" cy="363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7473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実施スケジュール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71188376"/>
      </p:ext>
    </p:extLst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青緑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TC103457464[[fn=配当]]</Template>
  <TotalTime>96</TotalTime>
  <Words>141</Words>
  <Application>Microsoft Office PowerPoint</Application>
  <PresentationFormat>画面に合わせる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HGPｺﾞｼｯｸE</vt:lpstr>
      <vt:lpstr>Tw Cen MT</vt:lpstr>
      <vt:lpstr>Wingdings</vt:lpstr>
      <vt:lpstr>Wingdings 2</vt:lpstr>
      <vt:lpstr>配当</vt:lpstr>
      <vt:lpstr>2013年度上期 販促キャンペーンの概要</vt:lpstr>
      <vt:lpstr>2つの販促キャンペーンの展開</vt:lpstr>
      <vt:lpstr>新発売コーヒー店頭キャンペーン</vt:lpstr>
      <vt:lpstr>お茶を読む・川柳キャンペーン</vt:lpstr>
      <vt:lpstr>実施スケジュール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2013年度上期 販促キャンペーンの概要</dc:title>
  <cp:lastModifiedBy>FOM出版</cp:lastModifiedBy>
  <cp:revision>18</cp:revision>
  <dcterms:created xsi:type="dcterms:W3CDTF">2013-10-01T01:20:49Z</dcterms:created>
  <dcterms:modified xsi:type="dcterms:W3CDTF">2013-10-01T02:05:29Z</dcterms:modified>
</cp:coreProperties>
</file>