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75" r:id="rId2"/>
    <p:sldId id="283" r:id="rId3"/>
    <p:sldId id="284" r:id="rId4"/>
    <p:sldId id="286" r:id="rId5"/>
    <p:sldId id="285" r:id="rId6"/>
    <p:sldId id="277" r:id="rId7"/>
    <p:sldId id="278" r:id="rId8"/>
    <p:sldId id="279" r:id="rId9"/>
    <p:sldId id="280" r:id="rId10"/>
    <p:sldId id="281" r:id="rId11"/>
    <p:sldId id="287" r:id="rId1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C4B1156A-380E-4F78-BDF5-A606A8083BF9}" styleName="中間スタイル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8A107856-5554-42FB-B03E-39F5DBC370BA}" styleName="中間スタイル 4 - アクセント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D27102A9-8310-4765-A935-A1911B00CA55}" styleName="淡色スタイル 1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ED083AE6-46FA-4A59-8FB0-9F97EB10719F}" styleName="淡色スタイル 3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5DA37D80-6434-44D0-A028-1B22A696006F}" styleName="淡色スタイル 3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E8B1032C-EA38-4F05-BA0D-38AFFFC7BED3}" styleName="淡色スタイル 3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BDBED569-4797-4DF1-A0F4-6AAB3CD982D8}" styleName="淡色スタイル 3 - アクセント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5FD0F851-EC5A-4D38-B0AD-8093EC10F338}" styleName="淡色スタイル 1 - アクセント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1E171933-4619-4E11-9A3F-F7608DF75F80}" styleName="中間スタイル 1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>
      <p:cViewPr varScale="1">
        <p:scale>
          <a:sx n="74" d="100"/>
          <a:sy n="74" d="100"/>
        </p:scale>
        <p:origin x="29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3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4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5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6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7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売上金額</c:v>
                </c:pt>
              </c:strCache>
            </c:strRef>
          </c:tx>
          <c:spPr>
            <a:ln w="28575" cap="rnd">
              <a:solidFill>
                <a:schemeClr val="accent4"/>
              </a:solidFill>
              <a:round/>
            </a:ln>
            <a:effectLst/>
          </c:spPr>
          <c:marker>
            <c:symbol val="diamond"/>
            <c:size val="8"/>
            <c:spPr>
              <a:solidFill>
                <a:schemeClr val="accent4"/>
              </a:solidFill>
              <a:ln w="9525">
                <a:solidFill>
                  <a:schemeClr val="accent4"/>
                </a:solidFill>
              </a:ln>
              <a:effectLst/>
            </c:spPr>
          </c:marker>
          <c:cat>
            <c:numRef>
              <c:f>Sheet1!$A$2:$A$25</c:f>
              <c:numCache>
                <c:formatCode>yyyy/m</c:formatCode>
                <c:ptCount val="24"/>
                <c:pt idx="0">
                  <c:v>41000</c:v>
                </c:pt>
                <c:pt idx="1">
                  <c:v>41030</c:v>
                </c:pt>
                <c:pt idx="2">
                  <c:v>41061</c:v>
                </c:pt>
                <c:pt idx="3">
                  <c:v>41091</c:v>
                </c:pt>
                <c:pt idx="4">
                  <c:v>41122</c:v>
                </c:pt>
                <c:pt idx="5">
                  <c:v>41153</c:v>
                </c:pt>
                <c:pt idx="6">
                  <c:v>41183</c:v>
                </c:pt>
                <c:pt idx="7">
                  <c:v>41214</c:v>
                </c:pt>
                <c:pt idx="8">
                  <c:v>41244</c:v>
                </c:pt>
                <c:pt idx="9">
                  <c:v>41275</c:v>
                </c:pt>
                <c:pt idx="10">
                  <c:v>41306</c:v>
                </c:pt>
                <c:pt idx="11">
                  <c:v>41334</c:v>
                </c:pt>
                <c:pt idx="12">
                  <c:v>41365</c:v>
                </c:pt>
                <c:pt idx="13">
                  <c:v>41395</c:v>
                </c:pt>
                <c:pt idx="14">
                  <c:v>41426</c:v>
                </c:pt>
                <c:pt idx="15">
                  <c:v>41456</c:v>
                </c:pt>
                <c:pt idx="16">
                  <c:v>41487</c:v>
                </c:pt>
                <c:pt idx="17">
                  <c:v>41518</c:v>
                </c:pt>
                <c:pt idx="18">
                  <c:v>41548</c:v>
                </c:pt>
                <c:pt idx="19">
                  <c:v>41579</c:v>
                </c:pt>
                <c:pt idx="20">
                  <c:v>41609</c:v>
                </c:pt>
                <c:pt idx="21">
                  <c:v>41640</c:v>
                </c:pt>
                <c:pt idx="22">
                  <c:v>41671</c:v>
                </c:pt>
                <c:pt idx="23">
                  <c:v>41699</c:v>
                </c:pt>
              </c:numCache>
            </c:numRef>
          </c:cat>
          <c:val>
            <c:numRef>
              <c:f>Sheet1!$B$2:$B$25</c:f>
              <c:numCache>
                <c:formatCode>#,##0_);[Red]\(#,##0\)</c:formatCode>
                <c:ptCount val="24"/>
                <c:pt idx="0">
                  <c:v>980</c:v>
                </c:pt>
                <c:pt idx="1">
                  <c:v>1026</c:v>
                </c:pt>
                <c:pt idx="2">
                  <c:v>1289</c:v>
                </c:pt>
                <c:pt idx="3">
                  <c:v>1756</c:v>
                </c:pt>
                <c:pt idx="4">
                  <c:v>1480</c:v>
                </c:pt>
                <c:pt idx="5">
                  <c:v>1153</c:v>
                </c:pt>
                <c:pt idx="6">
                  <c:v>1031</c:v>
                </c:pt>
                <c:pt idx="7">
                  <c:v>952</c:v>
                </c:pt>
                <c:pt idx="8">
                  <c:v>880</c:v>
                </c:pt>
                <c:pt idx="9">
                  <c:v>1312</c:v>
                </c:pt>
                <c:pt idx="10">
                  <c:v>856</c:v>
                </c:pt>
                <c:pt idx="11">
                  <c:v>845</c:v>
                </c:pt>
                <c:pt idx="12">
                  <c:v>818</c:v>
                </c:pt>
                <c:pt idx="13">
                  <c:v>823</c:v>
                </c:pt>
                <c:pt idx="14">
                  <c:v>1280</c:v>
                </c:pt>
                <c:pt idx="15">
                  <c:v>1988</c:v>
                </c:pt>
                <c:pt idx="16">
                  <c:v>1647</c:v>
                </c:pt>
                <c:pt idx="17">
                  <c:v>1303</c:v>
                </c:pt>
                <c:pt idx="18">
                  <c:v>854</c:v>
                </c:pt>
                <c:pt idx="19">
                  <c:v>774</c:v>
                </c:pt>
                <c:pt idx="20">
                  <c:v>876</c:v>
                </c:pt>
                <c:pt idx="21">
                  <c:v>1261</c:v>
                </c:pt>
                <c:pt idx="22">
                  <c:v>871</c:v>
                </c:pt>
                <c:pt idx="23">
                  <c:v>755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1337767792"/>
        <c:axId val="-1337769424"/>
      </c:lineChart>
      <c:dateAx>
        <c:axId val="-133776779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bg1">
                  <a:lumMod val="65000"/>
                </a:schemeClr>
              </a:solidFill>
              <a:round/>
            </a:ln>
            <a:effectLst/>
          </c:spPr>
        </c:majorGridlines>
        <c:numFmt formatCode="yyyy&quot;年&quot;m&quot;月&quot;;@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-1337769424"/>
        <c:crosses val="autoZero"/>
        <c:auto val="0"/>
        <c:lblOffset val="100"/>
        <c:baseTimeUnit val="months"/>
        <c:majorUnit val="1"/>
        <c:majorTimeUnit val="months"/>
      </c:dateAx>
      <c:valAx>
        <c:axId val="-133776942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eaVert" wrap="square" anchor="ctr" anchorCtr="1"/>
              <a:lstStyle/>
              <a:p>
                <a:pPr>
                  <a:defRPr sz="133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altLang="en-US" dirty="0" smtClean="0"/>
                  <a:t>売上金額（万円）</a:t>
                </a:r>
                <a:endParaRPr lang="ja-JP" altLang="en-US" dirty="0"/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eaVert" wrap="square" anchor="ctr" anchorCtr="1"/>
            <a:lstStyle/>
            <a:p>
              <a:pPr>
                <a:defRPr sz="133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#,##0_);[Red]\(#,##0\)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-133776779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title>
      <c:overlay val="0"/>
      <c:spPr>
        <a:noFill/>
        <a:ln>
          <a:solidFill>
            <a:schemeClr val="tx1"/>
          </a:solidFill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年代別構成比</c:v>
                </c:pt>
              </c:strCache>
            </c:strRef>
          </c:tx>
          <c:dPt>
            <c:idx val="0"/>
            <c:bubble3D val="0"/>
            <c:spPr>
              <a:solidFill>
                <a:schemeClr val="accent4">
                  <a:shade val="47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4">
                  <a:shade val="6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4">
                  <a:shade val="82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4"/>
            <c:bubble3D val="0"/>
            <c:spPr>
              <a:solidFill>
                <a:schemeClr val="accent4">
                  <a:tint val="83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5"/>
            <c:bubble3D val="0"/>
            <c:spPr>
              <a:solidFill>
                <a:schemeClr val="accent4">
                  <a:tint val="6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6"/>
            <c:bubble3D val="0"/>
            <c:spPr>
              <a:solidFill>
                <a:schemeClr val="accent4">
                  <a:tint val="48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dLblPos val="inEnd"/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Sheet1!$A$2:$A$8</c:f>
              <c:strCache>
                <c:ptCount val="7"/>
                <c:pt idx="0">
                  <c:v>10歳代</c:v>
                </c:pt>
                <c:pt idx="1">
                  <c:v>20歳代</c:v>
                </c:pt>
                <c:pt idx="2">
                  <c:v>30歳代</c:v>
                </c:pt>
                <c:pt idx="3">
                  <c:v>40歳代</c:v>
                </c:pt>
                <c:pt idx="4">
                  <c:v>50歳代</c:v>
                </c:pt>
                <c:pt idx="5">
                  <c:v>60歳代</c:v>
                </c:pt>
                <c:pt idx="6">
                  <c:v>70歳代～</c:v>
                </c:pt>
              </c:strCache>
            </c:strRef>
          </c:cat>
          <c:val>
            <c:numRef>
              <c:f>Sheet1!$B$2:$B$8</c:f>
              <c:numCache>
                <c:formatCode>General</c:formatCode>
                <c:ptCount val="7"/>
                <c:pt idx="0">
                  <c:v>335</c:v>
                </c:pt>
                <c:pt idx="1">
                  <c:v>751</c:v>
                </c:pt>
                <c:pt idx="2">
                  <c:v>1408</c:v>
                </c:pt>
                <c:pt idx="3">
                  <c:v>871</c:v>
                </c:pt>
                <c:pt idx="4">
                  <c:v>345</c:v>
                </c:pt>
                <c:pt idx="5">
                  <c:v>215</c:v>
                </c:pt>
                <c:pt idx="6">
                  <c:v>201</c:v>
                </c:pt>
              </c:numCache>
            </c:numRef>
          </c:val>
        </c:ser>
        <c:dLbls>
          <c:showLegendKey val="0"/>
          <c:showVal val="0"/>
          <c:showCatName val="1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4"/>
    </mc:Choice>
    <mc:Fallback>
      <c:style val="4"/>
    </mc:Fallback>
  </mc:AlternateContent>
  <c:chart>
    <c:autoTitleDeleted val="0"/>
    <c:plotArea>
      <c:layout/>
      <c:pieChart>
        <c:varyColors val="1"/>
        <c:dLbls>
          <c:showLegendKey val="0"/>
          <c:showVal val="0"/>
          <c:showCatName val="1"/>
          <c:showSerName val="0"/>
          <c:showPercent val="1"/>
          <c:showBubbleSize val="0"/>
          <c:showLeaderLines val="0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title>
      <c:overlay val="0"/>
      <c:spPr>
        <a:noFill/>
        <a:ln>
          <a:solidFill>
            <a:schemeClr val="tx1"/>
          </a:solidFill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男女別構成比</c:v>
                </c:pt>
              </c:strCache>
            </c:strRef>
          </c:tx>
          <c:dPt>
            <c:idx val="0"/>
            <c:bubble3D val="0"/>
            <c:spPr>
              <a:solidFill>
                <a:schemeClr val="accent4">
                  <a:shade val="47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4">
                  <a:shade val="6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4">
                  <a:shade val="82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4"/>
            <c:bubble3D val="0"/>
            <c:spPr>
              <a:solidFill>
                <a:schemeClr val="accent4">
                  <a:tint val="83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5"/>
            <c:bubble3D val="0"/>
            <c:spPr>
              <a:solidFill>
                <a:schemeClr val="accent4">
                  <a:tint val="6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6"/>
            <c:bubble3D val="0"/>
            <c:spPr>
              <a:solidFill>
                <a:schemeClr val="accent4">
                  <a:tint val="48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dLblPos val="inEnd"/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Sheet1!$A$2:$A$8</c:f>
              <c:strCache>
                <c:ptCount val="2"/>
                <c:pt idx="0">
                  <c:v>女性</c:v>
                </c:pt>
                <c:pt idx="1">
                  <c:v>男性</c:v>
                </c:pt>
              </c:strCache>
            </c:strRef>
          </c:cat>
          <c:val>
            <c:numRef>
              <c:f>Sheet1!$B$2:$B$8</c:f>
              <c:numCache>
                <c:formatCode>General</c:formatCode>
                <c:ptCount val="7"/>
                <c:pt idx="0">
                  <c:v>3361</c:v>
                </c:pt>
                <c:pt idx="1">
                  <c:v>765</c:v>
                </c:pt>
              </c:numCache>
            </c:numRef>
          </c:val>
        </c:ser>
        <c:dLbls>
          <c:showLegendKey val="0"/>
          <c:showVal val="0"/>
          <c:showCatName val="1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title>
      <c:overlay val="0"/>
      <c:spPr>
        <a:noFill/>
        <a:ln>
          <a:solidFill>
            <a:schemeClr val="tx1"/>
          </a:solidFill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1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職業別構成比</c:v>
                </c:pt>
              </c:strCache>
            </c:strRef>
          </c:tx>
          <c:dPt>
            <c:idx val="0"/>
            <c:bubble3D val="0"/>
            <c:spPr>
              <a:solidFill>
                <a:schemeClr val="accent4">
                  <a:shade val="47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accent4">
                  <a:shade val="6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accent4">
                  <a:shade val="82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4"/>
            <c:bubble3D val="0"/>
            <c:spPr>
              <a:solidFill>
                <a:schemeClr val="accent4">
                  <a:tint val="83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5"/>
            <c:bubble3D val="0"/>
            <c:spPr>
              <a:solidFill>
                <a:schemeClr val="accent4">
                  <a:tint val="6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6"/>
            <c:bubble3D val="0"/>
            <c:spPr>
              <a:solidFill>
                <a:schemeClr val="accent4">
                  <a:tint val="48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dLblPos val="inEnd"/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Sheet1!$A$2:$A$8</c:f>
              <c:strCache>
                <c:ptCount val="5"/>
                <c:pt idx="0">
                  <c:v>会社員</c:v>
                </c:pt>
                <c:pt idx="1">
                  <c:v>主婦</c:v>
                </c:pt>
                <c:pt idx="2">
                  <c:v>自営業</c:v>
                </c:pt>
                <c:pt idx="3">
                  <c:v>学生</c:v>
                </c:pt>
                <c:pt idx="4">
                  <c:v>その他</c:v>
                </c:pt>
              </c:strCache>
            </c:strRef>
          </c:cat>
          <c:val>
            <c:numRef>
              <c:f>Sheet1!$B$2:$B$8</c:f>
              <c:numCache>
                <c:formatCode>General</c:formatCode>
                <c:ptCount val="7"/>
                <c:pt idx="0">
                  <c:v>2544</c:v>
                </c:pt>
                <c:pt idx="1">
                  <c:v>663</c:v>
                </c:pt>
                <c:pt idx="2">
                  <c:v>478</c:v>
                </c:pt>
                <c:pt idx="3">
                  <c:v>245</c:v>
                </c:pt>
                <c:pt idx="4">
                  <c:v>196</c:v>
                </c:pt>
              </c:numCache>
            </c:numRef>
          </c:val>
        </c:ser>
        <c:dLbls>
          <c:showLegendKey val="0"/>
          <c:showVal val="0"/>
          <c:showCatName val="1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title>
      <c:overlay val="0"/>
      <c:spPr>
        <a:noFill/>
        <a:ln>
          <a:solidFill>
            <a:schemeClr val="tx1"/>
          </a:solidFill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リピート購入の理由</c:v>
                </c:pt>
              </c:strCache>
            </c:strRef>
          </c:tx>
          <c:spPr>
            <a:gradFill rotWithShape="1">
              <a:gsLst>
                <a:gs pos="0">
                  <a:schemeClr val="accent4">
                    <a:tint val="98000"/>
                    <a:lumMod val="110000"/>
                  </a:schemeClr>
                </a:gs>
                <a:gs pos="84000">
                  <a:schemeClr val="accent4">
                    <a:shade val="90000"/>
                    <a:lumMod val="8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88900" dist="38100" dir="5040000" rotWithShape="0">
                <a:srgbClr val="000000">
                  <a:alpha val="60000"/>
                </a:srgbClr>
              </a:outerShdw>
            </a:effectLst>
            <a:scene3d>
              <a:camera prst="orthographicFront">
                <a:rot lat="0" lon="0" rev="0"/>
              </a:camera>
              <a:lightRig rig="threePt" dir="tl">
                <a:rot lat="0" lon="0" rev="1200000"/>
              </a:lightRig>
            </a:scene3d>
            <a:sp3d>
              <a:bevelT w="38100" h="50800"/>
            </a:sp3d>
          </c:spPr>
          <c:invertIfNegative val="0"/>
          <c:cat>
            <c:strRef>
              <c:f>Sheet1!$A$2:$A$6</c:f>
              <c:strCache>
                <c:ptCount val="5"/>
                <c:pt idx="0">
                  <c:v>安全性・信頼性</c:v>
                </c:pt>
                <c:pt idx="1">
                  <c:v>健康への配慮</c:v>
                </c:pt>
                <c:pt idx="2">
                  <c:v>味・おいしさ</c:v>
                </c:pt>
                <c:pt idx="3">
                  <c:v>サービス・利便性</c:v>
                </c:pt>
                <c:pt idx="4">
                  <c:v>その他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91</c:v>
                </c:pt>
                <c:pt idx="1">
                  <c:v>72</c:v>
                </c:pt>
                <c:pt idx="2">
                  <c:v>58</c:v>
                </c:pt>
                <c:pt idx="3">
                  <c:v>37</c:v>
                </c:pt>
                <c:pt idx="4">
                  <c:v>25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15"/>
        <c:overlap val="-20"/>
        <c:axId val="-1336126208"/>
        <c:axId val="-1336125120"/>
      </c:barChart>
      <c:catAx>
        <c:axId val="-1336126208"/>
        <c:scaling>
          <c:orientation val="maxMin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-1336125120"/>
        <c:crosses val="autoZero"/>
        <c:auto val="1"/>
        <c:lblAlgn val="ctr"/>
        <c:lblOffset val="100"/>
        <c:noMultiLvlLbl val="0"/>
      </c:catAx>
      <c:valAx>
        <c:axId val="-1336125120"/>
        <c:scaling>
          <c:orientation val="minMax"/>
        </c:scaling>
        <c:delete val="0"/>
        <c:axPos val="t"/>
        <c:majorGridlines>
          <c:spPr>
            <a:ln w="9525" cap="flat" cmpd="sng" algn="ctr">
              <a:solidFill>
                <a:schemeClr val="bg1">
                  <a:lumMod val="6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-133612620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title>
      <c:overlay val="0"/>
      <c:spPr>
        <a:noFill/>
        <a:ln>
          <a:solidFill>
            <a:schemeClr val="tx1"/>
          </a:solidFill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今後期待する商品・サービス</c:v>
                </c:pt>
              </c:strCache>
            </c:strRef>
          </c:tx>
          <c:spPr>
            <a:gradFill rotWithShape="1">
              <a:gsLst>
                <a:gs pos="0">
                  <a:schemeClr val="accent4">
                    <a:tint val="98000"/>
                    <a:lumMod val="110000"/>
                  </a:schemeClr>
                </a:gs>
                <a:gs pos="84000">
                  <a:schemeClr val="accent4">
                    <a:shade val="90000"/>
                    <a:lumMod val="8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88900" dist="38100" dir="5040000" rotWithShape="0">
                <a:srgbClr val="000000">
                  <a:alpha val="60000"/>
                </a:srgbClr>
              </a:outerShdw>
            </a:effectLst>
            <a:scene3d>
              <a:camera prst="orthographicFront">
                <a:rot lat="0" lon="0" rev="0"/>
              </a:camera>
              <a:lightRig rig="threePt" dir="tl">
                <a:rot lat="0" lon="0" rev="1200000"/>
              </a:lightRig>
            </a:scene3d>
            <a:sp3d>
              <a:bevelT w="38100" h="50800"/>
            </a:sp3d>
          </c:spPr>
          <c:invertIfNegative val="0"/>
          <c:cat>
            <c:strRef>
              <c:f>Sheet1!$A$2:$A$6</c:f>
              <c:strCache>
                <c:ptCount val="5"/>
                <c:pt idx="0">
                  <c:v>低カロリーの商品</c:v>
                </c:pt>
                <c:pt idx="1">
                  <c:v>健康によい商品</c:v>
                </c:pt>
                <c:pt idx="2">
                  <c:v>低価格化</c:v>
                </c:pt>
                <c:pt idx="3">
                  <c:v>送料無料サービス</c:v>
                </c:pt>
                <c:pt idx="4">
                  <c:v>お得な割引販売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68</c:v>
                </c:pt>
                <c:pt idx="1">
                  <c:v>68</c:v>
                </c:pt>
                <c:pt idx="2">
                  <c:v>66</c:v>
                </c:pt>
                <c:pt idx="3">
                  <c:v>64</c:v>
                </c:pt>
                <c:pt idx="4">
                  <c:v>54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15"/>
        <c:overlap val="-20"/>
        <c:axId val="-1336128384"/>
        <c:axId val="-1336127296"/>
      </c:barChart>
      <c:catAx>
        <c:axId val="-1336128384"/>
        <c:scaling>
          <c:orientation val="maxMin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-1336127296"/>
        <c:crosses val="autoZero"/>
        <c:auto val="1"/>
        <c:lblAlgn val="ctr"/>
        <c:lblOffset val="100"/>
        <c:noMultiLvlLbl val="0"/>
      </c:catAx>
      <c:valAx>
        <c:axId val="-1336127296"/>
        <c:scaling>
          <c:orientation val="minMax"/>
        </c:scaling>
        <c:delete val="0"/>
        <c:axPos val="t"/>
        <c:majorGridlines>
          <c:spPr>
            <a:ln w="9525" cap="flat" cmpd="sng" algn="ctr">
              <a:solidFill>
                <a:schemeClr val="bg1">
                  <a:lumMod val="6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-133612838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withinLinear" id="17">
  <a:schemeClr val="accent4"/>
</cs:colorStyle>
</file>

<file path=ppt/charts/colors2.xml><?xml version="1.0" encoding="utf-8"?>
<cs:colorStyle xmlns:cs="http://schemas.microsoft.com/office/drawing/2012/chartStyle" xmlns:a="http://schemas.openxmlformats.org/drawingml/2006/main" meth="withinLinear" id="17">
  <a:schemeClr val="accent4"/>
</cs:colorStyle>
</file>

<file path=ppt/charts/colors3.xml><?xml version="1.0" encoding="utf-8"?>
<cs:colorStyle xmlns:cs="http://schemas.microsoft.com/office/drawing/2012/chartStyle" xmlns:a="http://schemas.openxmlformats.org/drawingml/2006/main" meth="withinLinearReversed" id="22">
  <a:schemeClr val="accent2"/>
</cs:colorStyle>
</file>

<file path=ppt/charts/colors4.xml><?xml version="1.0" encoding="utf-8"?>
<cs:colorStyle xmlns:cs="http://schemas.microsoft.com/office/drawing/2012/chartStyle" xmlns:a="http://schemas.openxmlformats.org/drawingml/2006/main" meth="withinLinear" id="17">
  <a:schemeClr val="accent4"/>
</cs:colorStyle>
</file>

<file path=ppt/charts/colors5.xml><?xml version="1.0" encoding="utf-8"?>
<cs:colorStyle xmlns:cs="http://schemas.microsoft.com/office/drawing/2012/chartStyle" xmlns:a="http://schemas.openxmlformats.org/drawingml/2006/main" meth="withinLinear" id="17">
  <a:schemeClr val="accent4"/>
</cs:colorStyle>
</file>

<file path=ppt/charts/colors6.xml><?xml version="1.0" encoding="utf-8"?>
<cs:colorStyle xmlns:cs="http://schemas.microsoft.com/office/drawing/2012/chartStyle" xmlns:a="http://schemas.openxmlformats.org/drawingml/2006/main" meth="withinLinear" id="17">
  <a:schemeClr val="accent4"/>
</cs:colorStyle>
</file>

<file path=ppt/charts/colors7.xml><?xml version="1.0" encoding="utf-8"?>
<cs:colorStyle xmlns:cs="http://schemas.microsoft.com/office/drawing/2012/chartStyle" xmlns:a="http://schemas.openxmlformats.org/drawingml/2006/main" meth="withinLinear" id="17">
  <a:schemeClr val="accent4"/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34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ize="5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lt1"/>
    </cs:fontRef>
  </cs:wall>
</cs:chartStyle>
</file>

<file path=ppt/charts/style7.xml><?xml version="1.0" encoding="utf-8"?>
<cs:chartStyle xmlns:cs="http://schemas.microsoft.com/office/drawing/2012/chartStyle" xmlns:a="http://schemas.openxmlformats.org/drawingml/2006/main" id="34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ize="5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lt1"/>
    </cs:fontRef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48091" y="3085765"/>
            <a:ext cx="8240108" cy="33048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2" y="990600"/>
            <a:ext cx="7989752" cy="1504844"/>
          </a:xfrm>
          <a:effectLst/>
        </p:spPr>
        <p:txBody>
          <a:bodyPr anchor="b">
            <a:normAutofit/>
          </a:bodyPr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2" y="2495444"/>
            <a:ext cx="7989752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92170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8092" y="599725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04800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6629400" y="599725"/>
            <a:ext cx="2057399" cy="5816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75725"/>
            <a:ext cx="1503123" cy="518307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81192" y="675725"/>
            <a:ext cx="5922209" cy="5183073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745255" y="5956136"/>
            <a:ext cx="947672" cy="365125"/>
          </a:xfrm>
        </p:spPr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192" y="5951810"/>
            <a:ext cx="5922209" cy="365125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02793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448092" y="599725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228003"/>
            <a:ext cx="7989752" cy="363079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88689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52646" y="5141973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36573"/>
            <a:ext cx="7989751" cy="1504844"/>
          </a:xfrm>
        </p:spPr>
        <p:txBody>
          <a:bodyPr anchor="b">
            <a:normAutofit/>
          </a:bodyPr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3" y="4541417"/>
            <a:ext cx="7989751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825774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>
            <a:spLocks noChangeAspect="1"/>
          </p:cNvSpPr>
          <p:nvPr/>
        </p:nvSpPr>
        <p:spPr>
          <a:xfrm>
            <a:off x="448092" y="599725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2" y="2228002"/>
            <a:ext cx="3899527" cy="363304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2" y="2228003"/>
            <a:ext cx="3907662" cy="363304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126075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>
            <a:spLocks noChangeAspect="1"/>
          </p:cNvSpPr>
          <p:nvPr/>
        </p:nvSpPr>
        <p:spPr>
          <a:xfrm>
            <a:off x="448092" y="599725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28003"/>
            <a:ext cx="3593500" cy="576262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2" y="2926051"/>
            <a:ext cx="3899527" cy="2934999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69308" y="2228003"/>
            <a:ext cx="3601635" cy="576262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2" y="2926051"/>
            <a:ext cx="3907662" cy="2934999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308679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>
            <a:spLocks noChangeAspect="1"/>
          </p:cNvSpPr>
          <p:nvPr/>
        </p:nvSpPr>
        <p:spPr>
          <a:xfrm>
            <a:off x="448092" y="599725"/>
            <a:ext cx="8238707" cy="125882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286225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71278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>
            <a:spLocks noChangeAspect="1"/>
          </p:cNvSpPr>
          <p:nvPr/>
        </p:nvSpPr>
        <p:spPr>
          <a:xfrm>
            <a:off x="452646" y="5141973"/>
            <a:ext cx="8238707" cy="127470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352" y="5262296"/>
            <a:ext cx="353662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6399" y="601200"/>
            <a:ext cx="8240400" cy="4204800"/>
          </a:xfrm>
        </p:spPr>
        <p:txBody>
          <a:bodyPr anchor="ctr"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305617" y="5262295"/>
            <a:ext cx="4265327" cy="689515"/>
          </a:xfrm>
        </p:spPr>
        <p:txBody>
          <a:bodyPr anchor="ctr"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93570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4693389"/>
            <a:ext cx="7989752" cy="566738"/>
          </a:xfrm>
        </p:spPr>
        <p:txBody>
          <a:bodyPr anchor="b">
            <a:normAutofit/>
          </a:bodyPr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8093" y="599725"/>
            <a:ext cx="8238706" cy="3557252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6"/>
            <a:ext cx="7989752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30781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192" y="687474"/>
            <a:ext cx="7989752" cy="1083329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2" y="2228003"/>
            <a:ext cx="7989752" cy="363079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559327" y="5956136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B6507BE5-AECD-42F0-AD79-B6D90E6062BF}" type="datetimeFigureOut">
              <a:rPr kumimoji="1" lang="ja-JP" altLang="en-US" smtClean="0"/>
              <a:t>2013/6/1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192" y="5951810"/>
            <a:ext cx="487058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>
                <a:solidFill>
                  <a:schemeClr val="accent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00476" y="5956136"/>
            <a:ext cx="77046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2"/>
                </a:solidFill>
              </a:defRPr>
            </a:lvl1pPr>
          </a:lstStyle>
          <a:p>
            <a:fld id="{5473E47C-AAE9-46BF-A09D-39C311095E9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/>
          <p:cNvSpPr/>
          <p:nvPr/>
        </p:nvSpPr>
        <p:spPr>
          <a:xfrm>
            <a:off x="448091" y="441325"/>
            <a:ext cx="2719909" cy="1080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5976001" y="441325"/>
            <a:ext cx="2710800" cy="108000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3216601" y="441325"/>
            <a:ext cx="2710800" cy="1080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64220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2800" b="0" kern="1200" cap="all">
          <a:solidFill>
            <a:schemeClr val="bg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06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800" kern="1200">
          <a:solidFill>
            <a:schemeClr val="tx2"/>
          </a:solidFill>
          <a:latin typeface="+mn-lt"/>
          <a:ea typeface="+mn-ea"/>
          <a:cs typeface="+mn-cs"/>
        </a:defRPr>
      </a:lvl1pPr>
      <a:lvl2pPr marL="630000" indent="-306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900000" indent="-270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2000" indent="-2340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2800" dirty="0" smtClean="0">
                <a:solidFill>
                  <a:schemeClr val="tx1"/>
                </a:solidFill>
              </a:rPr>
              <a:t>新規企画商品</a:t>
            </a:r>
            <a:r>
              <a:rPr lang="en-US" altLang="ja-JP" sz="2800" dirty="0" smtClean="0">
                <a:solidFill>
                  <a:schemeClr val="tx1"/>
                </a:solidFill>
              </a:rPr>
              <a:t/>
            </a:r>
            <a:br>
              <a:rPr lang="en-US" altLang="ja-JP" sz="2800" dirty="0" smtClean="0">
                <a:solidFill>
                  <a:schemeClr val="tx1"/>
                </a:solidFill>
              </a:rPr>
            </a:br>
            <a:r>
              <a:rPr lang="ja-JP" altLang="en-US" sz="4000" dirty="0" smtClean="0">
                <a:solidFill>
                  <a:schemeClr val="tx1"/>
                </a:solidFill>
              </a:rPr>
              <a:t>「七曜日の果実と野菜」</a:t>
            </a:r>
            <a:endParaRPr lang="ja-JP" altLang="en-US" sz="4000" dirty="0">
              <a:solidFill>
                <a:schemeClr val="tx1"/>
              </a:solidFill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581192" y="3281056"/>
            <a:ext cx="7989752" cy="2990955"/>
          </a:xfrm>
        </p:spPr>
        <p:txBody>
          <a:bodyPr>
            <a:normAutofit/>
          </a:bodyPr>
          <a:lstStyle/>
          <a:p>
            <a:pPr algn="r"/>
            <a:r>
              <a:rPr lang="en-US" altLang="ja-JP" dirty="0" smtClean="0">
                <a:solidFill>
                  <a:schemeClr val="bg1"/>
                </a:solidFill>
              </a:rPr>
              <a:t>2014</a:t>
            </a:r>
            <a:r>
              <a:rPr lang="ja-JP" altLang="en-US" dirty="0" smtClean="0">
                <a:solidFill>
                  <a:schemeClr val="bg1"/>
                </a:solidFill>
              </a:rPr>
              <a:t>年</a:t>
            </a:r>
            <a:r>
              <a:rPr lang="en-US" altLang="ja-JP" dirty="0">
                <a:solidFill>
                  <a:schemeClr val="bg1"/>
                </a:solidFill>
              </a:rPr>
              <a:t>4</a:t>
            </a:r>
            <a:r>
              <a:rPr lang="ja-JP" altLang="en-US" dirty="0" smtClean="0">
                <a:solidFill>
                  <a:schemeClr val="bg1"/>
                </a:solidFill>
              </a:rPr>
              <a:t>月</a:t>
            </a:r>
            <a:r>
              <a:rPr lang="en-US" altLang="ja-JP" dirty="0">
                <a:solidFill>
                  <a:schemeClr val="bg1"/>
                </a:solidFill>
              </a:rPr>
              <a:t>1</a:t>
            </a:r>
            <a:r>
              <a:rPr lang="en-US" altLang="ja-JP" dirty="0" smtClean="0">
                <a:solidFill>
                  <a:schemeClr val="bg1"/>
                </a:solidFill>
              </a:rPr>
              <a:t>6</a:t>
            </a:r>
            <a:r>
              <a:rPr lang="ja-JP" altLang="en-US" dirty="0" smtClean="0">
                <a:solidFill>
                  <a:schemeClr val="bg1"/>
                </a:solidFill>
              </a:rPr>
              <a:t>日</a:t>
            </a:r>
            <a:endParaRPr lang="en-US" altLang="ja-JP" dirty="0" smtClean="0">
              <a:solidFill>
                <a:schemeClr val="bg1"/>
              </a:solidFill>
            </a:endParaRPr>
          </a:p>
          <a:p>
            <a:pPr algn="r"/>
            <a:endParaRPr lang="en-US" altLang="ja-JP" dirty="0">
              <a:solidFill>
                <a:schemeClr val="bg1"/>
              </a:solidFill>
            </a:endParaRPr>
          </a:p>
          <a:p>
            <a:pPr algn="r"/>
            <a:endParaRPr lang="en-US" altLang="ja-JP" dirty="0" smtClean="0">
              <a:solidFill>
                <a:schemeClr val="bg1"/>
              </a:solidFill>
            </a:endParaRPr>
          </a:p>
          <a:p>
            <a:pPr algn="r"/>
            <a:endParaRPr lang="en-US" altLang="ja-JP" dirty="0" smtClean="0">
              <a:solidFill>
                <a:schemeClr val="bg1"/>
              </a:solidFill>
            </a:endParaRPr>
          </a:p>
          <a:p>
            <a:r>
              <a:rPr lang="en-US" altLang="ja-JP" sz="3200" dirty="0" smtClean="0">
                <a:solidFill>
                  <a:schemeClr val="bg1"/>
                </a:solidFill>
              </a:rPr>
              <a:t>FOM DRINK ONLINE</a:t>
            </a:r>
          </a:p>
          <a:p>
            <a:r>
              <a:rPr lang="ja-JP" altLang="en-US" dirty="0" smtClean="0">
                <a:solidFill>
                  <a:schemeClr val="bg1"/>
                </a:solidFill>
              </a:rPr>
              <a:t>商品企画室</a:t>
            </a:r>
            <a:endParaRPr lang="en-US" altLang="ja-JP" dirty="0" smtClean="0">
              <a:solidFill>
                <a:schemeClr val="bg1"/>
              </a:solidFill>
            </a:endParaRPr>
          </a:p>
          <a:p>
            <a:r>
              <a:rPr lang="ja-JP" altLang="en-US" dirty="0" smtClean="0">
                <a:solidFill>
                  <a:schemeClr val="bg1"/>
                </a:solidFill>
              </a:rPr>
              <a:t>花田</a:t>
            </a:r>
            <a:r>
              <a:rPr lang="ja-JP" altLang="en-US" dirty="0">
                <a:solidFill>
                  <a:schemeClr val="bg1"/>
                </a:solidFill>
              </a:rPr>
              <a:t>奈々</a:t>
            </a:r>
          </a:p>
        </p:txBody>
      </p:sp>
    </p:spTree>
    <p:extLst>
      <p:ext uri="{BB962C8B-B14F-4D97-AF65-F5344CB8AC3E}">
        <p14:creationId xmlns:p14="http://schemas.microsoft.com/office/powerpoint/2010/main" val="1911121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購買意識分析②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81192" y="2228003"/>
            <a:ext cx="4212000" cy="3630795"/>
          </a:xfrm>
        </p:spPr>
        <p:txBody>
          <a:bodyPr anchor="t"/>
          <a:lstStyle/>
          <a:p>
            <a:r>
              <a:rPr kumimoji="1" lang="ja-JP" altLang="en-US" dirty="0" smtClean="0"/>
              <a:t>調査対象</a:t>
            </a:r>
            <a:endParaRPr kumimoji="1" lang="en-US" altLang="ja-JP" dirty="0" smtClean="0"/>
          </a:p>
          <a:p>
            <a:pPr lvl="1"/>
            <a:r>
              <a:rPr lang="en-US" altLang="ja-JP" dirty="0" smtClean="0"/>
              <a:t>2013</a:t>
            </a:r>
            <a:r>
              <a:rPr lang="ja-JP" altLang="en-US" dirty="0" smtClean="0"/>
              <a:t>年</a:t>
            </a:r>
            <a:r>
              <a:rPr lang="en-US" altLang="ja-JP" dirty="0"/>
              <a:t>7</a:t>
            </a:r>
            <a:r>
              <a:rPr lang="ja-JP" altLang="en-US" dirty="0" smtClean="0"/>
              <a:t>月</a:t>
            </a:r>
            <a:r>
              <a:rPr lang="en-US" altLang="ja-JP" dirty="0" smtClean="0"/>
              <a:t>1</a:t>
            </a:r>
            <a:r>
              <a:rPr lang="ja-JP" altLang="en-US" dirty="0" smtClean="0"/>
              <a:t>日～</a:t>
            </a:r>
            <a:r>
              <a:rPr lang="en-US" altLang="ja-JP" dirty="0" smtClean="0"/>
              <a:t>31</a:t>
            </a:r>
            <a:r>
              <a:rPr lang="ja-JP" altLang="en-US" dirty="0" smtClean="0"/>
              <a:t>日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en-US" altLang="ja-JP" dirty="0" smtClean="0"/>
              <a:t>2014</a:t>
            </a:r>
            <a:r>
              <a:rPr lang="ja-JP" altLang="en-US" dirty="0" smtClean="0"/>
              <a:t>年</a:t>
            </a:r>
            <a:r>
              <a:rPr lang="en-US" altLang="ja-JP" dirty="0" smtClean="0"/>
              <a:t>1</a:t>
            </a:r>
            <a:r>
              <a:rPr lang="ja-JP" altLang="en-US" dirty="0" smtClean="0"/>
              <a:t>月</a:t>
            </a:r>
            <a:r>
              <a:rPr lang="en-US" altLang="ja-JP" dirty="0"/>
              <a:t>1</a:t>
            </a:r>
            <a:r>
              <a:rPr lang="ja-JP" altLang="en-US" dirty="0"/>
              <a:t>日～</a:t>
            </a:r>
            <a:r>
              <a:rPr lang="en-US" altLang="ja-JP" dirty="0" smtClean="0"/>
              <a:t>31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オンラインショップ再利用者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sz="1200" dirty="0" smtClean="0"/>
              <a:t>（</a:t>
            </a:r>
            <a:r>
              <a:rPr lang="en-US" altLang="ja-JP" sz="1200" dirty="0" smtClean="0"/>
              <a:t>1,236</a:t>
            </a:r>
            <a:r>
              <a:rPr lang="ja-JP" altLang="en-US" sz="1200" dirty="0" smtClean="0"/>
              <a:t>名に問い合わせ、うち</a:t>
            </a:r>
            <a:r>
              <a:rPr lang="en-US" altLang="ja-JP" sz="1200" dirty="0" smtClean="0"/>
              <a:t>128</a:t>
            </a:r>
            <a:r>
              <a:rPr lang="ja-JP" altLang="en-US" sz="1200" dirty="0" smtClean="0"/>
              <a:t>名より回答）</a:t>
            </a:r>
            <a:endParaRPr kumimoji="1" lang="ja-JP" altLang="en-US" sz="1200" dirty="0"/>
          </a:p>
        </p:txBody>
      </p:sp>
      <p:graphicFrame>
        <p:nvGraphicFramePr>
          <p:cNvPr id="4" name="グラフ 3"/>
          <p:cNvGraphicFramePr/>
          <p:nvPr>
            <p:extLst/>
          </p:nvPr>
        </p:nvGraphicFramePr>
        <p:xfrm>
          <a:off x="4500000" y="1980000"/>
          <a:ext cx="4320000" cy="468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12999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新商品の開発プラン</a:t>
            </a:r>
            <a:endParaRPr lang="ja-JP" altLang="en-US" dirty="0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idx="1"/>
          </p:nvPr>
        </p:nvSpPr>
        <p:spPr>
          <a:xfrm>
            <a:off x="581192" y="1980000"/>
            <a:ext cx="7989752" cy="432000"/>
          </a:xfrm>
        </p:spPr>
        <p:txBody>
          <a:bodyPr/>
          <a:lstStyle/>
          <a:p>
            <a:r>
              <a:rPr kumimoji="1" lang="ja-JP" altLang="en-US" dirty="0" smtClean="0"/>
              <a:t>ビタミンの配合・効能を重視して原材料を見直し</a:t>
            </a:r>
            <a:endParaRPr kumimoji="1" lang="ja-JP" altLang="en-US" dirty="0"/>
          </a:p>
        </p:txBody>
      </p:sp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93973535"/>
              </p:ext>
            </p:extLst>
          </p:nvPr>
        </p:nvGraphicFramePr>
        <p:xfrm>
          <a:off x="792000" y="2520000"/>
          <a:ext cx="7560000" cy="3780000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2997378"/>
                <a:gridCol w="2042622"/>
                <a:gridCol w="2520000"/>
              </a:tblGrid>
              <a:tr h="47250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商品名（仮称）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摂取ビタミン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効能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725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月曜日の果実と野菜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葉酸</a:t>
                      </a:r>
                      <a:endParaRPr kumimoji="1" lang="en-US" altLang="ja-JP" dirty="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貧血の予防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72500"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火曜日の果実と野菜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ビタミン</a:t>
                      </a:r>
                      <a:r>
                        <a:rPr kumimoji="1" lang="en-US" altLang="ja-JP" dirty="0" smtClean="0"/>
                        <a:t>A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眼精疲労の緩和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7250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水曜日の果実と野菜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ビタミン</a:t>
                      </a:r>
                      <a:r>
                        <a:rPr kumimoji="1" lang="en-US" altLang="ja-JP" dirty="0" smtClean="0"/>
                        <a:t>B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肌荒れの予防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7250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木曜日の果実と野菜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ビタミン</a:t>
                      </a:r>
                      <a:r>
                        <a:rPr kumimoji="1" lang="en-US" altLang="ja-JP" dirty="0" smtClean="0"/>
                        <a:t>C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美白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7250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金曜日の果実と野菜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カリウム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高血圧の予防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7250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土曜日の果実と野菜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食物繊維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便秘の予防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72500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日曜日の果実と野菜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リコピン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 smtClean="0"/>
                        <a:t>活性酸素の除去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351624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現状分析と問題点</a:t>
            </a:r>
            <a:endParaRPr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81192" y="2228003"/>
            <a:ext cx="7989752" cy="4297341"/>
          </a:xfrm>
        </p:spPr>
        <p:txBody>
          <a:bodyPr/>
          <a:lstStyle/>
          <a:p>
            <a:pPr lvl="0"/>
            <a:r>
              <a:rPr lang="ja-JP" dirty="0" smtClean="0"/>
              <a:t>新商品が定番化しない</a:t>
            </a:r>
          </a:p>
          <a:p>
            <a:pPr lvl="1"/>
            <a:r>
              <a:rPr lang="ja-JP" dirty="0" smtClean="0"/>
              <a:t>新商品発売後、売上は一時的に上昇するが、長期に維持されない</a:t>
            </a:r>
          </a:p>
          <a:p>
            <a:pPr lvl="0">
              <a:spcBef>
                <a:spcPts val="2400"/>
              </a:spcBef>
            </a:pPr>
            <a:r>
              <a:rPr lang="ja-JP" dirty="0" smtClean="0"/>
              <a:t>リピート率が徐々に下降</a:t>
            </a:r>
          </a:p>
          <a:p>
            <a:pPr lvl="1"/>
            <a:r>
              <a:rPr lang="en-US" dirty="0" smtClean="0"/>
              <a:t>2012</a:t>
            </a:r>
            <a:r>
              <a:rPr lang="ja-JP" dirty="0" smtClean="0"/>
              <a:t>年度</a:t>
            </a:r>
            <a:r>
              <a:rPr lang="en-US" altLang="ja-JP" dirty="0" smtClean="0"/>
              <a:t> </a:t>
            </a:r>
            <a:r>
              <a:rPr lang="ja-JP" dirty="0" smtClean="0"/>
              <a:t>リピート率</a:t>
            </a:r>
            <a:r>
              <a:rPr lang="en-US" dirty="0" smtClean="0"/>
              <a:t>34</a:t>
            </a:r>
            <a:r>
              <a:rPr lang="ja-JP" dirty="0" smtClean="0"/>
              <a:t>％</a:t>
            </a:r>
          </a:p>
          <a:p>
            <a:pPr lvl="1"/>
            <a:r>
              <a:rPr lang="en-US" dirty="0" smtClean="0"/>
              <a:t>2013</a:t>
            </a:r>
            <a:r>
              <a:rPr lang="ja-JP" dirty="0" smtClean="0"/>
              <a:t>年度</a:t>
            </a:r>
            <a:r>
              <a:rPr lang="en-US" altLang="ja-JP" dirty="0" smtClean="0"/>
              <a:t> </a:t>
            </a:r>
            <a:r>
              <a:rPr lang="ja-JP" dirty="0" smtClean="0"/>
              <a:t>リピート率</a:t>
            </a:r>
            <a:r>
              <a:rPr lang="en-US" dirty="0" smtClean="0"/>
              <a:t>31</a:t>
            </a:r>
            <a:r>
              <a:rPr lang="ja-JP" dirty="0" smtClean="0"/>
              <a:t>％</a:t>
            </a:r>
          </a:p>
          <a:p>
            <a:pPr lvl="0">
              <a:spcBef>
                <a:spcPts val="2400"/>
              </a:spcBef>
            </a:pPr>
            <a:r>
              <a:rPr lang="ja-JP" dirty="0" smtClean="0"/>
              <a:t>売上金額の伸び悩み</a:t>
            </a:r>
          </a:p>
          <a:p>
            <a:pPr lvl="1"/>
            <a:r>
              <a:rPr lang="en-US" dirty="0" smtClean="0"/>
              <a:t>2012</a:t>
            </a:r>
            <a:r>
              <a:rPr lang="ja-JP" dirty="0" smtClean="0"/>
              <a:t>年度</a:t>
            </a:r>
            <a:r>
              <a:rPr lang="en-US" altLang="ja-JP" dirty="0" smtClean="0"/>
              <a:t> </a:t>
            </a:r>
            <a:r>
              <a:rPr lang="ja-JP" dirty="0" smtClean="0"/>
              <a:t>売上金額</a:t>
            </a:r>
            <a:r>
              <a:rPr lang="en-US" dirty="0" smtClean="0"/>
              <a:t>135,600</a:t>
            </a:r>
            <a:r>
              <a:rPr lang="ja-JP" dirty="0" smtClean="0"/>
              <a:t>千円、前年比</a:t>
            </a:r>
            <a:r>
              <a:rPr lang="en-US" dirty="0" smtClean="0"/>
              <a:t>99</a:t>
            </a:r>
            <a:r>
              <a:rPr lang="ja-JP" dirty="0" smtClean="0"/>
              <a:t>％</a:t>
            </a:r>
          </a:p>
          <a:p>
            <a:pPr lvl="1"/>
            <a:r>
              <a:rPr lang="en-US" dirty="0" smtClean="0"/>
              <a:t>2013</a:t>
            </a:r>
            <a:r>
              <a:rPr lang="ja-JP" dirty="0" smtClean="0"/>
              <a:t>年度</a:t>
            </a:r>
            <a:r>
              <a:rPr lang="en-US" altLang="ja-JP" dirty="0" smtClean="0"/>
              <a:t> </a:t>
            </a:r>
            <a:r>
              <a:rPr lang="ja-JP" dirty="0" smtClean="0"/>
              <a:t>売上金額</a:t>
            </a:r>
            <a:r>
              <a:rPr lang="en-US" dirty="0" smtClean="0"/>
              <a:t>132,500</a:t>
            </a:r>
            <a:r>
              <a:rPr lang="ja-JP" dirty="0" smtClean="0"/>
              <a:t>千円、前年比</a:t>
            </a:r>
            <a:r>
              <a:rPr lang="en-US" dirty="0" smtClean="0"/>
              <a:t>98</a:t>
            </a:r>
            <a:r>
              <a:rPr lang="ja-JP" dirty="0" smtClean="0"/>
              <a:t>％</a:t>
            </a:r>
            <a:endParaRPr lang="ja-JP" dirty="0"/>
          </a:p>
        </p:txBody>
      </p:sp>
    </p:spTree>
    <p:extLst>
      <p:ext uri="{BB962C8B-B14F-4D97-AF65-F5344CB8AC3E}">
        <p14:creationId xmlns:p14="http://schemas.microsoft.com/office/powerpoint/2010/main" val="17900331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月次売上金額の推移</a:t>
            </a:r>
            <a:endParaRPr kumimoji="1" lang="ja-JP" altLang="en-US" dirty="0"/>
          </a:p>
        </p:txBody>
      </p:sp>
      <p:graphicFrame>
        <p:nvGraphicFramePr>
          <p:cNvPr id="6" name="グラフ 5"/>
          <p:cNvGraphicFramePr/>
          <p:nvPr>
            <p:extLst/>
          </p:nvPr>
        </p:nvGraphicFramePr>
        <p:xfrm>
          <a:off x="240065" y="1916832"/>
          <a:ext cx="8352928" cy="49411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36411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ja-JP" altLang="en-US" smtClean="0"/>
              <a:t>新商品の概要</a:t>
            </a:r>
            <a:endParaRPr lang="ja-JP" altLang="en-US" dirty="0"/>
          </a:p>
        </p:txBody>
      </p:sp>
      <p:sp>
        <p:nvSpPr>
          <p:cNvPr id="12291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79600" y="1980000"/>
            <a:ext cx="7989888" cy="433387"/>
          </a:xfrm>
        </p:spPr>
        <p:txBody>
          <a:bodyPr/>
          <a:lstStyle/>
          <a:p>
            <a:r>
              <a:rPr lang="ja-JP" altLang="en-US" dirty="0" smtClean="0"/>
              <a:t>新シリーズ「七曜日の果実と野菜」（仮称）</a:t>
            </a:r>
          </a:p>
        </p:txBody>
      </p:sp>
      <p:graphicFrame>
        <p:nvGraphicFramePr>
          <p:cNvPr id="5" name="表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60842399"/>
              </p:ext>
            </p:extLst>
          </p:nvPr>
        </p:nvGraphicFramePr>
        <p:xfrm>
          <a:off x="970208" y="2520000"/>
          <a:ext cx="7200000" cy="3780001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2400000"/>
                <a:gridCol w="1768462"/>
                <a:gridCol w="3031538"/>
              </a:tblGrid>
              <a:tr h="47331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商品名（仮称）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メイン原材料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 smtClean="0"/>
                        <a:t>もとにする商品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73311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月曜日の果実と野菜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プラム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フルータブル・パープル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73311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火曜日の果実と野菜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ブルーベリー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パワフルビタミン</a:t>
                      </a:r>
                      <a:r>
                        <a:rPr kumimoji="1" lang="en-US" altLang="ja-JP" dirty="0" smtClean="0"/>
                        <a:t>A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73311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水曜日の果実と野菜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モロヘイヤ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パワフルビタミン</a:t>
                      </a:r>
                      <a:r>
                        <a:rPr kumimoji="1" lang="en-US" altLang="ja-JP" dirty="0" smtClean="0"/>
                        <a:t>B</a:t>
                      </a:r>
                      <a:endParaRPr kumimoji="1" lang="ja-JP" altLang="en-US" dirty="0" smtClean="0"/>
                    </a:p>
                  </a:txBody>
                  <a:tcPr anchor="ctr"/>
                </a:tc>
              </a:tr>
              <a:tr h="473311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木曜日の果実と野菜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キウイ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パワフルビタミン</a:t>
                      </a:r>
                      <a:r>
                        <a:rPr kumimoji="1" lang="en-US" altLang="ja-JP" dirty="0" smtClean="0"/>
                        <a:t>C</a:t>
                      </a:r>
                      <a:endParaRPr kumimoji="1" lang="ja-JP" altLang="en-US" dirty="0" smtClean="0"/>
                    </a:p>
                  </a:txBody>
                  <a:tcPr anchor="ctr"/>
                </a:tc>
              </a:tr>
              <a:tr h="473311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金曜日の果実と野菜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バナナ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フルータブル・イエロー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66824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土曜日の果実と野菜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りんご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フルーティア</a:t>
                      </a:r>
                      <a:r>
                        <a:rPr kumimoji="1" lang="en-US" altLang="ja-JP" dirty="0" smtClean="0"/>
                        <a:t>100</a:t>
                      </a:r>
                      <a:endParaRPr kumimoji="1" lang="ja-JP" altLang="en-US" dirty="0"/>
                    </a:p>
                  </a:txBody>
                  <a:tcPr anchor="ctr"/>
                </a:tc>
              </a:tr>
              <a:tr h="473311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日曜日の果実と野菜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dirty="0" smtClean="0"/>
                        <a:t>トマト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 smtClean="0"/>
                        <a:t>フルータブル・レッド</a:t>
                      </a:r>
                    </a:p>
                  </a:txBody>
                  <a:tcPr anchor="ctr"/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新商品の主要ターゲット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6120058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既存顧客分析①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81192" y="2228003"/>
            <a:ext cx="3960000" cy="3630795"/>
          </a:xfrm>
        </p:spPr>
        <p:txBody>
          <a:bodyPr anchor="t"/>
          <a:lstStyle/>
          <a:p>
            <a:r>
              <a:rPr kumimoji="1" lang="ja-JP" altLang="en-US" dirty="0" smtClean="0"/>
              <a:t>調査対象</a:t>
            </a:r>
            <a:endParaRPr kumimoji="1" lang="en-US" altLang="ja-JP" dirty="0" smtClean="0"/>
          </a:p>
          <a:p>
            <a:pPr lvl="1"/>
            <a:r>
              <a:rPr lang="en-US" altLang="ja-JP" dirty="0" smtClean="0"/>
              <a:t>2013</a:t>
            </a:r>
            <a:r>
              <a:rPr lang="ja-JP" altLang="en-US" dirty="0" smtClean="0"/>
              <a:t>年</a:t>
            </a:r>
            <a:r>
              <a:rPr lang="en-US" altLang="ja-JP" dirty="0"/>
              <a:t>7</a:t>
            </a:r>
            <a:r>
              <a:rPr lang="ja-JP" altLang="en-US" dirty="0" smtClean="0"/>
              <a:t>月</a:t>
            </a:r>
            <a:r>
              <a:rPr lang="en-US" altLang="ja-JP" dirty="0" smtClean="0"/>
              <a:t>1</a:t>
            </a:r>
            <a:r>
              <a:rPr lang="ja-JP" altLang="en-US" dirty="0" smtClean="0"/>
              <a:t>日～</a:t>
            </a:r>
            <a:r>
              <a:rPr lang="en-US" altLang="ja-JP" dirty="0" smtClean="0"/>
              <a:t>31</a:t>
            </a:r>
            <a:r>
              <a:rPr lang="ja-JP" altLang="en-US" dirty="0" smtClean="0"/>
              <a:t>日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en-US" altLang="ja-JP" dirty="0" smtClean="0"/>
              <a:t>201</a:t>
            </a:r>
            <a:r>
              <a:rPr lang="en-US" altLang="ja-JP" dirty="0"/>
              <a:t>4</a:t>
            </a:r>
            <a:r>
              <a:rPr lang="ja-JP" altLang="en-US" dirty="0" smtClean="0"/>
              <a:t>年</a:t>
            </a:r>
            <a:r>
              <a:rPr lang="en-US" altLang="ja-JP" dirty="0" smtClean="0"/>
              <a:t>1</a:t>
            </a:r>
            <a:r>
              <a:rPr lang="ja-JP" altLang="en-US" dirty="0" smtClean="0"/>
              <a:t>月</a:t>
            </a:r>
            <a:r>
              <a:rPr lang="en-US" altLang="ja-JP" dirty="0"/>
              <a:t>1</a:t>
            </a:r>
            <a:r>
              <a:rPr lang="ja-JP" altLang="en-US" dirty="0"/>
              <a:t>日～</a:t>
            </a:r>
            <a:r>
              <a:rPr lang="en-US" altLang="ja-JP" dirty="0" smtClean="0"/>
              <a:t>31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オンラインショップ利用者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sz="1200" dirty="0" smtClean="0"/>
              <a:t>（顧客データベースより対象者</a:t>
            </a:r>
            <a:r>
              <a:rPr lang="en-US" altLang="ja-JP" sz="1200" dirty="0" smtClean="0"/>
              <a:t>4,126</a:t>
            </a:r>
            <a:r>
              <a:rPr lang="ja-JP" altLang="en-US" sz="1200" dirty="0" smtClean="0"/>
              <a:t>名抽出）</a:t>
            </a:r>
            <a:endParaRPr kumimoji="1" lang="ja-JP" altLang="en-US" sz="1200" dirty="0"/>
          </a:p>
        </p:txBody>
      </p:sp>
      <p:graphicFrame>
        <p:nvGraphicFramePr>
          <p:cNvPr id="11" name="グラフ 10"/>
          <p:cNvGraphicFramePr/>
          <p:nvPr>
            <p:extLst/>
          </p:nvPr>
        </p:nvGraphicFramePr>
        <p:xfrm>
          <a:off x="4500000" y="1980000"/>
          <a:ext cx="4320000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018475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既存顧客分析②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81192" y="2228003"/>
            <a:ext cx="3960000" cy="3630795"/>
          </a:xfrm>
        </p:spPr>
        <p:txBody>
          <a:bodyPr anchor="t"/>
          <a:lstStyle/>
          <a:p>
            <a:r>
              <a:rPr kumimoji="1" lang="ja-JP" altLang="en-US" dirty="0" smtClean="0"/>
              <a:t>調査対象</a:t>
            </a:r>
            <a:endParaRPr kumimoji="1" lang="en-US" altLang="ja-JP" dirty="0" smtClean="0"/>
          </a:p>
          <a:p>
            <a:pPr lvl="1"/>
            <a:r>
              <a:rPr lang="en-US" altLang="ja-JP" dirty="0" smtClean="0"/>
              <a:t>2013</a:t>
            </a:r>
            <a:r>
              <a:rPr lang="ja-JP" altLang="en-US" dirty="0" smtClean="0"/>
              <a:t>年</a:t>
            </a:r>
            <a:r>
              <a:rPr lang="en-US" altLang="ja-JP" dirty="0"/>
              <a:t>7</a:t>
            </a:r>
            <a:r>
              <a:rPr lang="ja-JP" altLang="en-US" dirty="0" smtClean="0"/>
              <a:t>月</a:t>
            </a:r>
            <a:r>
              <a:rPr lang="en-US" altLang="ja-JP" dirty="0" smtClean="0"/>
              <a:t>1</a:t>
            </a:r>
            <a:r>
              <a:rPr lang="ja-JP" altLang="en-US" dirty="0" smtClean="0"/>
              <a:t>日～</a:t>
            </a:r>
            <a:r>
              <a:rPr lang="en-US" altLang="ja-JP" dirty="0" smtClean="0"/>
              <a:t>31</a:t>
            </a:r>
            <a:r>
              <a:rPr lang="ja-JP" altLang="en-US" dirty="0" smtClean="0"/>
              <a:t>日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en-US" altLang="ja-JP" dirty="0" smtClean="0"/>
              <a:t>2014</a:t>
            </a:r>
            <a:r>
              <a:rPr lang="ja-JP" altLang="en-US" dirty="0" smtClean="0"/>
              <a:t>年</a:t>
            </a:r>
            <a:r>
              <a:rPr lang="en-US" altLang="ja-JP" dirty="0" smtClean="0"/>
              <a:t>1</a:t>
            </a:r>
            <a:r>
              <a:rPr lang="ja-JP" altLang="en-US" dirty="0" smtClean="0"/>
              <a:t>月</a:t>
            </a:r>
            <a:r>
              <a:rPr lang="en-US" altLang="ja-JP" dirty="0"/>
              <a:t>1</a:t>
            </a:r>
            <a:r>
              <a:rPr lang="ja-JP" altLang="en-US" dirty="0"/>
              <a:t>日～</a:t>
            </a:r>
            <a:r>
              <a:rPr lang="en-US" altLang="ja-JP" dirty="0" smtClean="0"/>
              <a:t>31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オンラインショップ利用者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sz="1200" dirty="0" smtClean="0"/>
              <a:t>（顧客データベースより対象者</a:t>
            </a:r>
            <a:r>
              <a:rPr lang="en-US" altLang="ja-JP" sz="1200" dirty="0" smtClean="0"/>
              <a:t>4,126</a:t>
            </a:r>
            <a:r>
              <a:rPr lang="ja-JP" altLang="en-US" sz="1200" dirty="0" smtClean="0"/>
              <a:t>名抽出）</a:t>
            </a:r>
            <a:endParaRPr kumimoji="1" lang="ja-JP" altLang="en-US" sz="1200" dirty="0"/>
          </a:p>
        </p:txBody>
      </p:sp>
      <p:graphicFrame>
        <p:nvGraphicFramePr>
          <p:cNvPr id="6" name="グラフ 5"/>
          <p:cNvGraphicFramePr/>
          <p:nvPr>
            <p:extLst/>
          </p:nvPr>
        </p:nvGraphicFramePr>
        <p:xfrm>
          <a:off x="4541192" y="2228001"/>
          <a:ext cx="4320000" cy="468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" name="グラフ 12"/>
          <p:cNvGraphicFramePr/>
          <p:nvPr>
            <p:extLst/>
          </p:nvPr>
        </p:nvGraphicFramePr>
        <p:xfrm>
          <a:off x="4500000" y="1980000"/>
          <a:ext cx="4423296" cy="46805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6107066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既存顧客分析③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81192" y="2228003"/>
            <a:ext cx="3960000" cy="3630795"/>
          </a:xfrm>
        </p:spPr>
        <p:txBody>
          <a:bodyPr anchor="t"/>
          <a:lstStyle/>
          <a:p>
            <a:r>
              <a:rPr kumimoji="1" lang="ja-JP" altLang="en-US" dirty="0" smtClean="0"/>
              <a:t>調査対象</a:t>
            </a:r>
            <a:endParaRPr kumimoji="1" lang="en-US" altLang="ja-JP" dirty="0" smtClean="0"/>
          </a:p>
          <a:p>
            <a:pPr lvl="1"/>
            <a:r>
              <a:rPr lang="en-US" altLang="ja-JP" dirty="0" smtClean="0"/>
              <a:t>2013</a:t>
            </a:r>
            <a:r>
              <a:rPr lang="ja-JP" altLang="en-US" dirty="0" smtClean="0"/>
              <a:t>年</a:t>
            </a:r>
            <a:r>
              <a:rPr lang="en-US" altLang="ja-JP" dirty="0"/>
              <a:t>7</a:t>
            </a:r>
            <a:r>
              <a:rPr lang="ja-JP" altLang="en-US" dirty="0" smtClean="0"/>
              <a:t>月</a:t>
            </a:r>
            <a:r>
              <a:rPr lang="en-US" altLang="ja-JP" dirty="0" smtClean="0"/>
              <a:t>1</a:t>
            </a:r>
            <a:r>
              <a:rPr lang="ja-JP" altLang="en-US" dirty="0" smtClean="0"/>
              <a:t>日～</a:t>
            </a:r>
            <a:r>
              <a:rPr lang="en-US" altLang="ja-JP" dirty="0" smtClean="0"/>
              <a:t>31</a:t>
            </a:r>
            <a:r>
              <a:rPr lang="ja-JP" altLang="en-US" dirty="0" smtClean="0"/>
              <a:t>日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en-US" altLang="ja-JP" dirty="0" smtClean="0"/>
              <a:t>2014</a:t>
            </a:r>
            <a:r>
              <a:rPr lang="ja-JP" altLang="en-US" dirty="0" smtClean="0"/>
              <a:t>年</a:t>
            </a:r>
            <a:r>
              <a:rPr lang="en-US" altLang="ja-JP" dirty="0" smtClean="0"/>
              <a:t>1</a:t>
            </a:r>
            <a:r>
              <a:rPr lang="ja-JP" altLang="en-US" dirty="0" smtClean="0"/>
              <a:t>月</a:t>
            </a:r>
            <a:r>
              <a:rPr lang="en-US" altLang="ja-JP" dirty="0"/>
              <a:t>1</a:t>
            </a:r>
            <a:r>
              <a:rPr lang="ja-JP" altLang="en-US" dirty="0"/>
              <a:t>日～</a:t>
            </a:r>
            <a:r>
              <a:rPr lang="en-US" altLang="ja-JP" dirty="0" smtClean="0"/>
              <a:t>31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オンラインショップ利用者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sz="1200" dirty="0" smtClean="0"/>
              <a:t>（顧客データベースより対象者</a:t>
            </a:r>
            <a:r>
              <a:rPr lang="en-US" altLang="ja-JP" sz="1200" dirty="0" smtClean="0"/>
              <a:t>4,126</a:t>
            </a:r>
            <a:r>
              <a:rPr lang="ja-JP" altLang="en-US" sz="1200" dirty="0" smtClean="0"/>
              <a:t>名抽出）</a:t>
            </a:r>
            <a:endParaRPr kumimoji="1" lang="ja-JP" altLang="en-US" sz="1200" dirty="0"/>
          </a:p>
        </p:txBody>
      </p:sp>
      <p:graphicFrame>
        <p:nvGraphicFramePr>
          <p:cNvPr id="16" name="グラフ 15"/>
          <p:cNvGraphicFramePr/>
          <p:nvPr>
            <p:extLst/>
          </p:nvPr>
        </p:nvGraphicFramePr>
        <p:xfrm>
          <a:off x="4500000" y="1980000"/>
          <a:ext cx="4320000" cy="468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062603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購買意識分析</a:t>
            </a:r>
            <a:r>
              <a:rPr lang="ja-JP" altLang="en-US" dirty="0"/>
              <a:t>①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81192" y="2228003"/>
            <a:ext cx="4212000" cy="3630795"/>
          </a:xfrm>
        </p:spPr>
        <p:txBody>
          <a:bodyPr anchor="t"/>
          <a:lstStyle/>
          <a:p>
            <a:r>
              <a:rPr kumimoji="1" lang="ja-JP" altLang="en-US" dirty="0" smtClean="0"/>
              <a:t>調査対象</a:t>
            </a:r>
            <a:endParaRPr kumimoji="1" lang="en-US" altLang="ja-JP" dirty="0" smtClean="0"/>
          </a:p>
          <a:p>
            <a:pPr lvl="1"/>
            <a:r>
              <a:rPr lang="en-US" altLang="ja-JP" dirty="0" smtClean="0"/>
              <a:t>2013</a:t>
            </a:r>
            <a:r>
              <a:rPr lang="ja-JP" altLang="en-US" dirty="0" smtClean="0"/>
              <a:t>年</a:t>
            </a:r>
            <a:r>
              <a:rPr lang="en-US" altLang="ja-JP" dirty="0"/>
              <a:t>7</a:t>
            </a:r>
            <a:r>
              <a:rPr lang="ja-JP" altLang="en-US" dirty="0" smtClean="0"/>
              <a:t>月</a:t>
            </a:r>
            <a:r>
              <a:rPr lang="en-US" altLang="ja-JP" dirty="0" smtClean="0"/>
              <a:t>1</a:t>
            </a:r>
            <a:r>
              <a:rPr lang="ja-JP" altLang="en-US" dirty="0" smtClean="0"/>
              <a:t>日～</a:t>
            </a:r>
            <a:r>
              <a:rPr lang="en-US" altLang="ja-JP" dirty="0" smtClean="0"/>
              <a:t>31</a:t>
            </a:r>
            <a:r>
              <a:rPr lang="ja-JP" altLang="en-US" dirty="0" smtClean="0"/>
              <a:t>日</a:t>
            </a:r>
            <a:r>
              <a:rPr lang="en-US" altLang="ja-JP" dirty="0" smtClean="0"/>
              <a:t/>
            </a:r>
            <a:br>
              <a:rPr lang="en-US" altLang="ja-JP" dirty="0" smtClean="0"/>
            </a:br>
            <a:r>
              <a:rPr lang="en-US" altLang="ja-JP" dirty="0" smtClean="0"/>
              <a:t>2014</a:t>
            </a:r>
            <a:r>
              <a:rPr lang="ja-JP" altLang="en-US" dirty="0" smtClean="0"/>
              <a:t>年</a:t>
            </a:r>
            <a:r>
              <a:rPr lang="en-US" altLang="ja-JP" dirty="0" smtClean="0"/>
              <a:t>1</a:t>
            </a:r>
            <a:r>
              <a:rPr lang="ja-JP" altLang="en-US" dirty="0" smtClean="0"/>
              <a:t>月</a:t>
            </a:r>
            <a:r>
              <a:rPr lang="en-US" altLang="ja-JP" dirty="0"/>
              <a:t>1</a:t>
            </a:r>
            <a:r>
              <a:rPr lang="ja-JP" altLang="en-US" dirty="0"/>
              <a:t>日～</a:t>
            </a:r>
            <a:r>
              <a:rPr lang="en-US" altLang="ja-JP" dirty="0" smtClean="0"/>
              <a:t>31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オンラインショップ再利用者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ja-JP" altLang="en-US" sz="1200" dirty="0" smtClean="0"/>
              <a:t>（</a:t>
            </a:r>
            <a:r>
              <a:rPr lang="en-US" altLang="ja-JP" sz="1200" dirty="0" smtClean="0"/>
              <a:t>1,236</a:t>
            </a:r>
            <a:r>
              <a:rPr lang="ja-JP" altLang="en-US" sz="1200" dirty="0" smtClean="0"/>
              <a:t>名に問い合わせ、うち</a:t>
            </a:r>
            <a:r>
              <a:rPr lang="en-US" altLang="ja-JP" sz="1200" dirty="0" smtClean="0"/>
              <a:t>128</a:t>
            </a:r>
            <a:r>
              <a:rPr lang="ja-JP" altLang="en-US" sz="1200" dirty="0" smtClean="0"/>
              <a:t>名より回答）</a:t>
            </a:r>
            <a:endParaRPr kumimoji="1" lang="ja-JP" altLang="en-US" sz="1200" dirty="0"/>
          </a:p>
        </p:txBody>
      </p:sp>
      <p:graphicFrame>
        <p:nvGraphicFramePr>
          <p:cNvPr id="7" name="グラフ 6"/>
          <p:cNvGraphicFramePr/>
          <p:nvPr>
            <p:extLst/>
          </p:nvPr>
        </p:nvGraphicFramePr>
        <p:xfrm>
          <a:off x="4499992" y="1980000"/>
          <a:ext cx="4320000" cy="468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962350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配当">
  <a:themeElements>
    <a:clrScheme name="スリップストリーム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配当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配当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66F1C100-1D2B-4BEA-AD01-C4F230B3B96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配当</Template>
  <TotalTime>625</TotalTime>
  <Words>349</Words>
  <Application>Microsoft Office PowerPoint</Application>
  <PresentationFormat>画面に合わせる (4:3)</PresentationFormat>
  <Paragraphs>97</Paragraphs>
  <Slides>11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11</vt:i4>
      </vt:variant>
    </vt:vector>
  </HeadingPairs>
  <TitlesOfParts>
    <vt:vector size="15" baseType="lpstr">
      <vt:lpstr>HGｺﾞｼｯｸE</vt:lpstr>
      <vt:lpstr>Gill Sans MT</vt:lpstr>
      <vt:lpstr>Wingdings 2</vt:lpstr>
      <vt:lpstr>配当</vt:lpstr>
      <vt:lpstr>新規企画商品 「七曜日の果実と野菜」</vt:lpstr>
      <vt:lpstr>現状分析と問題点</vt:lpstr>
      <vt:lpstr>月次売上金額の推移</vt:lpstr>
      <vt:lpstr>新商品の概要</vt:lpstr>
      <vt:lpstr>新商品の主要ターゲット</vt:lpstr>
      <vt:lpstr>既存顧客分析①</vt:lpstr>
      <vt:lpstr>既存顧客分析②</vt:lpstr>
      <vt:lpstr>既存顧客分析③</vt:lpstr>
      <vt:lpstr>購買意識分析①</vt:lpstr>
      <vt:lpstr>購買意識分析②</vt:lpstr>
      <vt:lpstr>新商品の開発プラン</vt:lpstr>
    </vt:vector>
  </TitlesOfParts>
  <Company>富士通エフ・オー・エム株式会社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新規企画商品 「七曜日の果実と野菜」</dc:title>
  <dc:creator>FOM出版</dc:creator>
  <cp:lastModifiedBy>FOM出版</cp:lastModifiedBy>
  <cp:revision>61</cp:revision>
  <dcterms:created xsi:type="dcterms:W3CDTF">2012-12-04T04:31:25Z</dcterms:created>
  <dcterms:modified xsi:type="dcterms:W3CDTF">2013-06-01T02:11:16Z</dcterms:modified>
</cp:coreProperties>
</file>

<file path=docProps/thumbnail.jpeg>
</file>