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45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48" d="100"/>
          <a:sy n="48" d="100"/>
        </p:scale>
        <p:origin x="1284" y="54"/>
      </p:cViewPr>
      <p:guideLst>
        <p:guide orient="horz" pos="3345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ご家庭で早寝・早起き・朝ごはんを心がけていますか？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はい</c:v>
                </c:pt>
                <c:pt idx="1">
                  <c:v>いいえ</c:v>
                </c:pt>
                <c:pt idx="2">
                  <c:v>どちらでもない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820</c:v>
                </c:pt>
                <c:pt idx="1">
                  <c:v>260</c:v>
                </c:pt>
                <c:pt idx="2">
                  <c:v>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accent2">
        <a:lumMod val="60000"/>
        <a:lumOff val="40000"/>
      </a:schemeClr>
    </a:solidFill>
    <a:ln>
      <a:noFill/>
    </a:ln>
    <a:effectLst/>
  </c:spPr>
  <c:txPr>
    <a:bodyPr/>
    <a:lstStyle/>
    <a:p>
      <a:pPr>
        <a:defRPr sz="10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早寝をしていますか？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はい</c:v>
                </c:pt>
                <c:pt idx="1">
                  <c:v>ときどき</c:v>
                </c:pt>
                <c:pt idx="2">
                  <c:v>いいえ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760</c:v>
                </c:pt>
                <c:pt idx="1">
                  <c:v>250</c:v>
                </c:pt>
                <c:pt idx="2">
                  <c:v>220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accent2">
        <a:lumMod val="60000"/>
        <a:lumOff val="40000"/>
      </a:schemeClr>
    </a:solidFill>
    <a:ln>
      <a:noFill/>
    </a:ln>
    <a:effectLst/>
  </c:spPr>
  <c:txPr>
    <a:bodyPr/>
    <a:lstStyle/>
    <a:p>
      <a:pPr>
        <a:defRPr sz="1000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早起きをしていますか？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はい</c:v>
                </c:pt>
                <c:pt idx="1">
                  <c:v>ときどき</c:v>
                </c:pt>
                <c:pt idx="2">
                  <c:v>いいえ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650</c:v>
                </c:pt>
                <c:pt idx="1">
                  <c:v>430</c:v>
                </c:pt>
                <c:pt idx="2">
                  <c:v>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accent2">
        <a:lumMod val="60000"/>
        <a:lumOff val="40000"/>
      </a:schemeClr>
    </a:solidFill>
    <a:ln>
      <a:noFill/>
    </a:ln>
    <a:effectLst/>
  </c:spPr>
  <c:txPr>
    <a:bodyPr/>
    <a:lstStyle/>
    <a:p>
      <a:pPr>
        <a:defRPr sz="1000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朝食を食べていますか？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はい</c:v>
                </c:pt>
                <c:pt idx="1">
                  <c:v>ときどき</c:v>
                </c:pt>
                <c:pt idx="2">
                  <c:v>いいえ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180</c:v>
                </c:pt>
                <c:pt idx="1">
                  <c:v>320</c:v>
                </c:pt>
                <c:pt idx="2">
                  <c:v>730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accent2">
        <a:lumMod val="60000"/>
        <a:lumOff val="40000"/>
      </a:schemeClr>
    </a:solidFill>
    <a:ln>
      <a:noFill/>
    </a:ln>
    <a:effectLst/>
  </c:spPr>
  <c:txPr>
    <a:bodyPr/>
    <a:lstStyle/>
    <a:p>
      <a:pPr>
        <a:defRPr sz="1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00C75-E059-4216-BF2F-4DF36BF39277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2024E-A23A-456D-8575-EB6C2A298C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751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2024E-A23A-456D-8575-EB6C2A298CF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7559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FOM</a:t>
            </a:r>
            <a:r>
              <a:rPr kumimoji="1" lang="zh-CN" altLang="en-US" smtClean="0"/>
              <a:t>小学校　</a:t>
            </a:r>
            <a:r>
              <a:rPr kumimoji="1" lang="en-US" altLang="zh-CN" smtClean="0"/>
              <a:t>PTA</a:t>
            </a:r>
            <a:r>
              <a:rPr kumimoji="1" lang="zh-CN" altLang="en-US" smtClean="0"/>
              <a:t>会報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383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FOM</a:t>
            </a:r>
            <a:r>
              <a:rPr kumimoji="1" lang="zh-CN" altLang="en-US" smtClean="0"/>
              <a:t>小学校　</a:t>
            </a:r>
            <a:r>
              <a:rPr kumimoji="1" lang="en-US" altLang="zh-CN" smtClean="0"/>
              <a:t>PTA</a:t>
            </a:r>
            <a:r>
              <a:rPr kumimoji="1" lang="zh-CN" altLang="en-US" smtClean="0"/>
              <a:t>会報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8692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FOM</a:t>
            </a:r>
            <a:r>
              <a:rPr kumimoji="1" lang="zh-CN" altLang="en-US" smtClean="0"/>
              <a:t>小学校　</a:t>
            </a:r>
            <a:r>
              <a:rPr kumimoji="1" lang="en-US" altLang="zh-CN" smtClean="0"/>
              <a:t>PTA</a:t>
            </a:r>
            <a:r>
              <a:rPr kumimoji="1" lang="zh-CN" altLang="en-US" smtClean="0"/>
              <a:t>会報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2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FOM</a:t>
            </a:r>
            <a:r>
              <a:rPr kumimoji="1" lang="zh-CN" altLang="en-US" smtClean="0"/>
              <a:t>小学校　</a:t>
            </a:r>
            <a:r>
              <a:rPr kumimoji="1" lang="en-US" altLang="zh-CN" smtClean="0"/>
              <a:t>PTA</a:t>
            </a:r>
            <a:r>
              <a:rPr kumimoji="1" lang="zh-CN" altLang="en-US" smtClean="0"/>
              <a:t>会報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493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FOM</a:t>
            </a:r>
            <a:r>
              <a:rPr kumimoji="1" lang="zh-CN" altLang="en-US" smtClean="0"/>
              <a:t>小学校　</a:t>
            </a:r>
            <a:r>
              <a:rPr kumimoji="1" lang="en-US" altLang="zh-CN" smtClean="0"/>
              <a:t>PTA</a:t>
            </a:r>
            <a:r>
              <a:rPr kumimoji="1" lang="zh-CN" altLang="en-US" smtClean="0"/>
              <a:t>会報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63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FOM</a:t>
            </a:r>
            <a:r>
              <a:rPr kumimoji="1" lang="zh-CN" altLang="en-US" smtClean="0"/>
              <a:t>小学校　</a:t>
            </a:r>
            <a:r>
              <a:rPr kumimoji="1" lang="en-US" altLang="zh-CN" smtClean="0"/>
              <a:t>PTA</a:t>
            </a:r>
            <a:r>
              <a:rPr kumimoji="1" lang="zh-CN" altLang="en-US" smtClean="0"/>
              <a:t>会報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887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FOM</a:t>
            </a:r>
            <a:r>
              <a:rPr kumimoji="1" lang="zh-CN" altLang="en-US" smtClean="0"/>
              <a:t>小学校　</a:t>
            </a:r>
            <a:r>
              <a:rPr kumimoji="1" lang="en-US" altLang="zh-CN" smtClean="0"/>
              <a:t>PTA</a:t>
            </a:r>
            <a:r>
              <a:rPr kumimoji="1" lang="zh-CN" altLang="en-US" smtClean="0"/>
              <a:t>会報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853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FOM</a:t>
            </a:r>
            <a:r>
              <a:rPr kumimoji="1" lang="zh-CN" altLang="en-US" smtClean="0"/>
              <a:t>小学校　</a:t>
            </a:r>
            <a:r>
              <a:rPr kumimoji="1" lang="en-US" altLang="zh-CN" smtClean="0"/>
              <a:t>PTA</a:t>
            </a:r>
            <a:r>
              <a:rPr kumimoji="1" lang="zh-CN" altLang="en-US" smtClean="0"/>
              <a:t>会報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209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-1" y="0"/>
            <a:ext cx="7559675" cy="360000"/>
          </a:xfrm>
          <a:solidFill>
            <a:schemeClr val="tx2"/>
          </a:solidFill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altLang="ja-JP" smtClean="0"/>
              <a:t>FOM</a:t>
            </a:r>
            <a:r>
              <a:rPr lang="ja-JP" altLang="en-US" smtClean="0"/>
              <a:t>小学校　</a:t>
            </a:r>
            <a:r>
              <a:rPr lang="en-US" altLang="ja-JP" smtClean="0"/>
              <a:t>PTA</a:t>
            </a:r>
            <a:r>
              <a:rPr lang="ja-JP" altLang="en-US" smtClean="0"/>
              <a:t>会報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" y="10375013"/>
            <a:ext cx="7559674" cy="3168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F722417E-37F5-49BA-A629-9101B84F5663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12" name="直線コネクタ 11"/>
          <p:cNvCxnSpPr/>
          <p:nvPr userDrawn="1"/>
        </p:nvCxnSpPr>
        <p:spPr>
          <a:xfrm>
            <a:off x="0" y="1272209"/>
            <a:ext cx="75596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65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FOM</a:t>
            </a:r>
            <a:r>
              <a:rPr kumimoji="1" lang="zh-CN" altLang="en-US" smtClean="0"/>
              <a:t>小学校　</a:t>
            </a:r>
            <a:r>
              <a:rPr kumimoji="1" lang="en-US" altLang="zh-CN" smtClean="0"/>
              <a:t>PTA</a:t>
            </a:r>
            <a:r>
              <a:rPr kumimoji="1" lang="zh-CN" altLang="en-US" smtClean="0"/>
              <a:t>会報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420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FOM</a:t>
            </a:r>
            <a:r>
              <a:rPr kumimoji="1" lang="zh-CN" altLang="en-US" smtClean="0"/>
              <a:t>小学校　</a:t>
            </a:r>
            <a:r>
              <a:rPr kumimoji="1" lang="en-US" altLang="zh-CN" smtClean="0"/>
              <a:t>PTA</a:t>
            </a:r>
            <a:r>
              <a:rPr kumimoji="1" lang="zh-CN" altLang="en-US" smtClean="0"/>
              <a:t>会報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471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zh-CN" smtClean="0"/>
              <a:t>FOM</a:t>
            </a:r>
            <a:r>
              <a:rPr kumimoji="1" lang="zh-CN" altLang="en-US" smtClean="0"/>
              <a:t>小学校　</a:t>
            </a:r>
            <a:r>
              <a:rPr kumimoji="1" lang="en-US" altLang="zh-CN" smtClean="0"/>
              <a:t>PTA</a:t>
            </a:r>
            <a:r>
              <a:rPr kumimoji="1" lang="zh-CN" altLang="en-US" smtClean="0"/>
              <a:t>会報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2417E-37F5-49BA-A629-9101B84F5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41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FOM</a:t>
            </a:r>
            <a:r>
              <a:rPr lang="ja-JP" altLang="en-US" smtClean="0"/>
              <a:t>小学校　</a:t>
            </a:r>
            <a:r>
              <a:rPr lang="en-US" altLang="ja-JP" smtClean="0"/>
              <a:t>PTA</a:t>
            </a:r>
            <a:r>
              <a:rPr lang="ja-JP" altLang="en-US" smtClean="0"/>
              <a:t>会報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204455" y="252606"/>
            <a:ext cx="515077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Impact" panose="020B0806030902050204" pitchFamily="34" charset="0"/>
              </a:rPr>
              <a:t>COSMOS NEWS</a:t>
            </a:r>
            <a:endParaRPr lang="ja-JP" altLang="en-US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3" y="1942857"/>
            <a:ext cx="3456000" cy="194400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164" y="1942857"/>
            <a:ext cx="3456000" cy="194400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3" y="4723710"/>
            <a:ext cx="3456000" cy="194400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164" y="4723710"/>
            <a:ext cx="3456000" cy="1944000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3" y="7504563"/>
            <a:ext cx="3456000" cy="194400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164" y="7504563"/>
            <a:ext cx="3456000" cy="1944000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182873" y="4017084"/>
            <a:ext cx="3456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/>
              <a:t>1</a:t>
            </a:r>
            <a:r>
              <a:rPr lang="ja-JP" altLang="en-US" sz="1050" dirty="0"/>
              <a:t>年生はきゅうり。まっすぐなきゅうりを育てるのは難しいことがわかりました</a:t>
            </a:r>
            <a:r>
              <a:rPr lang="ja-JP" altLang="en-US" sz="1050" dirty="0" smtClean="0"/>
              <a:t>。</a:t>
            </a:r>
            <a:endParaRPr lang="ja-JP" altLang="en-US" sz="105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930164" y="4017084"/>
            <a:ext cx="3456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2</a:t>
            </a:r>
            <a:r>
              <a:rPr lang="ja-JP" altLang="en-US" sz="1050" dirty="0" smtClean="0"/>
              <a:t>年生はプチトマト。たわわになったものや逆に花しか咲かなかったものもありました。</a:t>
            </a:r>
            <a:endParaRPr lang="ja-JP" altLang="en-US" sz="105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82873" y="6791963"/>
            <a:ext cx="3456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3</a:t>
            </a:r>
            <a:r>
              <a:rPr lang="ja-JP" altLang="en-US" sz="1050" dirty="0" smtClean="0"/>
              <a:t>年生はなす。去年より色が濃くて張りのあるつやつやのなすに育ちました。</a:t>
            </a:r>
            <a:endParaRPr lang="ja-JP" altLang="en-US" sz="105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30164" y="6791963"/>
            <a:ext cx="3456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4</a:t>
            </a:r>
            <a:r>
              <a:rPr lang="ja-JP" altLang="en-US" sz="1050" dirty="0" smtClean="0"/>
              <a:t>年生はピーマン。野菜作りをきっかけにピーマン嫌いを克服した子もいます。</a:t>
            </a:r>
            <a:endParaRPr lang="ja-JP" altLang="en-US" sz="105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82873" y="9578790"/>
            <a:ext cx="3456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5</a:t>
            </a:r>
            <a:r>
              <a:rPr lang="ja-JP" altLang="en-US" sz="1050" dirty="0" smtClean="0"/>
              <a:t>年生はじゃがいも。育てたじゃがいもでカレーを作って食べました。</a:t>
            </a:r>
            <a:endParaRPr lang="ja-JP" altLang="en-US" sz="105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930164" y="9578178"/>
            <a:ext cx="3456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6</a:t>
            </a:r>
            <a:r>
              <a:rPr lang="ja-JP" altLang="en-US" sz="1050" dirty="0" smtClean="0"/>
              <a:t>年生はかぼちゃ。やや小ぶりでしたが、ずっしり重いかぼちゃを収穫できました。</a:t>
            </a:r>
            <a:endParaRPr lang="ja-JP" altLang="en-US" sz="105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879790" y="41500"/>
            <a:ext cx="577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Vol.58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844049" y="1360602"/>
            <a:ext cx="3871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みんなで一生懸命育てた野菜たち</a:t>
            </a:r>
            <a:endParaRPr kumimoji="1" lang="ja-JP" altLang="en-US" sz="2000" dirty="0"/>
          </a:p>
        </p:txBody>
      </p:sp>
      <p:sp>
        <p:nvSpPr>
          <p:cNvPr id="36" name="正方形/長方形 35"/>
          <p:cNvSpPr/>
          <p:nvPr/>
        </p:nvSpPr>
        <p:spPr>
          <a:xfrm>
            <a:off x="182873" y="1957079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2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</a:t>
            </a:r>
            <a:endParaRPr lang="ja-JP" altLang="en-US" sz="32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930164" y="1957079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2</a:t>
            </a:r>
            <a:endParaRPr lang="ja-JP" altLang="en-US" sz="32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182873" y="4723710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2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3</a:t>
            </a:r>
            <a:endParaRPr lang="ja-JP" altLang="en-US" sz="32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930164" y="4723710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2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4</a:t>
            </a:r>
            <a:endParaRPr lang="ja-JP" altLang="en-US" sz="32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82873" y="7504563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5</a:t>
            </a:r>
            <a:endParaRPr lang="ja-JP" altLang="en-US" sz="32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930164" y="7504563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2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6</a:t>
            </a:r>
            <a:endParaRPr lang="ja-JP" altLang="en-US" sz="32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933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FOM</a:t>
            </a:r>
            <a:r>
              <a:rPr lang="ja-JP" altLang="en-US" smtClean="0"/>
              <a:t>小学校　</a:t>
            </a:r>
            <a:r>
              <a:rPr lang="en-US" altLang="ja-JP" smtClean="0"/>
              <a:t>PTA</a:t>
            </a:r>
            <a:r>
              <a:rPr lang="ja-JP" altLang="en-US" smtClean="0"/>
              <a:t>会報</a:t>
            </a:r>
            <a:endParaRPr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417E-37F5-49BA-A629-9101B84F5663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5014" y="477672"/>
            <a:ext cx="653576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脳</a:t>
            </a:r>
            <a:r>
              <a:rPr lang="ja-JP" altLang="en-US" dirty="0" smtClean="0"/>
              <a:t>の</a:t>
            </a:r>
            <a:r>
              <a:rPr lang="ja-JP" altLang="en-US" dirty="0"/>
              <a:t>働</a:t>
            </a:r>
            <a:r>
              <a:rPr lang="ja-JP" altLang="en-US" dirty="0" smtClean="0"/>
              <a:t>きを</a:t>
            </a:r>
            <a:r>
              <a:rPr lang="ja-JP" altLang="en-US" dirty="0"/>
              <a:t>活発</a:t>
            </a:r>
            <a:r>
              <a:rPr lang="ja-JP" altLang="en-US" dirty="0" smtClean="0"/>
              <a:t>にするには・・・</a:t>
            </a:r>
            <a:endParaRPr lang="en-US" altLang="ja-JP" dirty="0" smtClean="0"/>
          </a:p>
          <a:p>
            <a:r>
              <a:rPr kumimoji="1" lang="ja-JP" altLang="en-US" sz="2400" dirty="0" smtClean="0"/>
              <a:t>早寝</a:t>
            </a:r>
            <a:r>
              <a:rPr kumimoji="1" lang="ja-JP" altLang="en-US" sz="2400" dirty="0"/>
              <a:t>早起</a:t>
            </a:r>
            <a:r>
              <a:rPr kumimoji="1" lang="ja-JP" altLang="en-US" sz="2400" dirty="0" smtClean="0"/>
              <a:t>きをして、朝ごはんをしっかり食べよう！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836" y="1448309"/>
            <a:ext cx="7200000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bg1"/>
                </a:solidFill>
              </a:rPr>
              <a:t>早寝・早起き・朝ごはんは元気の源！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7809" y="1988058"/>
            <a:ext cx="6877878" cy="2405038"/>
          </a:xfrm>
          <a:prstGeom prst="rect">
            <a:avLst/>
          </a:prstGeom>
          <a:noFill/>
        </p:spPr>
        <p:txBody>
          <a:bodyPr wrap="square" numCol="3" spcCol="180000" rtlCol="0">
            <a:spAutoFit/>
          </a:bodyPr>
          <a:lstStyle/>
          <a:p>
            <a:r>
              <a:rPr kumimoji="1" lang="ja-JP" altLang="en-US" sz="1050" dirty="0" smtClean="0"/>
              <a:t>平成</a:t>
            </a:r>
            <a:r>
              <a:rPr kumimoji="1" lang="en-US" altLang="ja-JP" sz="1050" dirty="0" smtClean="0"/>
              <a:t>18</a:t>
            </a:r>
            <a:r>
              <a:rPr kumimoji="1" lang="ja-JP" altLang="en-US" sz="1050" dirty="0" smtClean="0"/>
              <a:t>年度から文部科学省が「早寝早起き朝ごはん」運動を提唱しています。本校でもこの運動に参加して活動を推進しています。私たちの世代では当たり前だったことが、生活パターンの多様化によってなかなか実行できないのが現状です。</a:t>
            </a:r>
            <a:endParaRPr kumimoji="1" lang="en-US" altLang="ja-JP" sz="1050" dirty="0" smtClean="0"/>
          </a:p>
          <a:p>
            <a:r>
              <a:rPr lang="ja-JP" altLang="en-US" sz="1050" dirty="0"/>
              <a:t>朝</a:t>
            </a:r>
            <a:r>
              <a:rPr lang="ja-JP" altLang="en-US" sz="1050" dirty="0" smtClean="0"/>
              <a:t>ごはんを食べないと体温が上がらず、脳に十分な栄養がいきわたりません。そのため、学習意欲や体力・気力の低下につながりやすいのです。</a:t>
            </a:r>
            <a:endParaRPr lang="en-US" altLang="ja-JP" sz="1050" dirty="0" smtClean="0"/>
          </a:p>
          <a:p>
            <a:r>
              <a:rPr kumimoji="1" lang="ja-JP" altLang="en-US" sz="1050" dirty="0"/>
              <a:t>子供</a:t>
            </a:r>
            <a:r>
              <a:rPr kumimoji="1" lang="ja-JP" altLang="en-US" sz="1050" dirty="0" smtClean="0"/>
              <a:t>たちの</a:t>
            </a:r>
            <a:r>
              <a:rPr kumimoji="1" lang="ja-JP" altLang="en-US" sz="1050" dirty="0"/>
              <a:t>健</a:t>
            </a:r>
            <a:r>
              <a:rPr kumimoji="1" lang="ja-JP" altLang="en-US" sz="1050" dirty="0" smtClean="0"/>
              <a:t>やかな</a:t>
            </a:r>
            <a:r>
              <a:rPr kumimoji="1" lang="ja-JP" altLang="en-US" sz="1050" dirty="0"/>
              <a:t>成長</a:t>
            </a:r>
            <a:r>
              <a:rPr kumimoji="1" lang="ja-JP" altLang="en-US" sz="1050" dirty="0" smtClean="0"/>
              <a:t>に欠かせない「早寝・早起き・朝ごはん」を実現するには、家庭の果たすべき役割がとても大きいといえます。一度ご家庭で何かできることはないか、お話になってみてはいかがでしょうか？</a:t>
            </a:r>
            <a:endParaRPr kumimoji="1" lang="en-US" altLang="ja-JP" sz="1050" dirty="0" smtClean="0"/>
          </a:p>
          <a:p>
            <a:r>
              <a:rPr lang="ja-JP" altLang="en-US" sz="1050" dirty="0" smtClean="0"/>
              <a:t>先日ご協力いただいたアンケート結果を以下に記載しておりますので、お話の参考にしていただければ幸いです。</a:t>
            </a:r>
            <a:endParaRPr lang="en-US" altLang="ja-JP" sz="1050" dirty="0" smtClean="0"/>
          </a:p>
          <a:p>
            <a:r>
              <a:rPr kumimoji="1" lang="ja-JP" altLang="en-US" sz="1050" dirty="0"/>
              <a:t>学校</a:t>
            </a:r>
            <a:r>
              <a:rPr kumimoji="1" lang="ja-JP" altLang="en-US" sz="1050" dirty="0" smtClean="0"/>
              <a:t>でも「早寝・早起き・朝ごはん」の大切さを子供たちに教えるために、保健の山本先生が特別授業を開催してくださることになりました。</a:t>
            </a:r>
            <a:endParaRPr kumimoji="1" lang="en-US" altLang="ja-JP" sz="1050" dirty="0" smtClean="0"/>
          </a:p>
          <a:p>
            <a:r>
              <a:rPr lang="ja-JP" altLang="en-US" sz="1050" dirty="0" smtClean="0"/>
              <a:t>●開催日時</a:t>
            </a:r>
            <a:endParaRPr lang="en-US" altLang="ja-JP" sz="1050" dirty="0" smtClean="0"/>
          </a:p>
          <a:p>
            <a:r>
              <a:rPr kumimoji="1" lang="en-US" altLang="ja-JP" sz="1050" dirty="0"/>
              <a:t>11</a:t>
            </a:r>
            <a:r>
              <a:rPr kumimoji="1" lang="ja-JP" altLang="en-US" sz="1050" dirty="0" smtClean="0"/>
              <a:t>月</a:t>
            </a:r>
            <a:r>
              <a:rPr kumimoji="1" lang="en-US" altLang="ja-JP" sz="1050" dirty="0"/>
              <a:t>10</a:t>
            </a:r>
            <a:r>
              <a:rPr kumimoji="1" lang="ja-JP" altLang="en-US" sz="1050" dirty="0" smtClean="0"/>
              <a:t>日（火）</a:t>
            </a:r>
            <a:r>
              <a:rPr kumimoji="1" lang="en-US" altLang="ja-JP" sz="1050" dirty="0" smtClean="0"/>
              <a:t>15</a:t>
            </a:r>
            <a:r>
              <a:rPr kumimoji="1" lang="ja-JP" altLang="en-US" sz="1050" dirty="0" smtClean="0"/>
              <a:t>時～</a:t>
            </a:r>
            <a:r>
              <a:rPr kumimoji="1" lang="en-US" altLang="ja-JP" sz="1050" dirty="0" smtClean="0"/>
              <a:t>16</a:t>
            </a:r>
            <a:r>
              <a:rPr kumimoji="1" lang="ja-JP" altLang="en-US" sz="1050" dirty="0" smtClean="0"/>
              <a:t>時</a:t>
            </a:r>
            <a:endParaRPr kumimoji="1" lang="en-US" altLang="ja-JP" sz="1050" dirty="0" smtClean="0"/>
          </a:p>
          <a:p>
            <a:r>
              <a:rPr lang="ja-JP" altLang="en-US" sz="1050" dirty="0" smtClean="0"/>
              <a:t>●開催場所</a:t>
            </a:r>
            <a:endParaRPr lang="en-US" altLang="ja-JP" sz="1050" dirty="0" smtClean="0"/>
          </a:p>
          <a:p>
            <a:r>
              <a:rPr kumimoji="1" lang="ja-JP" altLang="en-US" sz="1050" dirty="0"/>
              <a:t>体育館</a:t>
            </a:r>
            <a:r>
              <a:rPr kumimoji="1" lang="ja-JP" altLang="en-US" sz="1050" dirty="0" smtClean="0"/>
              <a:t>にて</a:t>
            </a:r>
            <a:endParaRPr kumimoji="1" lang="en-US" altLang="ja-JP" sz="1050" dirty="0" smtClean="0"/>
          </a:p>
          <a:p>
            <a:r>
              <a:rPr lang="ja-JP" altLang="en-US" sz="1050" dirty="0"/>
              <a:t>保護者</a:t>
            </a:r>
            <a:r>
              <a:rPr lang="ja-JP" altLang="en-US" sz="1050" dirty="0" smtClean="0"/>
              <a:t>の</a:t>
            </a:r>
            <a:r>
              <a:rPr lang="ja-JP" altLang="en-US" sz="1050" dirty="0"/>
              <a:t>方</a:t>
            </a:r>
            <a:r>
              <a:rPr lang="ja-JP" altLang="en-US" sz="1050" dirty="0" smtClean="0"/>
              <a:t>も聴講可能ですので、ふるってご参加ください。</a:t>
            </a:r>
            <a:endParaRPr lang="en-US" altLang="ja-JP" sz="1050" dirty="0" smtClean="0"/>
          </a:p>
          <a:p>
            <a:endParaRPr kumimoji="1" lang="en-US" altLang="ja-JP" sz="1050" dirty="0"/>
          </a:p>
          <a:p>
            <a:r>
              <a:rPr lang="ja-JP" altLang="en-US" sz="1050" dirty="0" smtClean="0"/>
              <a:t>早寝早起き朝ごはん運動</a:t>
            </a:r>
            <a:endParaRPr lang="en-US" altLang="ja-JP" sz="1050" dirty="0" smtClean="0"/>
          </a:p>
          <a:p>
            <a:r>
              <a:rPr kumimoji="1" lang="en-US" altLang="ja-JP" sz="1050" dirty="0" smtClean="0"/>
              <a:t>FOM</a:t>
            </a:r>
            <a:r>
              <a:rPr kumimoji="1" lang="ja-JP" altLang="en-US" sz="1050" dirty="0" smtClean="0"/>
              <a:t>小学校実行委員　前田三郎</a:t>
            </a:r>
            <a:endParaRPr kumimoji="1" lang="ja-JP" altLang="en-US" sz="105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321" y="3140765"/>
            <a:ext cx="2226366" cy="1252331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179836" y="4825525"/>
            <a:ext cx="7200000" cy="540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516835" y="4586986"/>
            <a:ext cx="1980000" cy="47707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アンケート調査結果</a:t>
            </a:r>
            <a:endParaRPr kumimoji="1" lang="ja-JP" altLang="en-US" sz="1400" dirty="0"/>
          </a:p>
        </p:txBody>
      </p:sp>
      <p:graphicFrame>
        <p:nvGraphicFramePr>
          <p:cNvPr id="17" name="グラフ 16"/>
          <p:cNvGraphicFramePr/>
          <p:nvPr>
            <p:extLst>
              <p:ext uri="{D42A27DB-BD31-4B8C-83A1-F6EECF244321}">
                <p14:modId xmlns:p14="http://schemas.microsoft.com/office/powerpoint/2010/main" val="1174495650"/>
              </p:ext>
            </p:extLst>
          </p:nvPr>
        </p:nvGraphicFramePr>
        <p:xfrm>
          <a:off x="357809" y="5213552"/>
          <a:ext cx="3236291" cy="2114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/>
          <p:nvPr>
            <p:extLst>
              <p:ext uri="{D42A27DB-BD31-4B8C-83A1-F6EECF244321}">
                <p14:modId xmlns:p14="http://schemas.microsoft.com/office/powerpoint/2010/main" val="255799403"/>
              </p:ext>
            </p:extLst>
          </p:nvPr>
        </p:nvGraphicFramePr>
        <p:xfrm>
          <a:off x="3973996" y="5213552"/>
          <a:ext cx="3236291" cy="2114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/>
          <p:nvPr>
            <p:extLst>
              <p:ext uri="{D42A27DB-BD31-4B8C-83A1-F6EECF244321}">
                <p14:modId xmlns:p14="http://schemas.microsoft.com/office/powerpoint/2010/main" val="254994671"/>
              </p:ext>
            </p:extLst>
          </p:nvPr>
        </p:nvGraphicFramePr>
        <p:xfrm>
          <a:off x="357809" y="7720915"/>
          <a:ext cx="3236291" cy="2114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/>
          <p:nvPr>
            <p:extLst>
              <p:ext uri="{D42A27DB-BD31-4B8C-83A1-F6EECF244321}">
                <p14:modId xmlns:p14="http://schemas.microsoft.com/office/powerpoint/2010/main" val="2881160021"/>
              </p:ext>
            </p:extLst>
          </p:nvPr>
        </p:nvGraphicFramePr>
        <p:xfrm>
          <a:off x="3973996" y="7720915"/>
          <a:ext cx="3236291" cy="2114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65652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413</TotalTime>
  <Words>413</Words>
  <Application>Microsoft Office PowerPoint</Application>
  <PresentationFormat>ユーザー設定</PresentationFormat>
  <Paragraphs>41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宋体</vt:lpstr>
      <vt:lpstr>Arial</vt:lpstr>
      <vt:lpstr>Calibri</vt:lpstr>
      <vt:lpstr>Calibri Light</vt:lpstr>
      <vt:lpstr>Impact</vt:lpstr>
      <vt:lpstr>Office テーマ</vt:lpstr>
      <vt:lpstr>PowerPoint プレゼンテーション</vt:lpstr>
      <vt:lpstr>PowerPoint プレゼンテーション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PP</cp:lastModifiedBy>
  <cp:revision>26</cp:revision>
  <dcterms:created xsi:type="dcterms:W3CDTF">2015-07-01T04:07:31Z</dcterms:created>
  <dcterms:modified xsi:type="dcterms:W3CDTF">2015-06-03T05:53:09Z</dcterms:modified>
</cp:coreProperties>
</file>