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71" r:id="rId3"/>
    <p:sldId id="266" r:id="rId4"/>
    <p:sldId id="267" r:id="rId5"/>
    <p:sldId id="268" r:id="rId6"/>
    <p:sldId id="269" r:id="rId7"/>
    <p:sldId id="27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58864F-D38A-46CF-8735-0F6A4AC36ACF}" type="doc">
      <dgm:prSet loTypeId="urn:microsoft.com/office/officeart/2005/8/layout/radial1" loCatId="relationship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B3CB2ADE-8E8F-4E4D-848C-019B326926F1}">
      <dgm:prSet phldrT="[テキスト]"/>
      <dgm:spPr/>
      <dgm:t>
        <a:bodyPr/>
        <a:lstStyle/>
        <a:p>
          <a:r>
            <a:rPr kumimoji="1" lang="en-US" altLang="ja-JP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3R</a:t>
          </a:r>
          <a:endParaRPr kumimoji="1" lang="ja-JP" altLang="en-US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A71D350D-CDEC-48F1-8102-B17375B29220}" type="parTrans" cxnId="{076F6F08-D335-4140-A797-506608439450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1B7DEEE6-2F69-481B-AED0-F1CCE459B63A}" type="sibTrans" cxnId="{076F6F08-D335-4140-A797-506608439450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8A615DB0-6A93-4C95-9DC8-293B69B01880}">
      <dgm:prSet phldrT="[テキスト]" custT="1"/>
      <dgm:spPr/>
      <dgm:t>
        <a:bodyPr/>
        <a:lstStyle/>
        <a:p>
          <a:r>
            <a:rPr kumimoji="1" lang="en-US" altLang="ja-JP" sz="1400" b="1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Reduce</a:t>
          </a:r>
          <a:endParaRPr kumimoji="1" lang="ja-JP" altLang="en-US" sz="1400" b="1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0EF63377-489F-4227-8FD6-5A2A33E6421D}" type="parTrans" cxnId="{80510F55-DAB1-45C0-AF8C-4E123FDA3A73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B32FA6E1-D21A-4B92-BB60-65DF5E00CB7E}" type="sibTrans" cxnId="{80510F55-DAB1-45C0-AF8C-4E123FDA3A73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987C2992-B02C-4CEA-9C56-2773F4E6994C}">
      <dgm:prSet phldrT="[テキスト]" custT="1"/>
      <dgm:spPr/>
      <dgm:t>
        <a:bodyPr/>
        <a:lstStyle/>
        <a:p>
          <a:r>
            <a:rPr kumimoji="1" lang="en-US" altLang="ja-JP" sz="1400" b="1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Reuse</a:t>
          </a:r>
          <a:endParaRPr kumimoji="1" lang="ja-JP" altLang="en-US" sz="1400" b="1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EC3C198D-3C5F-4136-813A-C19C484B141F}" type="parTrans" cxnId="{29C28E4C-40C4-4267-865A-1FE359F3F67A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7B96A2A3-87F7-4828-84C0-0A8160036917}" type="sibTrans" cxnId="{29C28E4C-40C4-4267-865A-1FE359F3F67A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B4831421-AE02-4A22-84C9-E9F97FBBF362}">
      <dgm:prSet phldrT="[テキスト]" custT="1"/>
      <dgm:spPr/>
      <dgm:t>
        <a:bodyPr/>
        <a:lstStyle/>
        <a:p>
          <a:r>
            <a:rPr kumimoji="1" lang="en-US" altLang="ja-JP" sz="1400" b="1" dirty="0" smtClean="0">
              <a:latin typeface="Arial Black" panose="020B0A04020102020204" pitchFamily="34" charset="0"/>
              <a:ea typeface="ＭＳ Ｐゴシック" panose="020B0600070205080204" pitchFamily="50" charset="-128"/>
            </a:rPr>
            <a:t>Recycle</a:t>
          </a:r>
          <a:endParaRPr kumimoji="1" lang="ja-JP" altLang="en-US" sz="1400" b="1" dirty="0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FD7B7548-B8FF-40AC-8EAC-94FFCADFC2E5}" type="parTrans" cxnId="{CB822028-5D40-4C82-86FB-BA80288FEDFE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1A71B4A8-913A-4A9D-BC93-30F98202784C}" type="sibTrans" cxnId="{CB822028-5D40-4C82-86FB-BA80288FEDFE}">
      <dgm:prSet/>
      <dgm:spPr/>
      <dgm:t>
        <a:bodyPr/>
        <a:lstStyle/>
        <a:p>
          <a:endParaRPr kumimoji="1" lang="ja-JP" altLang="en-US">
            <a:latin typeface="Arial Black" panose="020B0A04020102020204" pitchFamily="34" charset="0"/>
            <a:ea typeface="ＭＳ Ｐゴシック" panose="020B0600070205080204" pitchFamily="50" charset="-128"/>
          </a:endParaRPr>
        </a:p>
      </dgm:t>
    </dgm:pt>
    <dgm:pt modelId="{BFA331B7-17CF-4578-ABBF-7EEF62236986}" type="pres">
      <dgm:prSet presAssocID="{0D58864F-D38A-46CF-8735-0F6A4AC36AC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6F90697D-5E07-4B82-89BC-2EEE25AFDEB6}" type="pres">
      <dgm:prSet presAssocID="{B3CB2ADE-8E8F-4E4D-848C-019B326926F1}" presName="centerShape" presStyleLbl="node0" presStyleIdx="0" presStyleCnt="1" custScaleX="110000" custScaleY="110000"/>
      <dgm:spPr/>
      <dgm:t>
        <a:bodyPr/>
        <a:lstStyle/>
        <a:p>
          <a:endParaRPr kumimoji="1" lang="ja-JP" altLang="en-US"/>
        </a:p>
      </dgm:t>
    </dgm:pt>
    <dgm:pt modelId="{C763CEBF-5CC3-4A80-991C-9648AD28FA8E}" type="pres">
      <dgm:prSet presAssocID="{0EF63377-489F-4227-8FD6-5A2A33E6421D}" presName="Name9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BA056131-CFBF-4E7A-9E92-A640E6C52E87}" type="pres">
      <dgm:prSet presAssocID="{0EF63377-489F-4227-8FD6-5A2A33E6421D}" presName="connTx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A1BB969C-9B36-4CD8-9E59-6405C204582E}" type="pres">
      <dgm:prSet presAssocID="{8A615DB0-6A93-4C95-9DC8-293B69B01880}" presName="node" presStyleLbl="node1" presStyleIdx="0" presStyleCnt="3" custScaleX="90909" custScaleY="90909" custRadScaleRad="97241" custRadScaleInc="3347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E3A1A7E-46A3-4412-8400-46581E33E021}" type="pres">
      <dgm:prSet presAssocID="{EC3C198D-3C5F-4136-813A-C19C484B141F}" presName="Name9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D28FD317-6959-436B-B7ED-8B949B22B98B}" type="pres">
      <dgm:prSet presAssocID="{EC3C198D-3C5F-4136-813A-C19C484B141F}" presName="connTx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2DAB5720-B380-4C2B-AB46-1FBED614A42D}" type="pres">
      <dgm:prSet presAssocID="{987C2992-B02C-4CEA-9C56-2773F4E6994C}" presName="node" presStyleLbl="node1" presStyleIdx="1" presStyleCnt="3" custScaleX="90909" custScaleY="9090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9E8F93B-38BF-4C80-B9D8-595FFBD04799}" type="pres">
      <dgm:prSet presAssocID="{FD7B7548-B8FF-40AC-8EAC-94FFCADFC2E5}" presName="Name9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D114A616-78E0-4701-AD0F-29EEB930729E}" type="pres">
      <dgm:prSet presAssocID="{FD7B7548-B8FF-40AC-8EAC-94FFCADFC2E5}" presName="connTx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AFCB39DD-8362-4FE7-947C-0878E892B196}" type="pres">
      <dgm:prSet presAssocID="{B4831421-AE02-4A22-84C9-E9F97FBBF362}" presName="node" presStyleLbl="node1" presStyleIdx="2" presStyleCnt="3" custScaleX="90909" custScaleY="9090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85EC8688-99BB-49B9-B68B-C80B9E092AAF}" type="presOf" srcId="{B4831421-AE02-4A22-84C9-E9F97FBBF362}" destId="{AFCB39DD-8362-4FE7-947C-0878E892B196}" srcOrd="0" destOrd="0" presId="urn:microsoft.com/office/officeart/2005/8/layout/radial1"/>
    <dgm:cxn modelId="{80510F55-DAB1-45C0-AF8C-4E123FDA3A73}" srcId="{B3CB2ADE-8E8F-4E4D-848C-019B326926F1}" destId="{8A615DB0-6A93-4C95-9DC8-293B69B01880}" srcOrd="0" destOrd="0" parTransId="{0EF63377-489F-4227-8FD6-5A2A33E6421D}" sibTransId="{B32FA6E1-D21A-4B92-BB60-65DF5E00CB7E}"/>
    <dgm:cxn modelId="{BA255341-3406-49A2-A03F-9889B980A649}" type="presOf" srcId="{FD7B7548-B8FF-40AC-8EAC-94FFCADFC2E5}" destId="{69E8F93B-38BF-4C80-B9D8-595FFBD04799}" srcOrd="0" destOrd="0" presId="urn:microsoft.com/office/officeart/2005/8/layout/radial1"/>
    <dgm:cxn modelId="{FF847255-6D08-4261-AF0F-E4A6A5148E00}" type="presOf" srcId="{EC3C198D-3C5F-4136-813A-C19C484B141F}" destId="{3E3A1A7E-46A3-4412-8400-46581E33E021}" srcOrd="0" destOrd="0" presId="urn:microsoft.com/office/officeart/2005/8/layout/radial1"/>
    <dgm:cxn modelId="{DCA53A7A-4105-4232-8C3E-58BA7B04B7E0}" type="presOf" srcId="{987C2992-B02C-4CEA-9C56-2773F4E6994C}" destId="{2DAB5720-B380-4C2B-AB46-1FBED614A42D}" srcOrd="0" destOrd="0" presId="urn:microsoft.com/office/officeart/2005/8/layout/radial1"/>
    <dgm:cxn modelId="{E9178F1F-9E7A-48C0-BDF2-AB3CEFCD8206}" type="presOf" srcId="{B3CB2ADE-8E8F-4E4D-848C-019B326926F1}" destId="{6F90697D-5E07-4B82-89BC-2EEE25AFDEB6}" srcOrd="0" destOrd="0" presId="urn:microsoft.com/office/officeart/2005/8/layout/radial1"/>
    <dgm:cxn modelId="{5E1A3A5A-F70D-4EE8-9007-A37A67522D57}" type="presOf" srcId="{FD7B7548-B8FF-40AC-8EAC-94FFCADFC2E5}" destId="{D114A616-78E0-4701-AD0F-29EEB930729E}" srcOrd="1" destOrd="0" presId="urn:microsoft.com/office/officeart/2005/8/layout/radial1"/>
    <dgm:cxn modelId="{076F6F08-D335-4140-A797-506608439450}" srcId="{0D58864F-D38A-46CF-8735-0F6A4AC36ACF}" destId="{B3CB2ADE-8E8F-4E4D-848C-019B326926F1}" srcOrd="0" destOrd="0" parTransId="{A71D350D-CDEC-48F1-8102-B17375B29220}" sibTransId="{1B7DEEE6-2F69-481B-AED0-F1CCE459B63A}"/>
    <dgm:cxn modelId="{4A0AB3C1-CA99-43B6-9555-F1926EE8BCF6}" type="presOf" srcId="{0D58864F-D38A-46CF-8735-0F6A4AC36ACF}" destId="{BFA331B7-17CF-4578-ABBF-7EEF62236986}" srcOrd="0" destOrd="0" presId="urn:microsoft.com/office/officeart/2005/8/layout/radial1"/>
    <dgm:cxn modelId="{CB822028-5D40-4C82-86FB-BA80288FEDFE}" srcId="{B3CB2ADE-8E8F-4E4D-848C-019B326926F1}" destId="{B4831421-AE02-4A22-84C9-E9F97FBBF362}" srcOrd="2" destOrd="0" parTransId="{FD7B7548-B8FF-40AC-8EAC-94FFCADFC2E5}" sibTransId="{1A71B4A8-913A-4A9D-BC93-30F98202784C}"/>
    <dgm:cxn modelId="{61432C3A-93BA-4D82-A0F2-DDEF70243E39}" type="presOf" srcId="{0EF63377-489F-4227-8FD6-5A2A33E6421D}" destId="{BA056131-CFBF-4E7A-9E92-A640E6C52E87}" srcOrd="1" destOrd="0" presId="urn:microsoft.com/office/officeart/2005/8/layout/radial1"/>
    <dgm:cxn modelId="{29C28E4C-40C4-4267-865A-1FE359F3F67A}" srcId="{B3CB2ADE-8E8F-4E4D-848C-019B326926F1}" destId="{987C2992-B02C-4CEA-9C56-2773F4E6994C}" srcOrd="1" destOrd="0" parTransId="{EC3C198D-3C5F-4136-813A-C19C484B141F}" sibTransId="{7B96A2A3-87F7-4828-84C0-0A8160036917}"/>
    <dgm:cxn modelId="{ACF2FAE3-2081-4E0F-BC87-6CB46808F44D}" type="presOf" srcId="{EC3C198D-3C5F-4136-813A-C19C484B141F}" destId="{D28FD317-6959-436B-B7ED-8B949B22B98B}" srcOrd="1" destOrd="0" presId="urn:microsoft.com/office/officeart/2005/8/layout/radial1"/>
    <dgm:cxn modelId="{EA182FC8-9484-4174-A4F1-B8E7F7DF29DE}" type="presOf" srcId="{0EF63377-489F-4227-8FD6-5A2A33E6421D}" destId="{C763CEBF-5CC3-4A80-991C-9648AD28FA8E}" srcOrd="0" destOrd="0" presId="urn:microsoft.com/office/officeart/2005/8/layout/radial1"/>
    <dgm:cxn modelId="{5681F8C7-12D8-4B20-BB19-05C7E2CCFC7A}" type="presOf" srcId="{8A615DB0-6A93-4C95-9DC8-293B69B01880}" destId="{A1BB969C-9B36-4CD8-9E59-6405C204582E}" srcOrd="0" destOrd="0" presId="urn:microsoft.com/office/officeart/2005/8/layout/radial1"/>
    <dgm:cxn modelId="{D3585A52-C012-41D0-A485-1E81910A68BD}" type="presParOf" srcId="{BFA331B7-17CF-4578-ABBF-7EEF62236986}" destId="{6F90697D-5E07-4B82-89BC-2EEE25AFDEB6}" srcOrd="0" destOrd="0" presId="urn:microsoft.com/office/officeart/2005/8/layout/radial1"/>
    <dgm:cxn modelId="{36348FBD-ACDC-4C98-BBFA-EB86A715552E}" type="presParOf" srcId="{BFA331B7-17CF-4578-ABBF-7EEF62236986}" destId="{C763CEBF-5CC3-4A80-991C-9648AD28FA8E}" srcOrd="1" destOrd="0" presId="urn:microsoft.com/office/officeart/2005/8/layout/radial1"/>
    <dgm:cxn modelId="{8530129E-C39D-4993-91FB-F8CCC8A2D857}" type="presParOf" srcId="{C763CEBF-5CC3-4A80-991C-9648AD28FA8E}" destId="{BA056131-CFBF-4E7A-9E92-A640E6C52E87}" srcOrd="0" destOrd="0" presId="urn:microsoft.com/office/officeart/2005/8/layout/radial1"/>
    <dgm:cxn modelId="{4F7220DD-0DA2-4CD6-B518-317761D3E459}" type="presParOf" srcId="{BFA331B7-17CF-4578-ABBF-7EEF62236986}" destId="{A1BB969C-9B36-4CD8-9E59-6405C204582E}" srcOrd="2" destOrd="0" presId="urn:microsoft.com/office/officeart/2005/8/layout/radial1"/>
    <dgm:cxn modelId="{F393036A-482B-435B-A496-ED63DEC19684}" type="presParOf" srcId="{BFA331B7-17CF-4578-ABBF-7EEF62236986}" destId="{3E3A1A7E-46A3-4412-8400-46581E33E021}" srcOrd="3" destOrd="0" presId="urn:microsoft.com/office/officeart/2005/8/layout/radial1"/>
    <dgm:cxn modelId="{4BB5671A-813F-4865-A317-98EED755CD96}" type="presParOf" srcId="{3E3A1A7E-46A3-4412-8400-46581E33E021}" destId="{D28FD317-6959-436B-B7ED-8B949B22B98B}" srcOrd="0" destOrd="0" presId="urn:microsoft.com/office/officeart/2005/8/layout/radial1"/>
    <dgm:cxn modelId="{C96F8A12-3FA8-48C2-BF47-361135A43A82}" type="presParOf" srcId="{BFA331B7-17CF-4578-ABBF-7EEF62236986}" destId="{2DAB5720-B380-4C2B-AB46-1FBED614A42D}" srcOrd="4" destOrd="0" presId="urn:microsoft.com/office/officeart/2005/8/layout/radial1"/>
    <dgm:cxn modelId="{1DFCBB3F-EB59-4278-800F-FB10FCBBBAE0}" type="presParOf" srcId="{BFA331B7-17CF-4578-ABBF-7EEF62236986}" destId="{69E8F93B-38BF-4C80-B9D8-595FFBD04799}" srcOrd="5" destOrd="0" presId="urn:microsoft.com/office/officeart/2005/8/layout/radial1"/>
    <dgm:cxn modelId="{09805F14-E7E4-4A83-B509-F39767E5600B}" type="presParOf" srcId="{69E8F93B-38BF-4C80-B9D8-595FFBD04799}" destId="{D114A616-78E0-4701-AD0F-29EEB930729E}" srcOrd="0" destOrd="0" presId="urn:microsoft.com/office/officeart/2005/8/layout/radial1"/>
    <dgm:cxn modelId="{E36AD8CF-8001-421B-96CA-0A72DADE8FBA}" type="presParOf" srcId="{BFA331B7-17CF-4578-ABBF-7EEF62236986}" destId="{AFCB39DD-8362-4FE7-947C-0878E892B196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77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65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671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50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811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566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79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180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269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248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499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243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01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78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915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577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88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146221"/>
            <a:ext cx="5760000" cy="1836000"/>
          </a:xfrm>
        </p:spPr>
        <p:txBody>
          <a:bodyPr/>
          <a:lstStyle/>
          <a:p>
            <a:r>
              <a:rPr lang="ja-JP" altLang="en-US" dirty="0"/>
              <a:t>オフィス</a:t>
            </a:r>
            <a:r>
              <a:rPr lang="ja-JP" altLang="en-US" dirty="0" smtClean="0"/>
              <a:t>における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環境活動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FOM FAMILY</a:t>
            </a:r>
          </a:p>
          <a:p>
            <a:r>
              <a:rPr kumimoji="1" lang="ja-JP" altLang="en-US" dirty="0" smtClean="0"/>
              <a:t>環境活動ワーキンググループ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432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環境</a:t>
            </a:r>
            <a:r>
              <a:rPr lang="ja-JP" altLang="en-US" dirty="0"/>
              <a:t>方針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2133600"/>
            <a:ext cx="7201585" cy="4724400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CO2</a:t>
            </a:r>
            <a:r>
              <a:rPr kumimoji="1" lang="ja-JP" altLang="en-US" sz="2400" dirty="0" smtClean="0"/>
              <a:t>排出量の削減</a:t>
            </a:r>
            <a:endParaRPr kumimoji="1" lang="en-US" altLang="ja-JP" sz="2400" dirty="0" smtClean="0"/>
          </a:p>
          <a:p>
            <a:pPr lvl="1"/>
            <a:r>
              <a:rPr kumimoji="1" lang="ja-JP" altLang="en-US" sz="2000" dirty="0" smtClean="0"/>
              <a:t>年間で約</a:t>
            </a:r>
            <a:r>
              <a:rPr kumimoji="1" lang="en-US" altLang="ja-JP" sz="2000" dirty="0" smtClean="0"/>
              <a:t>30%</a:t>
            </a:r>
            <a:r>
              <a:rPr kumimoji="1" lang="ja-JP" altLang="en-US" sz="2000" dirty="0" smtClean="0"/>
              <a:t>の削減を目指す</a:t>
            </a:r>
            <a:endParaRPr kumimoji="1" lang="en-US" altLang="ja-JP" sz="2000" dirty="0" smtClean="0"/>
          </a:p>
          <a:p>
            <a:pPr lvl="1"/>
            <a:r>
              <a:rPr lang="ja-JP" altLang="en-US" sz="2000" dirty="0" smtClean="0"/>
              <a:t>現状</a:t>
            </a:r>
            <a:r>
              <a:rPr lang="en-US" altLang="ja-JP" sz="2000" dirty="0" smtClean="0"/>
              <a:t>800</a:t>
            </a:r>
            <a:r>
              <a:rPr lang="ja-JP" altLang="en-US" sz="2000" dirty="0" smtClean="0"/>
              <a:t>万トン→目標</a:t>
            </a:r>
            <a:r>
              <a:rPr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560</a:t>
            </a:r>
            <a:r>
              <a:rPr lang="ja-JP" altLang="en-US" sz="2000" dirty="0" smtClean="0"/>
              <a:t>万トン</a:t>
            </a:r>
            <a:endParaRPr lang="en-US" altLang="ja-JP" sz="2000" dirty="0" smtClean="0"/>
          </a:p>
          <a:p>
            <a:r>
              <a:rPr kumimoji="1" lang="ja-JP" altLang="en-US" sz="2400" dirty="0" smtClean="0"/>
              <a:t>資源再利用率の向上</a:t>
            </a:r>
            <a:endParaRPr kumimoji="1" lang="en-US" altLang="ja-JP" sz="2400" dirty="0" smtClean="0"/>
          </a:p>
          <a:p>
            <a:pPr lvl="1"/>
            <a:r>
              <a:rPr lang="ja-JP" altLang="en-US" sz="2000" dirty="0"/>
              <a:t>年間で</a:t>
            </a:r>
            <a:r>
              <a:rPr lang="ja-JP" altLang="en-US" sz="2000" dirty="0" smtClean="0"/>
              <a:t>約</a:t>
            </a:r>
            <a:r>
              <a:rPr lang="en-US" altLang="ja-JP" sz="2000" dirty="0" smtClean="0"/>
              <a:t>80</a:t>
            </a:r>
            <a:r>
              <a:rPr lang="en-US" altLang="ja-JP" sz="2000" dirty="0"/>
              <a:t>%</a:t>
            </a:r>
            <a:r>
              <a:rPr lang="ja-JP" altLang="en-US" sz="2000" dirty="0" smtClean="0"/>
              <a:t>の再利用を</a:t>
            </a:r>
            <a:r>
              <a:rPr lang="ja-JP" altLang="en-US" sz="2000" dirty="0"/>
              <a:t>目指す</a:t>
            </a:r>
            <a:endParaRPr lang="en-US" altLang="ja-JP" sz="2000" dirty="0"/>
          </a:p>
          <a:p>
            <a:pPr lvl="1"/>
            <a:r>
              <a:rPr lang="ja-JP" altLang="en-US" sz="2000" dirty="0" smtClean="0"/>
              <a:t>現状</a:t>
            </a:r>
            <a:r>
              <a:rPr lang="en-US" altLang="ja-JP" sz="2000" dirty="0" smtClean="0"/>
              <a:t>4,120/6,380</a:t>
            </a:r>
            <a:r>
              <a:rPr lang="ja-JP" altLang="en-US" sz="2000" dirty="0" smtClean="0"/>
              <a:t>万トン→目標</a:t>
            </a:r>
            <a:r>
              <a:rPr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5,104</a:t>
            </a:r>
            <a:r>
              <a:rPr lang="en-US" altLang="ja-JP" sz="2000" dirty="0" smtClean="0"/>
              <a:t>/6,380</a:t>
            </a:r>
            <a:r>
              <a:rPr lang="ja-JP" altLang="en-US" sz="2000" dirty="0" smtClean="0"/>
              <a:t>万</a:t>
            </a:r>
            <a:r>
              <a:rPr lang="ja-JP" altLang="en-US" sz="2000" dirty="0"/>
              <a:t>トン</a:t>
            </a:r>
            <a:endParaRPr lang="en-US" altLang="ja-JP" sz="2000" dirty="0"/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75167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84589" y="624110"/>
            <a:ext cx="6589199" cy="1280890"/>
          </a:xfrm>
        </p:spPr>
        <p:txBody>
          <a:bodyPr/>
          <a:lstStyle/>
          <a:p>
            <a:r>
              <a:rPr kumimoji="1" lang="ja-JP" altLang="en-US" dirty="0" smtClean="0"/>
              <a:t>行動目標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37637" y="1905000"/>
            <a:ext cx="4816211" cy="4035382"/>
          </a:xfrm>
        </p:spPr>
        <p:txBody>
          <a:bodyPr>
            <a:normAutofit/>
          </a:bodyPr>
          <a:lstStyle/>
          <a:p>
            <a:r>
              <a:rPr lang="en-US" altLang="ja-JP" sz="2400" dirty="0" smtClean="0"/>
              <a:t>3R</a:t>
            </a:r>
            <a:r>
              <a:rPr lang="ja-JP" altLang="en-US" sz="2400" dirty="0" smtClean="0"/>
              <a:t>の推進</a:t>
            </a:r>
            <a:endParaRPr lang="en-US" altLang="ja-JP" sz="24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Reduce</a:t>
            </a:r>
          </a:p>
          <a:p>
            <a:pPr lvl="2"/>
            <a:r>
              <a:rPr lang="ja-JP" altLang="en-US" sz="1800" dirty="0" smtClean="0"/>
              <a:t>廃棄物の発生を抑制する</a:t>
            </a:r>
            <a:endParaRPr lang="en-US" altLang="ja-JP" sz="1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Reuse</a:t>
            </a:r>
          </a:p>
          <a:p>
            <a:pPr lvl="2"/>
            <a:r>
              <a:rPr lang="ja-JP" altLang="en-US" sz="1800" dirty="0" smtClean="0"/>
              <a:t>使えるものは捨てずに再使用する</a:t>
            </a:r>
            <a:endParaRPr kumimoji="1" lang="en-US" altLang="ja-JP" sz="1800" dirty="0" smtClean="0"/>
          </a:p>
          <a:p>
            <a:pPr marL="914400" lvl="1" indent="-457200">
              <a:buFont typeface="+mj-lt"/>
              <a:buAutoNum type="arabicPeriod"/>
            </a:pPr>
            <a:r>
              <a:rPr lang="en-US" altLang="ja-JP" sz="20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Recycle</a:t>
            </a:r>
          </a:p>
          <a:p>
            <a:pPr lvl="2"/>
            <a:r>
              <a:rPr kumimoji="1" lang="ja-JP" altLang="en-US" sz="1800" dirty="0" smtClean="0"/>
              <a:t>使用済みのものを再資源化する</a:t>
            </a:r>
            <a:endParaRPr kumimoji="1" lang="en-US" altLang="ja-JP" sz="1800" dirty="0" smtClean="0"/>
          </a:p>
          <a:p>
            <a:pPr lvl="2"/>
            <a:r>
              <a:rPr lang="ja-JP" altLang="en-US" sz="1800" dirty="0" smtClean="0"/>
              <a:t>新たなものとして再生する</a:t>
            </a:r>
            <a:endParaRPr kumimoji="1" lang="ja-JP" altLang="en-US" sz="1800" dirty="0"/>
          </a:p>
        </p:txBody>
      </p:sp>
      <p:graphicFrame>
        <p:nvGraphicFramePr>
          <p:cNvPr id="4" name="図表 3"/>
          <p:cNvGraphicFramePr/>
          <p:nvPr>
            <p:extLst/>
          </p:nvPr>
        </p:nvGraphicFramePr>
        <p:xfrm>
          <a:off x="310998" y="1905000"/>
          <a:ext cx="4274369" cy="36661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007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具体的施策（</a:t>
            </a:r>
            <a:r>
              <a:rPr lang="en-US" altLang="ja-JP" dirty="0" smtClean="0"/>
              <a:t>1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用紙の使用量削減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社内資料・</a:t>
            </a:r>
            <a:r>
              <a:rPr lang="en-US" altLang="ja-JP" sz="2000" dirty="0" smtClean="0"/>
              <a:t>FAX</a:t>
            </a:r>
            <a:r>
              <a:rPr lang="ja-JP" altLang="en-US" sz="2000" dirty="0" smtClean="0"/>
              <a:t>受信紙の裏紙利用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印刷結果のプレビュー確認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両面・縮小印刷の励行</a:t>
            </a:r>
            <a:endParaRPr kumimoji="1"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5412" y="4282751"/>
            <a:ext cx="1792015" cy="190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518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具体的施策（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省エネの推進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離席時におけるディスプレイの電源オフ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昼休み・残業時間における不要照明の消灯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最終退出時の完全消灯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クールビズ・ウォームビズの導入</a:t>
            </a:r>
            <a:endParaRPr kumimoji="1"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3316" y="4581331"/>
            <a:ext cx="1598958" cy="157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621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具体的施策（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 smtClean="0"/>
              <a:t>資源の再利用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空容器（ペットボトル・カン・ビン）の分別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ペットボトルキャップの回収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使用済みトナーのリサイクル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グリーン製品の使用</a:t>
            </a:r>
            <a:endParaRPr kumimoji="1" lang="ja-JP" altLang="en-US" sz="2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5910" y="4225677"/>
            <a:ext cx="1497280" cy="1990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743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環境活動</a:t>
            </a:r>
            <a:r>
              <a:rPr lang="en-US" altLang="ja-JP" dirty="0" smtClean="0"/>
              <a:t>WG</a:t>
            </a:r>
            <a:r>
              <a:rPr lang="ja-JP" altLang="en-US" dirty="0" smtClean="0"/>
              <a:t>メンバー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p"/>
            </a:pPr>
            <a:r>
              <a:rPr kumimoji="1" lang="ja-JP" altLang="en-US" dirty="0" smtClean="0"/>
              <a:t>総務部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田中課長（内線</a:t>
            </a:r>
            <a:r>
              <a:rPr lang="en-US" altLang="ja-JP" dirty="0" smtClean="0"/>
              <a:t>715-631</a:t>
            </a:r>
            <a:r>
              <a:rPr lang="ja-JP" altLang="en-US" dirty="0" smtClean="0"/>
              <a:t>）</a:t>
            </a:r>
            <a:endParaRPr lang="en-US" altLang="ja-JP" dirty="0" smtClean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企画部</a:t>
            </a:r>
            <a:endParaRPr lang="en-US" altLang="ja-JP" dirty="0"/>
          </a:p>
          <a:p>
            <a:pPr lvl="1"/>
            <a:r>
              <a:rPr lang="ja-JP" altLang="en-US" dirty="0"/>
              <a:t>山田</a:t>
            </a:r>
            <a:r>
              <a:rPr lang="ja-JP" altLang="en-US" dirty="0" smtClean="0"/>
              <a:t>課長</a:t>
            </a:r>
            <a:r>
              <a:rPr lang="ja-JP" altLang="en-US" dirty="0"/>
              <a:t>（内線</a:t>
            </a:r>
            <a:r>
              <a:rPr lang="en-US" altLang="ja-JP" dirty="0" smtClean="0"/>
              <a:t>716-832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営業部</a:t>
            </a:r>
            <a:endParaRPr lang="en-US" altLang="ja-JP" dirty="0"/>
          </a:p>
          <a:p>
            <a:pPr lvl="1"/>
            <a:r>
              <a:rPr lang="ja-JP" altLang="en-US" dirty="0"/>
              <a:t>富永</a:t>
            </a:r>
            <a:r>
              <a:rPr lang="ja-JP" altLang="en-US" dirty="0" smtClean="0"/>
              <a:t>課長</a:t>
            </a:r>
            <a:r>
              <a:rPr lang="ja-JP" altLang="en-US" dirty="0"/>
              <a:t>（内線</a:t>
            </a:r>
            <a:r>
              <a:rPr lang="en-US" altLang="ja-JP" dirty="0" smtClean="0"/>
              <a:t>717-463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pPr>
              <a:buFont typeface="Wingdings" panose="05000000000000000000" pitchFamily="2" charset="2"/>
              <a:buChar char="p"/>
            </a:pPr>
            <a:r>
              <a:rPr lang="ja-JP" altLang="en-US" dirty="0" smtClean="0"/>
              <a:t>情報システム部</a:t>
            </a:r>
            <a:endParaRPr lang="en-US" altLang="ja-JP" dirty="0"/>
          </a:p>
          <a:p>
            <a:pPr lvl="1"/>
            <a:r>
              <a:rPr lang="ja-JP" altLang="en-US" dirty="0" smtClean="0"/>
              <a:t>森田課長</a:t>
            </a:r>
            <a:r>
              <a:rPr lang="ja-JP" altLang="en-US" dirty="0"/>
              <a:t>（内線</a:t>
            </a:r>
            <a:r>
              <a:rPr lang="en-US" altLang="ja-JP" dirty="0" smtClean="0"/>
              <a:t>718-241</a:t>
            </a:r>
            <a:r>
              <a:rPr lang="ja-JP" altLang="en-US" dirty="0" smtClean="0"/>
              <a:t>）</a:t>
            </a:r>
            <a:endParaRPr lang="ja-JP" altLang="en-US" dirty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6790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ウィスプ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229</TotalTime>
  <Words>221</Words>
  <Application>Microsoft Office PowerPoint</Application>
  <PresentationFormat>画面に合わせる (4:3)</PresentationFormat>
  <Paragraphs>49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7" baseType="lpstr">
      <vt:lpstr>HGｺﾞｼｯｸE</vt:lpstr>
      <vt:lpstr>HG創英角ｺﾞｼｯｸUB</vt:lpstr>
      <vt:lpstr>ＭＳ Ｐゴシック</vt:lpstr>
      <vt:lpstr>Arial</vt:lpstr>
      <vt:lpstr>Arial Black</vt:lpstr>
      <vt:lpstr>Franklin Gothic Book</vt:lpstr>
      <vt:lpstr>Franklin Gothic Medium</vt:lpstr>
      <vt:lpstr>Wingdings</vt:lpstr>
      <vt:lpstr>Wingdings 3</vt:lpstr>
      <vt:lpstr>ウィスプ</vt:lpstr>
      <vt:lpstr>オフィスにおける 環境活動</vt:lpstr>
      <vt:lpstr>環境方針</vt:lpstr>
      <vt:lpstr>行動目標</vt:lpstr>
      <vt:lpstr>具体的施策（1）</vt:lpstr>
      <vt:lpstr>具体的施策（2）</vt:lpstr>
      <vt:lpstr>具体的施策（3）</vt:lpstr>
      <vt:lpstr>環境活動WGメンバー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25</cp:revision>
  <dcterms:created xsi:type="dcterms:W3CDTF">2013-03-06T05:22:29Z</dcterms:created>
  <dcterms:modified xsi:type="dcterms:W3CDTF">2013-06-01T02:15:43Z</dcterms:modified>
</cp:coreProperties>
</file>