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5" r:id="rId2"/>
    <p:sldId id="283" r:id="rId3"/>
    <p:sldId id="284" r:id="rId4"/>
    <p:sldId id="286" r:id="rId5"/>
    <p:sldId id="285" r:id="rId6"/>
    <p:sldId id="277" r:id="rId7"/>
    <p:sldId id="278" r:id="rId8"/>
    <p:sldId id="279" r:id="rId9"/>
    <p:sldId id="280" r:id="rId10"/>
    <p:sldId id="281" r:id="rId11"/>
    <p:sldId id="287" r:id="rId12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1337767792"/>
        <c:axId val="-1337769424"/>
      </c:lineChart>
      <c:dateAx>
        <c:axId val="-13377677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7769424"/>
        <c:crosses val="autoZero"/>
        <c:auto val="0"/>
        <c:lblOffset val="100"/>
        <c:baseTimeUnit val="months"/>
        <c:majorUnit val="1"/>
        <c:majorTimeUnit val="months"/>
      </c:dateAx>
      <c:valAx>
        <c:axId val="-13377694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776779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336126208"/>
        <c:axId val="-1336125120"/>
      </c:barChart>
      <c:catAx>
        <c:axId val="-133612620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6125120"/>
        <c:crosses val="autoZero"/>
        <c:auto val="1"/>
        <c:lblAlgn val="ctr"/>
        <c:lblOffset val="100"/>
        <c:noMultiLvlLbl val="0"/>
      </c:catAx>
      <c:valAx>
        <c:axId val="-133612512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61262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-1336128384"/>
        <c:axId val="-1336127296"/>
      </c:barChart>
      <c:catAx>
        <c:axId val="-133612838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6127296"/>
        <c:crosses val="autoZero"/>
        <c:auto val="1"/>
        <c:lblAlgn val="ctr"/>
        <c:lblOffset val="100"/>
        <c:noMultiLvlLbl val="0"/>
      </c:catAx>
      <c:valAx>
        <c:axId val="-133612729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13361283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1911121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1299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81192" y="1980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73535"/>
              </p:ext>
            </p:extLst>
          </p:nvPr>
        </p:nvGraphicFramePr>
        <p:xfrm>
          <a:off x="792000" y="2520000"/>
          <a:ext cx="7560000" cy="378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47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1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現状分析と問題点</a:t>
            </a:r>
            <a:endParaRPr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4297341"/>
          </a:xfrm>
        </p:spPr>
        <p:txBody>
          <a:bodyPr/>
          <a:lstStyle/>
          <a:p>
            <a:pPr lvl="0"/>
            <a:r>
              <a:rPr lang="ja-JP" dirty="0" smtClean="0"/>
              <a:t>新商品が定番化しない</a:t>
            </a:r>
          </a:p>
          <a:p>
            <a:pPr lvl="1"/>
            <a:r>
              <a:rPr lang="ja-JP" dirty="0" smtClean="0"/>
              <a:t>新商品発売後、売上は一時的に上昇するが、長期に維持されない</a:t>
            </a:r>
          </a:p>
          <a:p>
            <a:pPr lvl="0">
              <a:spcBef>
                <a:spcPts val="2400"/>
              </a:spcBef>
            </a:pPr>
            <a:r>
              <a:rPr lang="ja-JP" dirty="0" smtClean="0"/>
              <a:t>リピート率が徐々に下降</a:t>
            </a:r>
          </a:p>
          <a:p>
            <a:pPr lvl="1"/>
            <a:r>
              <a:rPr lang="en-US" dirty="0" smtClean="0"/>
              <a:t>2012</a:t>
            </a:r>
            <a:r>
              <a:rPr lang="ja-JP" dirty="0" smtClean="0"/>
              <a:t>年度</a:t>
            </a:r>
            <a:r>
              <a:rPr lang="en-US" altLang="ja-JP" dirty="0" smtClean="0"/>
              <a:t> </a:t>
            </a:r>
            <a:r>
              <a:rPr lang="ja-JP" dirty="0" smtClean="0"/>
              <a:t>リピート率</a:t>
            </a:r>
            <a:r>
              <a:rPr lang="en-US" dirty="0" smtClean="0"/>
              <a:t>34</a:t>
            </a:r>
            <a:r>
              <a:rPr lang="ja-JP" dirty="0" smtClean="0"/>
              <a:t>％</a:t>
            </a:r>
          </a:p>
          <a:p>
            <a:pPr lvl="1"/>
            <a:r>
              <a:rPr lang="en-US" dirty="0" smtClean="0"/>
              <a:t>2013</a:t>
            </a:r>
            <a:r>
              <a:rPr lang="ja-JP" dirty="0" smtClean="0"/>
              <a:t>年度</a:t>
            </a:r>
            <a:r>
              <a:rPr lang="en-US" altLang="ja-JP" dirty="0" smtClean="0"/>
              <a:t> </a:t>
            </a:r>
            <a:r>
              <a:rPr lang="ja-JP" dirty="0" smtClean="0"/>
              <a:t>リピート率</a:t>
            </a:r>
            <a:r>
              <a:rPr lang="en-US" dirty="0" smtClean="0"/>
              <a:t>31</a:t>
            </a:r>
            <a:r>
              <a:rPr lang="ja-JP" dirty="0" smtClean="0"/>
              <a:t>％</a:t>
            </a:r>
          </a:p>
          <a:p>
            <a:pPr lvl="0">
              <a:spcBef>
                <a:spcPts val="2400"/>
              </a:spcBef>
            </a:pPr>
            <a:r>
              <a:rPr lang="ja-JP" dirty="0" smtClean="0"/>
              <a:t>売上金額の伸び悩み</a:t>
            </a:r>
          </a:p>
          <a:p>
            <a:pPr lvl="1"/>
            <a:r>
              <a:rPr lang="en-US" dirty="0" smtClean="0"/>
              <a:t>2012</a:t>
            </a:r>
            <a:r>
              <a:rPr lang="ja-JP" dirty="0" smtClean="0"/>
              <a:t>年度</a:t>
            </a:r>
            <a:r>
              <a:rPr lang="en-US" altLang="ja-JP" dirty="0" smtClean="0"/>
              <a:t> </a:t>
            </a:r>
            <a:r>
              <a:rPr lang="ja-JP" dirty="0" smtClean="0"/>
              <a:t>売上金額</a:t>
            </a:r>
            <a:r>
              <a:rPr lang="en-US" dirty="0" smtClean="0"/>
              <a:t>135,600</a:t>
            </a:r>
            <a:r>
              <a:rPr lang="ja-JP" dirty="0" smtClean="0"/>
              <a:t>千円、前年比</a:t>
            </a:r>
            <a:r>
              <a:rPr lang="en-US" dirty="0" smtClean="0"/>
              <a:t>99</a:t>
            </a:r>
            <a:r>
              <a:rPr lang="ja-JP" dirty="0" smtClean="0"/>
              <a:t>％</a:t>
            </a:r>
          </a:p>
          <a:p>
            <a:pPr lvl="1"/>
            <a:r>
              <a:rPr lang="en-US" dirty="0" smtClean="0"/>
              <a:t>2013</a:t>
            </a:r>
            <a:r>
              <a:rPr lang="ja-JP" dirty="0" smtClean="0"/>
              <a:t>年度</a:t>
            </a:r>
            <a:r>
              <a:rPr lang="en-US" altLang="ja-JP" dirty="0" smtClean="0"/>
              <a:t> </a:t>
            </a:r>
            <a:r>
              <a:rPr lang="ja-JP" dirty="0" smtClean="0"/>
              <a:t>売上金額</a:t>
            </a:r>
            <a:r>
              <a:rPr lang="en-US" dirty="0" smtClean="0"/>
              <a:t>132,500</a:t>
            </a:r>
            <a:r>
              <a:rPr lang="ja-JP" dirty="0" smtClean="0"/>
              <a:t>千円、前年比</a:t>
            </a:r>
            <a:r>
              <a:rPr lang="en-US" dirty="0" smtClean="0"/>
              <a:t>98</a:t>
            </a:r>
            <a:r>
              <a:rPr lang="ja-JP" dirty="0" smtClean="0"/>
              <a:t>％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179003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3641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sp>
        <p:nvSpPr>
          <p:cNvPr id="122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600" y="1980000"/>
            <a:ext cx="7989888" cy="433387"/>
          </a:xfrm>
        </p:spPr>
        <p:txBody>
          <a:bodyPr/>
          <a:lstStyle/>
          <a:p>
            <a:r>
              <a:rPr lang="ja-JP" altLang="en-US" dirty="0" smtClean="0"/>
              <a:t>新シリーズ「七曜日の果実と野菜」（仮称）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42399"/>
              </p:ext>
            </p:extLst>
          </p:nvPr>
        </p:nvGraphicFramePr>
        <p:xfrm>
          <a:off x="970208" y="2520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新商品の主要ターゲット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2005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01847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1070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6260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/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696235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625</TotalTime>
  <Words>349</Words>
  <Application>Microsoft Office PowerPoint</Application>
  <PresentationFormat>画面に合わせる (4:3)</PresentationFormat>
  <Paragraphs>97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5" baseType="lpstr">
      <vt:lpstr>HGｺﾞｼｯｸE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新商品の開発プラン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61</cp:revision>
  <dcterms:created xsi:type="dcterms:W3CDTF">2012-12-04T04:31:25Z</dcterms:created>
  <dcterms:modified xsi:type="dcterms:W3CDTF">2013-06-01T02:11:16Z</dcterms:modified>
</cp:coreProperties>
</file>