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8"/>
  </p:notesMasterIdLst>
  <p:handoutMasterIdLst>
    <p:handoutMasterId r:id="rId9"/>
  </p:handoutMasterIdLst>
  <p:sldIdLst>
    <p:sldId id="256" r:id="rId2"/>
    <p:sldId id="257" r:id="rId3"/>
    <p:sldId id="258" r:id="rId4"/>
    <p:sldId id="259" r:id="rId5"/>
    <p:sldId id="264" r:id="rId6"/>
    <p:sldId id="262" r:id="rId7"/>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D41"/>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howGuides="1">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1494E6A1-A4B3-4C14-82B9-6E8F01C355FD}" type="datetimeFigureOut">
              <a:rPr kumimoji="1" lang="ja-JP" altLang="en-US" smtClean="0"/>
              <a:t>2013/4/1</a:t>
            </a:fld>
            <a:endParaRPr kumimoji="1" lang="ja-JP" altLang="en-US"/>
          </a:p>
        </p:txBody>
      </p:sp>
      <p:sp>
        <p:nvSpPr>
          <p:cNvPr id="4" name="フッター プレースホルダー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94C6EB8A-1828-4702-B7E4-F473A88A481E}" type="slidenum">
              <a:rPr kumimoji="1" lang="ja-JP" altLang="en-US" smtClean="0"/>
              <a:t>‹#›</a:t>
            </a:fld>
            <a:endParaRPr kumimoji="1" lang="ja-JP" altLang="en-US"/>
          </a:p>
        </p:txBody>
      </p:sp>
    </p:spTree>
    <p:extLst>
      <p:ext uri="{BB962C8B-B14F-4D97-AF65-F5344CB8AC3E}">
        <p14:creationId xmlns:p14="http://schemas.microsoft.com/office/powerpoint/2010/main" val="2417113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E9EE9058-0730-43BC-95AE-545CC4D0CC0F}" type="datetimeFigureOut">
              <a:rPr kumimoji="1" lang="ja-JP" altLang="en-US" smtClean="0"/>
              <a:t>2013/4/1</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1987"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87D34B3A-4986-4E5B-923C-7508EA98D7C4}" type="slidenum">
              <a:rPr kumimoji="1" lang="ja-JP" altLang="en-US" smtClean="0"/>
              <a:t>‹#›</a:t>
            </a:fld>
            <a:endParaRPr kumimoji="1" lang="ja-JP" altLang="en-US"/>
          </a:p>
        </p:txBody>
      </p:sp>
    </p:spTree>
    <p:extLst>
      <p:ext uri="{BB962C8B-B14F-4D97-AF65-F5344CB8AC3E}">
        <p14:creationId xmlns:p14="http://schemas.microsoft.com/office/powerpoint/2010/main" val="1601095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・施設の目玉となる露天風呂の温泉は、「三石の湯」と呼ばれ、大正時代から続く天然温泉の湯を使っています。</a:t>
            </a:r>
            <a:endParaRPr kumimoji="1" lang="en-US" altLang="ja-JP" dirty="0" smtClean="0"/>
          </a:p>
          <a:p>
            <a:r>
              <a:rPr kumimoji="1" lang="ja-JP" altLang="en-US" dirty="0" smtClean="0"/>
              <a:t>・日ごろの疲れを癒し、リフレッシュするなら、</a:t>
            </a:r>
            <a:r>
              <a:rPr kumimoji="1" lang="en-US" altLang="ja-JP" dirty="0" smtClean="0"/>
              <a:t>SPA</a:t>
            </a:r>
            <a:r>
              <a:rPr kumimoji="1" lang="ja-JP" altLang="en-US" dirty="0" smtClean="0"/>
              <a:t>ゾーンがおすすめです。遠くに見える広大な海を眺めながら効果的に</a:t>
            </a:r>
            <a:r>
              <a:rPr kumimoji="1" lang="ja-JP" altLang="en-US" smtClean="0"/>
              <a:t>疲労回復できます。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2</a:t>
            </a:fld>
            <a:endParaRPr kumimoji="1" lang="ja-JP" altLang="en-US"/>
          </a:p>
        </p:txBody>
      </p:sp>
    </p:spTree>
    <p:extLst>
      <p:ext uri="{BB962C8B-B14F-4D97-AF65-F5344CB8AC3E}">
        <p14:creationId xmlns:p14="http://schemas.microsoft.com/office/powerpoint/2010/main" val="230781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・日本料理「白雲」では、今年</a:t>
            </a:r>
            <a:r>
              <a:rPr kumimoji="1" lang="en-US" altLang="ja-JP" dirty="0" smtClean="0"/>
              <a:t>4</a:t>
            </a:r>
            <a:r>
              <a:rPr kumimoji="1" lang="ja-JP" altLang="en-US" dirty="0" smtClean="0"/>
              <a:t>月からアンデルセンホテルの元料理長、山上信也氏をメインシェフにお迎えました。新鮮な食材と彩り鮮やかな季節の移ろいをお楽しみいただける和食懐石をご提供します。</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3</a:t>
            </a:fld>
            <a:endParaRPr kumimoji="1" lang="ja-JP" altLang="en-US"/>
          </a:p>
        </p:txBody>
      </p:sp>
    </p:spTree>
    <p:extLst>
      <p:ext uri="{BB962C8B-B14F-4D97-AF65-F5344CB8AC3E}">
        <p14:creationId xmlns:p14="http://schemas.microsoft.com/office/powerpoint/2010/main" val="1921837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観光スポットの詳細については、説明を橋本さんに引き継ぐ。</a:t>
            </a:r>
            <a:endParaRPr kumimoji="1" lang="ja-JP" altLang="en-US" dirty="0"/>
          </a:p>
        </p:txBody>
      </p:sp>
      <p:sp>
        <p:nvSpPr>
          <p:cNvPr id="4" name="スライド番号プレースホルダー 3"/>
          <p:cNvSpPr>
            <a:spLocks noGrp="1"/>
          </p:cNvSpPr>
          <p:nvPr>
            <p:ph type="sldNum" sz="quarter" idx="10"/>
          </p:nvPr>
        </p:nvSpPr>
        <p:spPr/>
        <p:txBody>
          <a:bodyPr/>
          <a:lstStyle/>
          <a:p>
            <a:fld id="{87D34B3A-4986-4E5B-923C-7508EA98D7C4}" type="slidenum">
              <a:rPr kumimoji="1" lang="ja-JP" altLang="en-US" smtClean="0"/>
              <a:t>5</a:t>
            </a:fld>
            <a:endParaRPr kumimoji="1" lang="ja-JP" altLang="en-US"/>
          </a:p>
        </p:txBody>
      </p:sp>
    </p:spTree>
    <p:extLst>
      <p:ext uri="{BB962C8B-B14F-4D97-AF65-F5344CB8AC3E}">
        <p14:creationId xmlns:p14="http://schemas.microsoft.com/office/powerpoint/2010/main" val="1287369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フッター プレースホルダー 4"/>
          <p:cNvSpPr>
            <a:spLocks noGrp="1"/>
          </p:cNvSpPr>
          <p:nvPr>
            <p:ph type="ftr" sz="quarter" idx="11"/>
          </p:nvPr>
        </p:nvSpPr>
        <p:spPr/>
        <p:txBody>
          <a:bodyPr/>
          <a:lstStyle/>
          <a:p>
            <a:endParaRPr kumimoji="0" lang="en-US"/>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575363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フッター プレースホルダー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352186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フッター プレースホルダー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15042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フッター プレースホルダー 4"/>
          <p:cNvSpPr>
            <a:spLocks noGrp="1"/>
          </p:cNvSpPr>
          <p:nvPr>
            <p:ph type="ftr" sz="quarter" idx="11"/>
          </p:nvPr>
        </p:nvSpPr>
        <p:spPr/>
        <p:txBody>
          <a:bodyPr/>
          <a:lstStyle/>
          <a:p>
            <a:endParaRPr kumimoji="0" lang="en-US"/>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576855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4CBEAF9-9E58-4CC8-A6FF-6DD8A58DEEA4}" type="datetimeFigureOut">
              <a:rPr lang="en-US" smtClean="0"/>
              <a:pPr/>
              <a:t>4/1/2013</a:t>
            </a:fld>
            <a:endParaRPr lang="en-US"/>
          </a:p>
        </p:txBody>
      </p:sp>
      <p:sp>
        <p:nvSpPr>
          <p:cNvPr id="5" name="フッター プレースホルダー 4"/>
          <p:cNvSpPr>
            <a:spLocks noGrp="1"/>
          </p:cNvSpPr>
          <p:nvPr>
            <p:ph type="ftr" sz="quarter" idx="11"/>
          </p:nvPr>
        </p:nvSpPr>
        <p:spPr/>
        <p:txBody>
          <a:bodyPr/>
          <a:lstStyle/>
          <a:p>
            <a:endParaRPr kumimoji="0" lang="en-US"/>
          </a:p>
        </p:txBody>
      </p:sp>
      <p:sp>
        <p:nvSpPr>
          <p:cNvPr id="6" name="スライド番号プレースホルダー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1016974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フッター プレースホルダー 5"/>
          <p:cNvSpPr>
            <a:spLocks noGrp="1"/>
          </p:cNvSpPr>
          <p:nvPr>
            <p:ph type="ftr" sz="quarter" idx="11"/>
          </p:nvPr>
        </p:nvSpPr>
        <p:spPr/>
        <p:txBody>
          <a:bodyPr/>
          <a:lstStyle/>
          <a:p>
            <a:endParaRPr kumimoji="0" lang="en-US"/>
          </a:p>
        </p:txBody>
      </p:sp>
      <p:sp>
        <p:nvSpPr>
          <p:cNvPr id="7" name="スライド番号プレースホルダー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1341343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4CBEAF9-9E58-4CC8-A6FF-6DD8A58DEEA4}" type="datetimeFigureOut">
              <a:rPr lang="en-US" smtClean="0"/>
              <a:pPr/>
              <a:t>4/1/2013</a:t>
            </a:fld>
            <a:endParaRPr lang="en-US"/>
          </a:p>
        </p:txBody>
      </p:sp>
      <p:sp>
        <p:nvSpPr>
          <p:cNvPr id="8" name="フッター プレースホルダー 7"/>
          <p:cNvSpPr>
            <a:spLocks noGrp="1"/>
          </p:cNvSpPr>
          <p:nvPr>
            <p:ph type="ftr" sz="quarter" idx="11"/>
          </p:nvPr>
        </p:nvSpPr>
        <p:spPr/>
        <p:txBody>
          <a:bodyPr/>
          <a:lstStyle/>
          <a:p>
            <a:endParaRPr kumimoji="0" lang="en-US"/>
          </a:p>
        </p:txBody>
      </p:sp>
      <p:sp>
        <p:nvSpPr>
          <p:cNvPr id="9" name="スライド番号プレースホルダー 8"/>
          <p:cNvSpPr>
            <a:spLocks noGrp="1"/>
          </p:cNvSpPr>
          <p:nvPr>
            <p:ph type="sldNum" sz="quarter" idx="12"/>
          </p:nvPr>
        </p:nvSpPr>
        <p:spPr/>
        <p:txBody>
          <a:bodyPr/>
          <a:lstStyle/>
          <a:p>
            <a:fld id="{CA15C064-DD44-4CAC-873E-2D1F54821676}" type="slidenum">
              <a:rPr kumimoji="0" lang="en-US" smtClean="0"/>
              <a:pPr/>
              <a:t>‹#›</a:t>
            </a:fld>
            <a:endParaRPr kumimoji="0" lang="en-US" dirty="0"/>
          </a:p>
        </p:txBody>
      </p:sp>
    </p:spTree>
    <p:extLst>
      <p:ext uri="{BB962C8B-B14F-4D97-AF65-F5344CB8AC3E}">
        <p14:creationId xmlns:p14="http://schemas.microsoft.com/office/powerpoint/2010/main" val="2690421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4CBEAF9-9E58-4CC8-A6FF-6DD8A58DEEA4}" type="datetimeFigureOut">
              <a:rPr lang="en-US" smtClean="0"/>
              <a:pPr/>
              <a:t>4/1/2013</a:t>
            </a:fld>
            <a:endParaRPr lang="en-US"/>
          </a:p>
        </p:txBody>
      </p:sp>
      <p:sp>
        <p:nvSpPr>
          <p:cNvPr id="4" name="フッター プレースホルダー 3"/>
          <p:cNvSpPr>
            <a:spLocks noGrp="1"/>
          </p:cNvSpPr>
          <p:nvPr>
            <p:ph type="ftr" sz="quarter" idx="11"/>
          </p:nvPr>
        </p:nvSpPr>
        <p:spPr/>
        <p:txBody>
          <a:bodyPr/>
          <a:lstStyle/>
          <a:p>
            <a:endParaRPr kumimoji="0" lang="en-US"/>
          </a:p>
        </p:txBody>
      </p:sp>
      <p:sp>
        <p:nvSpPr>
          <p:cNvPr id="5" name="スライド番号プレースホルダー 4"/>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15591609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4CBEAF9-9E58-4CC8-A6FF-6DD8A58DEEA4}" type="datetimeFigureOut">
              <a:rPr lang="en-US" smtClean="0"/>
              <a:pPr/>
              <a:t>4/1/2013</a:t>
            </a:fld>
            <a:endParaRPr lang="en-US"/>
          </a:p>
        </p:txBody>
      </p:sp>
      <p:sp>
        <p:nvSpPr>
          <p:cNvPr id="3" name="フッター プレースホルダー 2"/>
          <p:cNvSpPr>
            <a:spLocks noGrp="1"/>
          </p:cNvSpPr>
          <p:nvPr>
            <p:ph type="ftr" sz="quarter" idx="11"/>
          </p:nvPr>
        </p:nvSpPr>
        <p:spPr/>
        <p:txBody>
          <a:bodyPr/>
          <a:lstStyle/>
          <a:p>
            <a:endParaRPr kumimoji="0" lang="en-US"/>
          </a:p>
        </p:txBody>
      </p:sp>
      <p:sp>
        <p:nvSpPr>
          <p:cNvPr id="4" name="スライド番号プレースホルダー 3"/>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2994277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6" name="フッター プレースホルダー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スライド番号プレースホルダー 6"/>
          <p:cNvSpPr>
            <a:spLocks noGrp="1"/>
          </p:cNvSpPr>
          <p:nvPr>
            <p:ph type="sldNum" sz="quarter" idx="12"/>
          </p:nvPr>
        </p:nvSpPr>
        <p:spPr/>
        <p:txBody>
          <a:body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2555350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4CBEAF9-9E58-4CC8-A6FF-6DD8A58DEEA4}" type="datetimeFigureOut">
              <a:rPr lang="en-US" smtClean="0"/>
              <a:pPr/>
              <a:t>4/1/2013</a:t>
            </a:fld>
            <a:endParaRPr lang="en-US"/>
          </a:p>
        </p:txBody>
      </p:sp>
      <p:sp>
        <p:nvSpPr>
          <p:cNvPr id="6" name="フッター プレースホルダー 5"/>
          <p:cNvSpPr>
            <a:spLocks noGrp="1"/>
          </p:cNvSpPr>
          <p:nvPr>
            <p:ph type="ftr" sz="quarter" idx="11"/>
          </p:nvPr>
        </p:nvSpPr>
        <p:spPr/>
        <p:txBody>
          <a:bodyPr/>
          <a:lstStyle/>
          <a:p>
            <a:endParaRPr kumimoji="0" lang="en-US"/>
          </a:p>
        </p:txBody>
      </p:sp>
      <p:sp>
        <p:nvSpPr>
          <p:cNvPr id="7" name="スライド番号プレースホルダー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extLst>
      <p:ext uri="{BB962C8B-B14F-4D97-AF65-F5344CB8AC3E}">
        <p14:creationId xmlns:p14="http://schemas.microsoft.com/office/powerpoint/2010/main" val="527272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l" eaLnBrk="1" latinLnBrk="0" hangingPunct="1"/>
            <a:fld id="{74CBEAF9-9E58-4CC8-A6FF-6DD8A58DEEA4}" type="datetimeFigureOut">
              <a:rPr lang="en-US" smtClean="0"/>
              <a:pPr algn="l" eaLnBrk="1" latinLnBrk="0" hangingPunct="1"/>
              <a:t>4/1/2013</a:t>
            </a:fld>
            <a:endParaRPr lang="en-US" dirty="0">
              <a:solidFill>
                <a:schemeClr val="accent1">
                  <a:shade val="75000"/>
                </a:schemeClr>
              </a:solidFill>
            </a:endParaRPr>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lgn="r" eaLnBrk="1" latinLnBrk="0" hangingPunct="1"/>
            <a:endParaRPr kumimoji="0" lang="en-US" dirty="0">
              <a:solidFill>
                <a:schemeClr val="accent1">
                  <a:shade val="75000"/>
                </a:schemeClr>
              </a:solidFill>
            </a:endParaRPr>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Tree>
    <p:extLst>
      <p:ext uri="{BB962C8B-B14F-4D97-AF65-F5344CB8AC3E}">
        <p14:creationId xmlns:p14="http://schemas.microsoft.com/office/powerpoint/2010/main" val="107545534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info@xx.xx" TargetMode="External"/><Relationship Id="rId2" Type="http://schemas.openxmlformats.org/officeDocument/2006/relationships/hyperlink" Target="http://www.spa-fom.x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71600" y="1041400"/>
            <a:ext cx="7632848" cy="2387600"/>
          </a:xfrm>
        </p:spPr>
        <p:txBody>
          <a:bodyPr>
            <a:normAutofit/>
          </a:bodyPr>
          <a:lstStyle/>
          <a:p>
            <a:r>
              <a:rPr lang="ja-JP" altLang="en-US" sz="3600" dirty="0" smtClean="0"/>
              <a:t>オープン</a:t>
            </a:r>
            <a:r>
              <a:rPr lang="en-US" altLang="ja-JP" sz="3600" dirty="0" smtClean="0"/>
              <a:t>3</a:t>
            </a:r>
            <a:r>
              <a:rPr lang="ja-JP" altLang="en-US" sz="3600" dirty="0" smtClean="0"/>
              <a:t>周年記念プランのご案内</a:t>
            </a:r>
            <a:endParaRPr kumimoji="1" lang="ja-JP" altLang="en-US" sz="3600" dirty="0"/>
          </a:p>
        </p:txBody>
      </p:sp>
      <p:sp>
        <p:nvSpPr>
          <p:cNvPr id="3" name="サブタイトル 2"/>
          <p:cNvSpPr>
            <a:spLocks noGrp="1"/>
          </p:cNvSpPr>
          <p:nvPr>
            <p:ph type="subTitle" idx="1"/>
          </p:nvPr>
        </p:nvSpPr>
        <p:spPr/>
        <p:txBody>
          <a:bodyPr>
            <a:normAutofit/>
          </a:bodyPr>
          <a:lstStyle/>
          <a:p>
            <a:r>
              <a:rPr kumimoji="1" lang="en-US" altLang="ja-JP" sz="2800" dirty="0" smtClean="0"/>
              <a:t>SPA</a:t>
            </a:r>
            <a:r>
              <a:rPr kumimoji="1" lang="ja-JP" altLang="en-US" sz="2800" dirty="0" smtClean="0"/>
              <a:t> </a:t>
            </a:r>
            <a:r>
              <a:rPr kumimoji="1" lang="en-US" altLang="ja-JP" sz="2800" dirty="0" smtClean="0"/>
              <a:t>&amp;</a:t>
            </a:r>
            <a:r>
              <a:rPr kumimoji="1" lang="ja-JP" altLang="en-US" sz="2800" dirty="0" smtClean="0"/>
              <a:t> </a:t>
            </a:r>
            <a:r>
              <a:rPr kumimoji="1" lang="en-US" altLang="ja-JP" sz="2800" dirty="0" smtClean="0"/>
              <a:t>RESORT FOM</a:t>
            </a:r>
            <a:endParaRPr kumimoji="1" lang="ja-JP"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latin typeface="+mn-lt"/>
              </a:rPr>
              <a:t>SPA</a:t>
            </a:r>
            <a:r>
              <a:rPr lang="ja-JP" altLang="en-US" dirty="0" smtClean="0">
                <a:latin typeface="+mn-lt"/>
              </a:rPr>
              <a:t> </a:t>
            </a:r>
            <a:r>
              <a:rPr lang="en-US" altLang="ja-JP" dirty="0" smtClean="0">
                <a:latin typeface="+mn-lt"/>
              </a:rPr>
              <a:t>&amp;</a:t>
            </a:r>
            <a:r>
              <a:rPr lang="ja-JP" altLang="en-US" dirty="0" smtClean="0">
                <a:latin typeface="+mn-lt"/>
              </a:rPr>
              <a:t> </a:t>
            </a:r>
            <a:r>
              <a:rPr lang="en-US" altLang="ja-JP" dirty="0" smtClean="0">
                <a:latin typeface="+mn-lt"/>
              </a:rPr>
              <a:t>RESORT FOM</a:t>
            </a:r>
            <a:r>
              <a:rPr lang="ja-JP" altLang="en-US" dirty="0" smtClean="0"/>
              <a:t>の魅力</a:t>
            </a:r>
            <a:endParaRPr lang="ja-JP" altLang="en-US" dirty="0"/>
          </a:p>
        </p:txBody>
      </p:sp>
      <p:sp>
        <p:nvSpPr>
          <p:cNvPr id="3" name="コンテンツ プレースホルダ 2"/>
          <p:cNvSpPr>
            <a:spLocks noGrp="1"/>
          </p:cNvSpPr>
          <p:nvPr>
            <p:ph idx="1"/>
          </p:nvPr>
        </p:nvSpPr>
        <p:spPr>
          <a:xfrm>
            <a:off x="627364" y="1997152"/>
            <a:ext cx="7886700" cy="3304056"/>
          </a:xfrm>
        </p:spPr>
        <p:txBody>
          <a:bodyPr>
            <a:normAutofit/>
          </a:bodyPr>
          <a:lstStyle/>
          <a:p>
            <a:r>
              <a:rPr lang="ja-JP" altLang="en-US" dirty="0" smtClean="0">
                <a:solidFill>
                  <a:schemeClr val="tx2">
                    <a:lumMod val="50000"/>
                  </a:schemeClr>
                </a:solidFill>
              </a:rPr>
              <a:t>海を望む好立地</a:t>
            </a:r>
            <a:endParaRPr lang="en-US" altLang="ja-JP" dirty="0" smtClean="0">
              <a:solidFill>
                <a:schemeClr val="tx2">
                  <a:lumMod val="50000"/>
                </a:schemeClr>
              </a:solidFill>
            </a:endParaRPr>
          </a:p>
          <a:p>
            <a:r>
              <a:rPr lang="ja-JP" altLang="en-US" dirty="0" smtClean="0">
                <a:solidFill>
                  <a:schemeClr val="tx2">
                    <a:lumMod val="50000"/>
                  </a:schemeClr>
                </a:solidFill>
              </a:rPr>
              <a:t>森の息吹に包まれた</a:t>
            </a:r>
            <a:r>
              <a:rPr lang="en-US" altLang="ja-JP" dirty="0" smtClean="0">
                <a:solidFill>
                  <a:schemeClr val="tx2">
                    <a:lumMod val="50000"/>
                  </a:schemeClr>
                </a:solidFill>
              </a:rPr>
              <a:t>SPA</a:t>
            </a:r>
            <a:r>
              <a:rPr lang="ja-JP" altLang="en-US" dirty="0" smtClean="0">
                <a:solidFill>
                  <a:schemeClr val="tx2">
                    <a:lumMod val="50000"/>
                  </a:schemeClr>
                </a:solidFill>
              </a:rPr>
              <a:t>ゾーン</a:t>
            </a:r>
          </a:p>
          <a:p>
            <a:r>
              <a:rPr lang="ja-JP" altLang="en-US" dirty="0" smtClean="0">
                <a:solidFill>
                  <a:schemeClr val="tx2">
                    <a:lumMod val="50000"/>
                  </a:schemeClr>
                </a:solidFill>
              </a:rPr>
              <a:t>源泉</a:t>
            </a:r>
            <a:r>
              <a:rPr lang="en-US" altLang="ja-JP" dirty="0" smtClean="0">
                <a:solidFill>
                  <a:schemeClr val="tx2">
                    <a:lumMod val="50000"/>
                  </a:schemeClr>
                </a:solidFill>
              </a:rPr>
              <a:t>24</a:t>
            </a:r>
            <a:r>
              <a:rPr lang="ja-JP" altLang="en-US" dirty="0" smtClean="0">
                <a:solidFill>
                  <a:schemeClr val="tx2">
                    <a:lumMod val="50000"/>
                  </a:schemeClr>
                </a:solidFill>
              </a:rPr>
              <a:t>時間かけ流し</a:t>
            </a:r>
            <a:endParaRPr lang="en-US" altLang="ja-JP" dirty="0" smtClean="0">
              <a:solidFill>
                <a:schemeClr val="tx2">
                  <a:lumMod val="50000"/>
                </a:schemeClr>
              </a:solidFill>
            </a:endParaRPr>
          </a:p>
          <a:p>
            <a:r>
              <a:rPr lang="ja-JP" altLang="en-US" dirty="0" smtClean="0">
                <a:solidFill>
                  <a:schemeClr val="tx2">
                    <a:lumMod val="50000"/>
                  </a:schemeClr>
                </a:solidFill>
              </a:rPr>
              <a:t>モダンと和が織り成す空間</a:t>
            </a:r>
          </a:p>
          <a:p>
            <a:r>
              <a:rPr lang="ja-JP" altLang="en-US" dirty="0" smtClean="0">
                <a:solidFill>
                  <a:schemeClr val="tx2">
                    <a:lumMod val="50000"/>
                  </a:schemeClr>
                </a:solidFill>
              </a:rPr>
              <a:t>素材への自信がみなぎる料理</a:t>
            </a:r>
            <a:endParaRPr lang="en-US" altLang="ja-JP" dirty="0" smtClean="0">
              <a:solidFill>
                <a:schemeClr val="tx2">
                  <a:lumMod val="50000"/>
                </a:schemeClr>
              </a:solidFill>
            </a:endParaRPr>
          </a:p>
        </p:txBody>
      </p:sp>
      <p:sp>
        <p:nvSpPr>
          <p:cNvPr id="4" name="正方形/長方形 3"/>
          <p:cNvSpPr/>
          <p:nvPr/>
        </p:nvSpPr>
        <p:spPr>
          <a:xfrm>
            <a:off x="1835696" y="5301208"/>
            <a:ext cx="6114174" cy="830997"/>
          </a:xfrm>
          <a:prstGeom prst="rect">
            <a:avLst/>
          </a:prstGeom>
          <a:noFill/>
        </p:spPr>
        <p:txBody>
          <a:bodyPr wrap="none" lIns="91440" tIns="45720" rIns="91440" bIns="45720">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ひとつ上の贅沢な空間</a:t>
            </a:r>
            <a:endParaRPr lang="ja-JP" altLang="en-US"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施設ご紹介</a:t>
            </a:r>
            <a:endParaRPr kumimoji="1" lang="ja-JP" altLang="en-US" dirty="0"/>
          </a:p>
        </p:txBody>
      </p:sp>
      <p:sp>
        <p:nvSpPr>
          <p:cNvPr id="5" name="コンテンツ プレースホルダ 4"/>
          <p:cNvSpPr>
            <a:spLocks noGrp="1"/>
          </p:cNvSpPr>
          <p:nvPr>
            <p:ph sz="half" idx="1"/>
          </p:nvPr>
        </p:nvSpPr>
        <p:spPr>
          <a:xfrm>
            <a:off x="396681" y="2132856"/>
            <a:ext cx="4175319" cy="3447288"/>
          </a:xfrm>
        </p:spPr>
        <p:txBody>
          <a:bodyPr>
            <a:normAutofit/>
          </a:bodyPr>
          <a:lstStyle/>
          <a:p>
            <a:r>
              <a:rPr kumimoji="1" lang="ja-JP" altLang="en-US" dirty="0" smtClean="0">
                <a:solidFill>
                  <a:schemeClr val="tx2">
                    <a:lumMod val="50000"/>
                  </a:schemeClr>
                </a:solidFill>
              </a:rPr>
              <a:t>部屋</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リゾートルーム</a:t>
            </a:r>
            <a:r>
              <a:rPr kumimoji="1" lang="en-US" altLang="ja-JP" smtClean="0">
                <a:solidFill>
                  <a:schemeClr val="tx2">
                    <a:lumMod val="50000"/>
                  </a:schemeClr>
                </a:solidFill>
              </a:rPr>
              <a:t>15</a:t>
            </a:r>
            <a:r>
              <a:rPr kumimoji="1" lang="ja-JP" altLang="en-US" smtClean="0">
                <a:solidFill>
                  <a:schemeClr val="tx2">
                    <a:lumMod val="50000"/>
                  </a:schemeClr>
                </a:solidFill>
              </a:rPr>
              <a:t>室</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専用露天風呂付き客室</a:t>
            </a:r>
            <a:r>
              <a:rPr kumimoji="1" lang="en-US" altLang="ja-JP" dirty="0" smtClean="0">
                <a:solidFill>
                  <a:schemeClr val="tx2">
                    <a:lumMod val="50000"/>
                  </a:schemeClr>
                </a:solidFill>
              </a:rPr>
              <a:t>3</a:t>
            </a:r>
            <a:r>
              <a:rPr kumimoji="1" lang="ja-JP" altLang="en-US" dirty="0" smtClean="0">
                <a:solidFill>
                  <a:schemeClr val="tx2">
                    <a:lumMod val="50000"/>
                  </a:schemeClr>
                </a:solidFill>
              </a:rPr>
              <a:t>室</a:t>
            </a:r>
            <a:endParaRPr kumimoji="1" lang="en-US" altLang="ja-JP" dirty="0" smtClean="0">
              <a:solidFill>
                <a:schemeClr val="tx2">
                  <a:lumMod val="50000"/>
                </a:schemeClr>
              </a:solidFill>
            </a:endParaRPr>
          </a:p>
          <a:p>
            <a:r>
              <a:rPr lang="ja-JP" altLang="en-US" dirty="0" smtClean="0">
                <a:solidFill>
                  <a:schemeClr val="tx2">
                    <a:lumMod val="50000"/>
                  </a:schemeClr>
                </a:solidFill>
              </a:rPr>
              <a:t>風呂</a:t>
            </a:r>
            <a:endParaRPr lang="en-US" altLang="ja-JP" dirty="0" smtClean="0">
              <a:solidFill>
                <a:schemeClr val="tx2">
                  <a:lumMod val="50000"/>
                </a:schemeClr>
              </a:solidFill>
            </a:endParaRPr>
          </a:p>
          <a:p>
            <a:pPr lvl="1"/>
            <a:r>
              <a:rPr lang="ja-JP" altLang="en-US" dirty="0" smtClean="0">
                <a:solidFill>
                  <a:schemeClr val="tx2">
                    <a:lumMod val="50000"/>
                  </a:schemeClr>
                </a:solidFill>
              </a:rPr>
              <a:t>大浴場、露天風呂、</a:t>
            </a:r>
            <a:r>
              <a:rPr lang="en-US" altLang="ja-JP" dirty="0" smtClean="0">
                <a:solidFill>
                  <a:schemeClr val="tx2">
                    <a:lumMod val="50000"/>
                  </a:schemeClr>
                </a:solidFill>
              </a:rPr>
              <a:t>SPA</a:t>
            </a:r>
            <a:r>
              <a:rPr lang="ja-JP" altLang="en-US" dirty="0" smtClean="0">
                <a:solidFill>
                  <a:schemeClr val="tx2">
                    <a:lumMod val="50000"/>
                  </a:schemeClr>
                </a:solidFill>
              </a:rPr>
              <a:t>ゾーン</a:t>
            </a:r>
            <a:endParaRPr lang="en-US" altLang="ja-JP" dirty="0" smtClean="0">
              <a:solidFill>
                <a:schemeClr val="tx2">
                  <a:lumMod val="50000"/>
                </a:schemeClr>
              </a:solidFill>
            </a:endParaRPr>
          </a:p>
          <a:p>
            <a:r>
              <a:rPr kumimoji="1" lang="ja-JP" altLang="en-US" dirty="0" smtClean="0">
                <a:solidFill>
                  <a:schemeClr val="tx2">
                    <a:lumMod val="50000"/>
                  </a:schemeClr>
                </a:solidFill>
              </a:rPr>
              <a:t>リラクゼーション</a:t>
            </a:r>
            <a:endParaRPr kumimoji="1" lang="en-US" altLang="ja-JP" dirty="0" smtClean="0">
              <a:solidFill>
                <a:schemeClr val="tx2">
                  <a:lumMod val="50000"/>
                </a:schemeClr>
              </a:solidFill>
            </a:endParaRPr>
          </a:p>
          <a:p>
            <a:pPr lvl="1"/>
            <a:r>
              <a:rPr lang="ja-JP" altLang="en-US" dirty="0" smtClean="0">
                <a:solidFill>
                  <a:schemeClr val="tx2">
                    <a:lumMod val="50000"/>
                  </a:schemeClr>
                </a:solidFill>
              </a:rPr>
              <a:t>台湾式リフレクソロジー</a:t>
            </a:r>
            <a:endParaRPr lang="en-US" altLang="ja-JP" dirty="0" smtClean="0">
              <a:solidFill>
                <a:schemeClr val="tx2">
                  <a:lumMod val="50000"/>
                </a:schemeClr>
              </a:solidFill>
            </a:endParaRPr>
          </a:p>
          <a:p>
            <a:r>
              <a:rPr kumimoji="1" lang="ja-JP" altLang="en-US" dirty="0" smtClean="0">
                <a:solidFill>
                  <a:schemeClr val="tx2">
                    <a:lumMod val="50000"/>
                  </a:schemeClr>
                </a:solidFill>
              </a:rPr>
              <a:t>レストラン</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日本料理「白雲」</a:t>
            </a:r>
            <a:endParaRPr kumimoji="1" lang="en-US" altLang="ja-JP" dirty="0" smtClean="0">
              <a:solidFill>
                <a:schemeClr val="tx2">
                  <a:lumMod val="50000"/>
                </a:schemeClr>
              </a:solidFill>
            </a:endParaRPr>
          </a:p>
          <a:p>
            <a:pPr lvl="1"/>
            <a:r>
              <a:rPr kumimoji="1" lang="ja-JP" altLang="en-US" dirty="0" smtClean="0">
                <a:solidFill>
                  <a:schemeClr val="tx2">
                    <a:lumMod val="50000"/>
                  </a:schemeClr>
                </a:solidFill>
              </a:rPr>
              <a:t>イタリア料理「</a:t>
            </a:r>
            <a:r>
              <a:rPr lang="ja-JP" altLang="en-US" dirty="0" smtClean="0">
                <a:solidFill>
                  <a:schemeClr val="tx2">
                    <a:lumMod val="50000"/>
                  </a:schemeClr>
                </a:solidFill>
              </a:rPr>
              <a:t>カンタブリア</a:t>
            </a:r>
            <a:r>
              <a:rPr kumimoji="1" lang="ja-JP" altLang="en-US" dirty="0" smtClean="0">
                <a:solidFill>
                  <a:schemeClr val="tx2">
                    <a:lumMod val="50000"/>
                  </a:schemeClr>
                </a:solidFill>
              </a:rPr>
              <a:t>」</a:t>
            </a:r>
            <a:endParaRPr kumimoji="1" lang="ja-JP" altLang="en-US" dirty="0">
              <a:solidFill>
                <a:schemeClr val="tx2">
                  <a:lumMod val="50000"/>
                </a:schemeClr>
              </a:solidFill>
            </a:endParaRPr>
          </a:p>
        </p:txBody>
      </p:sp>
      <p:pic>
        <p:nvPicPr>
          <p:cNvPr id="7" name="コンテンツ プレースホルダ 6" descr="RIMG0359.JPG"/>
          <p:cNvPicPr>
            <a:picLocks noGrp="1" noChangeAspect="1"/>
          </p:cNvPicPr>
          <p:nvPr>
            <p:ph sz="half" idx="2"/>
          </p:nvPr>
        </p:nvPicPr>
        <p:blipFill>
          <a:blip r:embed="rId3" cstate="print"/>
          <a:stretch>
            <a:fillRect/>
          </a:stretch>
        </p:blipFill>
        <p:spPr>
          <a:xfrm>
            <a:off x="4629150" y="2705274"/>
            <a:ext cx="3886200" cy="2592039"/>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3</a:t>
            </a:r>
            <a:r>
              <a:rPr kumimoji="1" lang="ja-JP" altLang="en-US" dirty="0" smtClean="0"/>
              <a:t>周年記念プラン</a:t>
            </a:r>
            <a:endParaRPr kumimoji="1" lang="ja-JP" altLang="en-US"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419306481"/>
              </p:ext>
            </p:extLst>
          </p:nvPr>
        </p:nvGraphicFramePr>
        <p:xfrm>
          <a:off x="378446" y="2204864"/>
          <a:ext cx="8136904" cy="3804172"/>
        </p:xfrm>
        <a:graphic>
          <a:graphicData uri="http://schemas.openxmlformats.org/drawingml/2006/table">
            <a:tbl>
              <a:tblPr firstCol="1" bandRow="1">
                <a:tableStyleId>{5DA37D80-6434-44D0-A028-1B22A696006F}</a:tableStyleId>
              </a:tblPr>
              <a:tblGrid>
                <a:gridCol w="2391099"/>
                <a:gridCol w="5745805"/>
              </a:tblGrid>
              <a:tr h="540404">
                <a:tc>
                  <a:txBody>
                    <a:bodyPr/>
                    <a:lstStyle/>
                    <a:p>
                      <a:r>
                        <a:rPr kumimoji="1" lang="ja-JP" altLang="en-US" sz="1600" dirty="0" smtClean="0"/>
                        <a:t>期間</a:t>
                      </a:r>
                      <a:endParaRPr kumimoji="1" lang="ja-JP" altLang="en-US" sz="1600" dirty="0">
                        <a:solidFill>
                          <a:schemeClr val="tx2"/>
                        </a:solidFill>
                      </a:endParaRPr>
                    </a:p>
                  </a:txBody>
                  <a:tcPr marL="77988" marR="77988"/>
                </a:tc>
                <a:tc>
                  <a:txBody>
                    <a:bodyPr/>
                    <a:lstStyle/>
                    <a:p>
                      <a:r>
                        <a:rPr kumimoji="1" lang="en-US" altLang="ja-JP" sz="1600" dirty="0" smtClean="0"/>
                        <a:t>2013</a:t>
                      </a:r>
                      <a:r>
                        <a:rPr kumimoji="1" lang="ja-JP" altLang="en-US" sz="1600" dirty="0" smtClean="0"/>
                        <a:t>年</a:t>
                      </a:r>
                      <a:r>
                        <a:rPr kumimoji="1" lang="en-US" altLang="ja-JP" sz="1600" dirty="0" smtClean="0"/>
                        <a:t>5</a:t>
                      </a:r>
                      <a:r>
                        <a:rPr kumimoji="1" lang="ja-JP" altLang="en-US" sz="1600" dirty="0" smtClean="0"/>
                        <a:t>月</a:t>
                      </a:r>
                      <a:r>
                        <a:rPr kumimoji="1" lang="en-US" altLang="ja-JP" sz="1600" dirty="0" smtClean="0"/>
                        <a:t>12</a:t>
                      </a:r>
                      <a:r>
                        <a:rPr kumimoji="1" lang="ja-JP" altLang="en-US" sz="1600" dirty="0" smtClean="0"/>
                        <a:t>日～</a:t>
                      </a:r>
                      <a:r>
                        <a:rPr kumimoji="1" lang="en-US" altLang="ja-JP" sz="1600" dirty="0" smtClean="0"/>
                        <a:t>2013</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30</a:t>
                      </a:r>
                      <a:r>
                        <a:rPr kumimoji="1" lang="ja-JP" altLang="en-US" sz="1600" dirty="0" smtClean="0"/>
                        <a:t>日</a:t>
                      </a:r>
                      <a:endParaRPr kumimoji="1" lang="en-US" altLang="ja-JP" sz="1600" dirty="0" smtClean="0"/>
                    </a:p>
                    <a:p>
                      <a:r>
                        <a:rPr kumimoji="1" lang="en-US" altLang="ja-JP" sz="1600" dirty="0" smtClean="0"/>
                        <a:t>※</a:t>
                      </a:r>
                      <a:r>
                        <a:rPr kumimoji="1" lang="ja-JP" altLang="en-US" sz="1600" dirty="0" smtClean="0"/>
                        <a:t>土曜日・祝前日を除く</a:t>
                      </a:r>
                      <a:endParaRPr kumimoji="1" lang="ja-JP" altLang="en-US" sz="1600" dirty="0">
                        <a:solidFill>
                          <a:schemeClr val="tx2"/>
                        </a:solidFill>
                      </a:endParaRPr>
                    </a:p>
                  </a:txBody>
                  <a:tcPr marL="77988" marR="77988"/>
                </a:tc>
              </a:tr>
              <a:tr h="1678095">
                <a:tc>
                  <a:txBody>
                    <a:bodyPr/>
                    <a:lstStyle/>
                    <a:p>
                      <a:r>
                        <a:rPr kumimoji="1" lang="ja-JP" altLang="en-US" sz="1600" dirty="0" smtClean="0"/>
                        <a:t>料金</a:t>
                      </a:r>
                      <a:endParaRPr kumimoji="1" lang="ja-JP" altLang="en-US" sz="1600" dirty="0">
                        <a:solidFill>
                          <a:schemeClr val="tx2"/>
                        </a:solidFill>
                      </a:endParaRPr>
                    </a:p>
                  </a:txBody>
                  <a:tcPr marL="77988" marR="77988"/>
                </a:tc>
                <a:tc>
                  <a:txBody>
                    <a:bodyPr/>
                    <a:lstStyle/>
                    <a:p>
                      <a:r>
                        <a:rPr kumimoji="1" lang="en-US" altLang="ja-JP" sz="1600" dirty="0" smtClean="0"/>
                        <a:t>1</a:t>
                      </a:r>
                      <a:r>
                        <a:rPr kumimoji="1" lang="ja-JP" altLang="en-US" sz="1600" dirty="0" smtClean="0"/>
                        <a:t>泊</a:t>
                      </a:r>
                      <a:r>
                        <a:rPr kumimoji="1" lang="en-US" altLang="ja-JP" sz="1600" dirty="0" smtClean="0"/>
                        <a:t>2</a:t>
                      </a:r>
                      <a:r>
                        <a:rPr kumimoji="1" lang="ja-JP" altLang="en-US" sz="1600" dirty="0" smtClean="0"/>
                        <a:t>食付 </a:t>
                      </a:r>
                      <a:r>
                        <a:rPr kumimoji="1" lang="en-US" altLang="ja-JP" sz="1600" dirty="0" smtClean="0"/>
                        <a:t>1</a:t>
                      </a:r>
                      <a:r>
                        <a:rPr kumimoji="1" lang="ja-JP" altLang="en-US" sz="1600" dirty="0" smtClean="0"/>
                        <a:t>名様（税・サ込）</a:t>
                      </a:r>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endParaRPr kumimoji="1" lang="en-US" altLang="ja-JP" sz="1600" dirty="0" smtClean="0"/>
                    </a:p>
                    <a:p>
                      <a:r>
                        <a:rPr kumimoji="1" lang="en-US" altLang="ja-JP" sz="1600" dirty="0" smtClean="0"/>
                        <a:t>※</a:t>
                      </a:r>
                      <a:r>
                        <a:rPr kumimoji="1" lang="ja-JP" altLang="en-US" sz="1600" dirty="0" smtClean="0"/>
                        <a:t>延泊でご利用の際はお問い合わせください。</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チェックイン</a:t>
                      </a:r>
                      <a:endParaRPr kumimoji="1" lang="ja-JP" altLang="en-US" sz="1600" dirty="0">
                        <a:solidFill>
                          <a:schemeClr val="tx2"/>
                        </a:solidFill>
                      </a:endParaRPr>
                    </a:p>
                  </a:txBody>
                  <a:tcPr marL="77988" marR="77988"/>
                </a:tc>
                <a:tc>
                  <a:txBody>
                    <a:bodyPr/>
                    <a:lstStyle/>
                    <a:p>
                      <a:r>
                        <a:rPr kumimoji="1" lang="en-US" altLang="ja-JP" sz="1600" dirty="0" smtClean="0"/>
                        <a:t>15</a:t>
                      </a:r>
                      <a:r>
                        <a:rPr kumimoji="1" lang="ja-JP" altLang="en-US" sz="1600" dirty="0" smtClean="0"/>
                        <a:t>：</a:t>
                      </a:r>
                      <a:r>
                        <a:rPr kumimoji="1" lang="en-US" altLang="ja-JP" sz="1600" dirty="0" smtClean="0"/>
                        <a:t>00</a:t>
                      </a:r>
                      <a:endParaRPr kumimoji="1" lang="ja-JP" altLang="en-US" sz="1600" dirty="0">
                        <a:solidFill>
                          <a:schemeClr val="tx2"/>
                        </a:solidFill>
                      </a:endParaRPr>
                    </a:p>
                  </a:txBody>
                  <a:tcPr marL="77988" marR="77988"/>
                </a:tc>
              </a:tr>
              <a:tr h="312865">
                <a:tc>
                  <a:txBody>
                    <a:bodyPr/>
                    <a:lstStyle/>
                    <a:p>
                      <a:r>
                        <a:rPr kumimoji="1" lang="ja-JP" altLang="en-US" sz="1600" dirty="0" smtClean="0"/>
                        <a:t>チェックアウト</a:t>
                      </a:r>
                      <a:endParaRPr kumimoji="1" lang="ja-JP" altLang="en-US" sz="1600" dirty="0">
                        <a:solidFill>
                          <a:schemeClr val="tx2"/>
                        </a:solidFill>
                      </a:endParaRPr>
                    </a:p>
                  </a:txBody>
                  <a:tcPr marL="77988" marR="77988"/>
                </a:tc>
                <a:tc>
                  <a:txBody>
                    <a:bodyPr/>
                    <a:lstStyle/>
                    <a:p>
                      <a:r>
                        <a:rPr kumimoji="1" lang="en-US" altLang="ja-JP" sz="1600" dirty="0" smtClean="0"/>
                        <a:t>10</a:t>
                      </a:r>
                      <a:r>
                        <a:rPr kumimoji="1" lang="ja-JP" altLang="en-US" sz="1600" dirty="0" smtClean="0"/>
                        <a:t>：</a:t>
                      </a:r>
                      <a:r>
                        <a:rPr kumimoji="1" lang="en-US" altLang="ja-JP" sz="1600" dirty="0" smtClean="0"/>
                        <a:t>30</a:t>
                      </a:r>
                      <a:endParaRPr kumimoji="1" lang="ja-JP" altLang="en-US" sz="1600" dirty="0">
                        <a:solidFill>
                          <a:schemeClr val="tx2"/>
                        </a:solidFill>
                      </a:endParaRPr>
                    </a:p>
                  </a:txBody>
                  <a:tcPr marL="77988" marR="77988"/>
                </a:tc>
              </a:tr>
              <a:tr h="756172">
                <a:tc>
                  <a:txBody>
                    <a:bodyPr/>
                    <a:lstStyle/>
                    <a:p>
                      <a:r>
                        <a:rPr kumimoji="1" lang="ja-JP" altLang="en-US" sz="1600" dirty="0" smtClean="0"/>
                        <a:t>特典</a:t>
                      </a:r>
                      <a:endParaRPr kumimoji="1" lang="ja-JP" altLang="en-US" sz="1600" dirty="0">
                        <a:solidFill>
                          <a:schemeClr val="tx2"/>
                        </a:solidFill>
                      </a:endParaRPr>
                    </a:p>
                  </a:txBody>
                  <a:tcPr marL="77988" marR="77988"/>
                </a:tc>
                <a:tc>
                  <a:txBody>
                    <a:bodyPr/>
                    <a:lstStyle/>
                    <a:p>
                      <a:pPr algn="l">
                        <a:buFont typeface="Arial" pitchFamily="34" charset="0"/>
                        <a:buChar char="•"/>
                      </a:pPr>
                      <a:r>
                        <a:rPr kumimoji="1" lang="ja-JP" altLang="en-US" sz="1600" dirty="0" smtClean="0"/>
                        <a:t>岩盤浴無料チケットを進呈</a:t>
                      </a:r>
                      <a:endParaRPr kumimoji="1" lang="en-US" altLang="ja-JP" sz="1600" dirty="0" smtClean="0"/>
                    </a:p>
                    <a:p>
                      <a:pPr>
                        <a:buFont typeface="Arial" pitchFamily="34" charset="0"/>
                        <a:buChar char="•"/>
                      </a:pPr>
                      <a:r>
                        <a:rPr kumimoji="1" lang="ja-JP" altLang="en-US" sz="1600" dirty="0" smtClean="0"/>
                        <a:t>チェックアウト</a:t>
                      </a:r>
                      <a:r>
                        <a:rPr kumimoji="1" lang="en-US" altLang="ja-JP" sz="1600" dirty="0" smtClean="0"/>
                        <a:t>12</a:t>
                      </a:r>
                      <a:r>
                        <a:rPr kumimoji="1" lang="ja-JP" altLang="en-US" sz="1600" dirty="0" smtClean="0"/>
                        <a:t>：</a:t>
                      </a:r>
                      <a:r>
                        <a:rPr kumimoji="1" lang="en-US" altLang="ja-JP" sz="1600" dirty="0" smtClean="0"/>
                        <a:t>00</a:t>
                      </a:r>
                      <a:r>
                        <a:rPr kumimoji="1" lang="ja-JP" altLang="en-US" sz="1600" dirty="0" smtClean="0"/>
                        <a:t>に延長</a:t>
                      </a:r>
                      <a:endParaRPr kumimoji="1" lang="en-US" altLang="ja-JP" sz="1600" dirty="0" smtClean="0">
                        <a:solidFill>
                          <a:schemeClr val="tx2"/>
                        </a:solidFill>
                      </a:endParaRPr>
                    </a:p>
                  </a:txBody>
                  <a:tcPr marL="77988" marR="77988" anchor="ctr"/>
                </a:tc>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1443413549"/>
              </p:ext>
            </p:extLst>
          </p:nvPr>
        </p:nvGraphicFramePr>
        <p:xfrm>
          <a:off x="2987823" y="3212976"/>
          <a:ext cx="4608513" cy="914400"/>
        </p:xfrm>
        <a:graphic>
          <a:graphicData uri="http://schemas.openxmlformats.org/drawingml/2006/table">
            <a:tbl>
              <a:tblPr firstRow="1" bandRow="1">
                <a:tableStyleId>{0E3FDE45-AF77-4B5C-9715-49D594BDF05E}</a:tableStyleId>
              </a:tblPr>
              <a:tblGrid>
                <a:gridCol w="1990233"/>
                <a:gridCol w="1271176"/>
                <a:gridCol w="1347104"/>
              </a:tblGrid>
              <a:tr h="256794">
                <a:tc>
                  <a:txBody>
                    <a:bodyPr/>
                    <a:lstStyle/>
                    <a:p>
                      <a:endParaRPr kumimoji="1" lang="ja-JP" altLang="en-US" sz="1400" dirty="0">
                        <a:solidFill>
                          <a:schemeClr val="tx2"/>
                        </a:solidFill>
                      </a:endParaRPr>
                    </a:p>
                  </a:txBody>
                  <a:tcPr anchor="ctr"/>
                </a:tc>
                <a:tc>
                  <a:txBody>
                    <a:bodyPr/>
                    <a:lstStyle/>
                    <a:p>
                      <a:pPr algn="ctr"/>
                      <a:r>
                        <a:rPr kumimoji="1" lang="ja-JP" altLang="en-US" sz="1400" dirty="0" smtClean="0"/>
                        <a:t>通常</a:t>
                      </a:r>
                      <a:endParaRPr kumimoji="1" lang="ja-JP" altLang="en-US" sz="1400" dirty="0">
                        <a:solidFill>
                          <a:schemeClr val="tx2"/>
                        </a:solidFill>
                      </a:endParaRPr>
                    </a:p>
                  </a:txBody>
                  <a:tcPr anchor="ctr"/>
                </a:tc>
                <a:tc>
                  <a:txBody>
                    <a:bodyPr/>
                    <a:lstStyle/>
                    <a:p>
                      <a:pPr algn="ctr"/>
                      <a:r>
                        <a:rPr kumimoji="1" lang="ja-JP" altLang="en-US" sz="1400" dirty="0" smtClean="0"/>
                        <a:t>プラン料金</a:t>
                      </a:r>
                      <a:endParaRPr kumimoji="1" lang="ja-JP" altLang="en-US" sz="1400" dirty="0">
                        <a:solidFill>
                          <a:schemeClr val="tx2"/>
                        </a:solidFill>
                      </a:endParaRPr>
                    </a:p>
                  </a:txBody>
                  <a:tcPr anchor="ctr"/>
                </a:tc>
              </a:tr>
              <a:tr h="256794">
                <a:tc>
                  <a:txBody>
                    <a:bodyPr/>
                    <a:lstStyle/>
                    <a:p>
                      <a:r>
                        <a:rPr kumimoji="1" lang="ja-JP" altLang="en-US" sz="1400" smtClean="0"/>
                        <a:t>リゾートルーム</a:t>
                      </a:r>
                      <a:endParaRPr kumimoji="1" lang="ja-JP" altLang="en-US" sz="1400" dirty="0">
                        <a:solidFill>
                          <a:schemeClr val="tx2"/>
                        </a:solidFill>
                      </a:endParaRPr>
                    </a:p>
                  </a:txBody>
                  <a:tcPr anchor="ctr"/>
                </a:tc>
                <a:tc>
                  <a:txBody>
                    <a:bodyPr/>
                    <a:lstStyle/>
                    <a:p>
                      <a:pPr algn="r"/>
                      <a:r>
                        <a:rPr kumimoji="1" lang="en-US" altLang="ja-JP" sz="1400" strike="sngStrike" dirty="0" smtClean="0"/>
                        <a:t>\20,000</a:t>
                      </a:r>
                      <a:endParaRPr kumimoji="1" lang="ja-JP" altLang="en-US" sz="1400" strike="sngStrike" dirty="0">
                        <a:solidFill>
                          <a:schemeClr val="tx2"/>
                        </a:solidFill>
                      </a:endParaRPr>
                    </a:p>
                  </a:txBody>
                  <a:tcPr anchor="ctr"/>
                </a:tc>
                <a:tc>
                  <a:txBody>
                    <a:bodyPr/>
                    <a:lstStyle/>
                    <a:p>
                      <a:pPr algn="r"/>
                      <a:r>
                        <a:rPr kumimoji="1" lang="en-US" altLang="ja-JP" sz="1400" dirty="0" smtClean="0"/>
                        <a:t>\15,000</a:t>
                      </a:r>
                      <a:endParaRPr kumimoji="1" lang="ja-JP" altLang="en-US" sz="1400" dirty="0">
                        <a:solidFill>
                          <a:schemeClr val="tx2"/>
                        </a:solidFill>
                      </a:endParaRPr>
                    </a:p>
                  </a:txBody>
                  <a:tcPr anchor="ctr"/>
                </a:tc>
              </a:tr>
              <a:tr h="256794">
                <a:tc>
                  <a:txBody>
                    <a:bodyPr/>
                    <a:lstStyle/>
                    <a:p>
                      <a:r>
                        <a:rPr kumimoji="1" lang="ja-JP" altLang="en-US" sz="1400" dirty="0" smtClean="0"/>
                        <a:t>専用露天風呂付き客室</a:t>
                      </a:r>
                      <a:endParaRPr kumimoji="1" lang="ja-JP" altLang="en-US" sz="1400" dirty="0">
                        <a:solidFill>
                          <a:schemeClr val="tx2"/>
                        </a:solidFill>
                      </a:endParaRPr>
                    </a:p>
                  </a:txBody>
                  <a:tcPr anchor="ctr"/>
                </a:tc>
                <a:tc>
                  <a:txBody>
                    <a:bodyPr/>
                    <a:lstStyle/>
                    <a:p>
                      <a:pPr algn="r"/>
                      <a:r>
                        <a:rPr kumimoji="1" lang="en-US" altLang="ja-JP" sz="1400" strike="sngStrike" dirty="0" smtClean="0"/>
                        <a:t>\25,000</a:t>
                      </a:r>
                      <a:endParaRPr kumimoji="1" lang="ja-JP" altLang="en-US" sz="1400" strike="sngStrike" dirty="0">
                        <a:solidFill>
                          <a:schemeClr val="tx2"/>
                        </a:solidFill>
                      </a:endParaRPr>
                    </a:p>
                  </a:txBody>
                  <a:tcPr anchor="ctr"/>
                </a:tc>
                <a:tc>
                  <a:txBody>
                    <a:bodyPr/>
                    <a:lstStyle/>
                    <a:p>
                      <a:pPr algn="r"/>
                      <a:r>
                        <a:rPr kumimoji="1" lang="en-US" altLang="ja-JP" sz="1400" dirty="0" smtClean="0"/>
                        <a:t>\20,000</a:t>
                      </a:r>
                      <a:endParaRPr kumimoji="1" lang="ja-JP" altLang="en-US" sz="1400" dirty="0">
                        <a:solidFill>
                          <a:schemeClr val="tx2"/>
                        </a:solidFill>
                      </a:endParaRPr>
                    </a:p>
                  </a:txBody>
                  <a:tcPr anchor="ctr"/>
                </a:tc>
              </a:tr>
            </a:tbl>
          </a:graphicData>
        </a:graphic>
      </p:graphicFrame>
      <p:sp>
        <p:nvSpPr>
          <p:cNvPr id="4" name="星 12 3"/>
          <p:cNvSpPr/>
          <p:nvPr/>
        </p:nvSpPr>
        <p:spPr>
          <a:xfrm>
            <a:off x="6012160" y="365126"/>
            <a:ext cx="2592288" cy="1224136"/>
          </a:xfrm>
          <a:prstGeom prst="star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期間限定！</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周辺の主</a:t>
            </a:r>
            <a:r>
              <a:rPr lang="ja-JP" altLang="en-US"/>
              <a:t>な</a:t>
            </a:r>
            <a:r>
              <a:rPr lang="ja-JP" altLang="en-US" smtClean="0"/>
              <a:t>観光スポット</a:t>
            </a:r>
            <a:endParaRPr kumimoji="1" lang="ja-JP" altLang="en-US" dirty="0"/>
          </a:p>
        </p:txBody>
      </p:sp>
      <p:sp>
        <p:nvSpPr>
          <p:cNvPr id="2" name="コンテンツ プレースホルダー 1"/>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686657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予約とお問い合わせ</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solidFill>
                  <a:schemeClr val="tx2">
                    <a:lumMod val="50000"/>
                  </a:schemeClr>
                </a:solidFill>
              </a:rPr>
              <a:t>ご宿泊のご予約は</a:t>
            </a:r>
            <a:endParaRPr kumimoji="1" lang="en-US" altLang="ja-JP" dirty="0" smtClean="0">
              <a:solidFill>
                <a:schemeClr val="tx2">
                  <a:lumMod val="50000"/>
                </a:schemeClr>
              </a:solidFill>
            </a:endParaRPr>
          </a:p>
          <a:p>
            <a:pPr>
              <a:buNone/>
            </a:pPr>
            <a:r>
              <a:rPr lang="ja-JP" altLang="en-US" dirty="0" smtClean="0">
                <a:solidFill>
                  <a:schemeClr val="tx2">
                    <a:lumMod val="50000"/>
                  </a:schemeClr>
                </a:solidFill>
              </a:rPr>
              <a:t>　　→</a:t>
            </a:r>
            <a:r>
              <a:rPr kumimoji="1" lang="en-US" altLang="ja-JP" dirty="0" smtClean="0">
                <a:solidFill>
                  <a:schemeClr val="tx2">
                    <a:lumMod val="50000"/>
                  </a:schemeClr>
                </a:solidFill>
                <a:hlinkClick r:id="rId2"/>
              </a:rPr>
              <a:t>SPA&amp;RESORT</a:t>
            </a:r>
            <a:r>
              <a:rPr kumimoji="1" lang="ja-JP" altLang="en-US" dirty="0" smtClean="0">
                <a:solidFill>
                  <a:schemeClr val="tx2">
                    <a:lumMod val="50000"/>
                  </a:schemeClr>
                </a:solidFill>
                <a:hlinkClick r:id="rId2"/>
              </a:rPr>
              <a:t> </a:t>
            </a:r>
            <a:r>
              <a:rPr kumimoji="1" lang="en-US" altLang="ja-JP" dirty="0" smtClean="0">
                <a:solidFill>
                  <a:schemeClr val="tx2">
                    <a:lumMod val="50000"/>
                  </a:schemeClr>
                </a:solidFill>
                <a:hlinkClick r:id="rId2"/>
              </a:rPr>
              <a:t>FOM</a:t>
            </a:r>
            <a:r>
              <a:rPr kumimoji="1" lang="ja-JP" altLang="en-US" dirty="0" smtClean="0">
                <a:solidFill>
                  <a:schemeClr val="tx2">
                    <a:lumMod val="50000"/>
                  </a:schemeClr>
                </a:solidFill>
                <a:hlinkClick r:id="rId2"/>
              </a:rPr>
              <a:t>ホームページ</a:t>
            </a:r>
            <a:r>
              <a:rPr kumimoji="1" lang="ja-JP" altLang="en-US" dirty="0" smtClean="0">
                <a:solidFill>
                  <a:schemeClr val="tx2">
                    <a:lumMod val="50000"/>
                  </a:schemeClr>
                </a:solidFill>
              </a:rPr>
              <a:t>へ</a:t>
            </a:r>
            <a:endParaRPr kumimoji="1" lang="en-US" altLang="ja-JP" dirty="0" smtClean="0">
              <a:solidFill>
                <a:schemeClr val="tx2">
                  <a:lumMod val="50000"/>
                </a:schemeClr>
              </a:solidFill>
            </a:endParaRPr>
          </a:p>
          <a:p>
            <a:r>
              <a:rPr lang="ja-JP" altLang="en-US" dirty="0" smtClean="0">
                <a:solidFill>
                  <a:schemeClr val="tx2">
                    <a:lumMod val="50000"/>
                  </a:schemeClr>
                </a:solidFill>
              </a:rPr>
              <a:t>その他のお問い合わせは</a:t>
            </a:r>
            <a:endParaRPr lang="en-US" altLang="ja-JP" dirty="0" smtClean="0">
              <a:solidFill>
                <a:schemeClr val="tx2">
                  <a:lumMod val="50000"/>
                </a:schemeClr>
              </a:solidFill>
            </a:endParaRPr>
          </a:p>
          <a:p>
            <a:pPr>
              <a:buNone/>
            </a:pPr>
            <a:r>
              <a:rPr kumimoji="1" lang="ja-JP" altLang="en-US" dirty="0" smtClean="0">
                <a:solidFill>
                  <a:schemeClr val="tx2">
                    <a:lumMod val="50000"/>
                  </a:schemeClr>
                </a:solidFill>
              </a:rPr>
              <a:t>　　→担当者宛に</a:t>
            </a:r>
            <a:r>
              <a:rPr kumimoji="1" lang="ja-JP" altLang="en-US" dirty="0" smtClean="0">
                <a:solidFill>
                  <a:schemeClr val="tx2">
                    <a:lumMod val="50000"/>
                  </a:schemeClr>
                </a:solidFill>
                <a:hlinkClick r:id="rId3"/>
              </a:rPr>
              <a:t>メール</a:t>
            </a:r>
            <a:r>
              <a:rPr kumimoji="1" lang="ja-JP" altLang="en-US" dirty="0" smtClean="0">
                <a:solidFill>
                  <a:schemeClr val="tx2">
                    <a:lumMod val="50000"/>
                  </a:schemeClr>
                </a:solidFill>
              </a:rPr>
              <a:t>をお送りください。</a:t>
            </a:r>
            <a:endParaRPr kumimoji="1" lang="ja-JP" altLang="en-US" dirty="0">
              <a:solidFill>
                <a:schemeClr val="tx2">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548</TotalTime>
  <Words>311</Words>
  <Application>Microsoft Office PowerPoint</Application>
  <PresentationFormat>画面に合わせる (4:3)</PresentationFormat>
  <Paragraphs>61</Paragraphs>
  <Slides>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ＭＳ Ｐゴシック</vt:lpstr>
      <vt:lpstr>ＭＳ ゴシック</vt:lpstr>
      <vt:lpstr>Arial</vt:lpstr>
      <vt:lpstr>Calibri</vt:lpstr>
      <vt:lpstr>Calibri Light</vt:lpstr>
      <vt:lpstr>Office テーマ</vt:lpstr>
      <vt:lpstr>オープン3周年記念プランのご案内</vt:lpstr>
      <vt:lpstr>SPA &amp; RESORT FOMの魅力</vt:lpstr>
      <vt:lpstr>施設ご紹介</vt:lpstr>
      <vt:lpstr>3周年記念プラン</vt:lpstr>
      <vt:lpstr>周辺の主な観光スポット</vt:lpstr>
      <vt:lpstr>予約とお問い合わせ</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オープン3周年記念プランのご案内</dc:title>
  <dc:creator>FOM出版</dc:creator>
  <cp:lastModifiedBy>FOM出版</cp:lastModifiedBy>
  <cp:revision>34</cp:revision>
  <cp:lastPrinted>2010-04-13T01:13:31Z</cp:lastPrinted>
  <dcterms:created xsi:type="dcterms:W3CDTF">2007-04-20T02:54:37Z</dcterms:created>
  <dcterms:modified xsi:type="dcterms:W3CDTF">2013-03-31T15:00:16Z</dcterms:modified>
</cp:coreProperties>
</file>