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E85ED-4CD9-49D9-BBC5-33AABF986F87}" type="datetimeFigureOut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9624E0-5362-4900-B671-FB4044BC1D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0390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9624E0-5362-4900-B671-FB4044BC1DF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846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岡山弁の特徴である「連母音の融合」が含まれていない「なおす」「たう」「ひこずる」「つかえる」「みやすい」において、方言と認識されにくい傾向がみられる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9624E0-5362-4900-B671-FB4044BC1DF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881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C8DDB-F68B-4DF9-883E-5AFB856A2A5B}" type="datetime1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310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1FD29-13DA-40B4-9373-74AA4700AE4A}" type="datetime1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82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59BB-3092-4898-BABA-9030A3DD8EAA}" type="datetime1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998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14EC-5A53-4C8D-A81F-3A7568CE5A22}" type="datetime1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A8945-B49B-41B4-B05D-2190B8FB1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377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F074-050D-42C1-B6FA-6884343514F9}" type="datetime1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962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8C53-DB50-4707-BA30-61415637C84D}" type="datetime1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3692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AF88-8C1C-4290-B593-490361379EFF}" type="datetime1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821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C2A4B-8F88-4E98-A550-18B0F67E29F6}" type="datetime1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918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B969-D8DE-4173-87E5-859FE0A297F2}" type="datetime1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694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646D-64E2-4EB8-9A1A-CD851B6C884F}" type="datetime1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397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203C9172-4EC5-4E58-A828-1E23AA0B10B8}" type="datetime1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23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E3262-F96D-4EF1-BB14-3F9A56892D3F}" type="datetime1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63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E3FEF0-FA18-4EA5-B674-2E33AA191830}" type="datetime1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1917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24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Microsoft_Excel_______1.xlsx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just"/>
            <a:r>
              <a:rPr kumimoji="1" lang="ja-JP" altLang="en-US" sz="4000" dirty="0" smtClean="0"/>
              <a:t>若者における方言の認識について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dirty="0" smtClean="0"/>
              <a:t>高橋リサ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256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調査内容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mtClean="0"/>
              <a:t>目的</a:t>
            </a:r>
          </a:p>
          <a:p>
            <a:pPr lvl="1"/>
            <a:r>
              <a:rPr lang="ja-JP" altLang="en-US" smtClean="0"/>
              <a:t>方言を方言として認識できているかを調査</a:t>
            </a:r>
          </a:p>
          <a:p>
            <a:pPr lvl="1"/>
            <a:r>
              <a:rPr lang="ja-JP" altLang="en-US" smtClean="0"/>
              <a:t>若者の中で本当に方言は廃れているかを考察</a:t>
            </a:r>
          </a:p>
          <a:p>
            <a:r>
              <a:rPr lang="ja-JP" altLang="en-US" smtClean="0"/>
              <a:t>概要</a:t>
            </a:r>
          </a:p>
          <a:p>
            <a:pPr lvl="1"/>
            <a:r>
              <a:rPr lang="ja-JP" altLang="en-US" smtClean="0"/>
              <a:t>調査期間</a:t>
            </a:r>
          </a:p>
          <a:p>
            <a:pPr lvl="2"/>
            <a:r>
              <a:rPr lang="en-US" altLang="ja-JP" smtClean="0"/>
              <a:t>2013</a:t>
            </a:r>
            <a:r>
              <a:rPr lang="ja-JP" altLang="en-US" smtClean="0"/>
              <a:t>年</a:t>
            </a:r>
            <a:r>
              <a:rPr lang="en-US" altLang="ja-JP" smtClean="0"/>
              <a:t>8</a:t>
            </a:r>
            <a:r>
              <a:rPr lang="ja-JP" altLang="en-US" smtClean="0"/>
              <a:t>月</a:t>
            </a:r>
            <a:r>
              <a:rPr lang="en-US" altLang="ja-JP" smtClean="0"/>
              <a:t>1</a:t>
            </a:r>
            <a:r>
              <a:rPr lang="ja-JP" altLang="en-US" smtClean="0"/>
              <a:t>日～</a:t>
            </a:r>
            <a:r>
              <a:rPr lang="en-US" altLang="ja-JP" smtClean="0"/>
              <a:t>8</a:t>
            </a:r>
            <a:r>
              <a:rPr lang="ja-JP" altLang="en-US" smtClean="0"/>
              <a:t>月</a:t>
            </a:r>
            <a:r>
              <a:rPr lang="en-US" altLang="ja-JP" smtClean="0"/>
              <a:t>20</a:t>
            </a:r>
            <a:r>
              <a:rPr lang="ja-JP" altLang="en-US" smtClean="0"/>
              <a:t>日</a:t>
            </a:r>
          </a:p>
          <a:p>
            <a:pPr lvl="1"/>
            <a:r>
              <a:rPr lang="ja-JP" altLang="en-US" smtClean="0"/>
              <a:t>調査対象</a:t>
            </a:r>
          </a:p>
          <a:p>
            <a:pPr lvl="2"/>
            <a:r>
              <a:rPr lang="ja-JP" altLang="en-US" smtClean="0"/>
              <a:t>岡山県岡山市出身・在住の</a:t>
            </a:r>
            <a:r>
              <a:rPr lang="en-US" altLang="ja-JP" smtClean="0"/>
              <a:t>10</a:t>
            </a:r>
            <a:r>
              <a:rPr lang="ja-JP" altLang="en-US" smtClean="0"/>
              <a:t>～</a:t>
            </a:r>
            <a:r>
              <a:rPr lang="en-US" altLang="ja-JP" smtClean="0"/>
              <a:t>20</a:t>
            </a:r>
            <a:r>
              <a:rPr lang="ja-JP" altLang="en-US" smtClean="0"/>
              <a:t>代の男女　</a:t>
            </a:r>
            <a:r>
              <a:rPr lang="en-US" altLang="ja-JP" smtClean="0"/>
              <a:t>100</a:t>
            </a:r>
            <a:r>
              <a:rPr lang="ja-JP" altLang="en-US" smtClean="0"/>
              <a:t>人</a:t>
            </a:r>
          </a:p>
          <a:p>
            <a:pPr lvl="1"/>
            <a:r>
              <a:rPr lang="ja-JP" altLang="en-US" smtClean="0"/>
              <a:t>調査方法</a:t>
            </a:r>
          </a:p>
          <a:p>
            <a:pPr lvl="2"/>
            <a:r>
              <a:rPr lang="ja-JP" altLang="en-US" smtClean="0"/>
              <a:t>翻訳式の調査票に記入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491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調査結果</a:t>
            </a:r>
            <a:r>
              <a:rPr lang="en-US" altLang="ja-JP" smtClean="0"/>
              <a:t>―</a:t>
            </a:r>
            <a:r>
              <a:rPr lang="ja-JP" altLang="en-US" smtClean="0"/>
              <a:t>集計</a:t>
            </a:r>
            <a:endParaRPr lang="ja-JP" altLang="en-US" dirty="0" smtClean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mtClean="0"/>
              <a:t>各語彙の方言の認識</a:t>
            </a:r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8826085"/>
              </p:ext>
            </p:extLst>
          </p:nvPr>
        </p:nvGraphicFramePr>
        <p:xfrm>
          <a:off x="822325" y="2192338"/>
          <a:ext cx="7521575" cy="379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ワークシート" r:id="rId5" imgW="7076906" imgH="3571743" progId="Excel.Sheet.12">
                  <p:embed/>
                </p:oleObj>
              </mc:Choice>
              <mc:Fallback>
                <p:oleObj name="ワークシート" r:id="rId5" imgW="7076906" imgH="357174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22325" y="2192338"/>
                        <a:ext cx="7521575" cy="3794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629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調査結果</a:t>
            </a:r>
            <a:r>
              <a:rPr lang="en-US" altLang="ja-JP" smtClean="0"/>
              <a:t>―</a:t>
            </a:r>
            <a:r>
              <a:rPr lang="ja-JP" altLang="en-US" smtClean="0"/>
              <a:t>分析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mtClean="0"/>
              <a:t>方言として認識されていない語彙</a:t>
            </a:r>
          </a:p>
          <a:p>
            <a:pPr lvl="1"/>
            <a:r>
              <a:rPr lang="ja-JP" altLang="en-US" smtClean="0"/>
              <a:t>「なおす」「たう」「ひこずる」「つかえる」「みやすい」</a:t>
            </a:r>
          </a:p>
          <a:p>
            <a:pPr lvl="2"/>
            <a:r>
              <a:rPr lang="ja-JP" altLang="en-US" smtClean="0"/>
              <a:t>岡山弁の特徴が含まれていないため、標準語と勘違いしている</a:t>
            </a:r>
          </a:p>
          <a:p>
            <a:pPr lvl="1"/>
            <a:r>
              <a:rPr lang="ja-JP" altLang="en-US" smtClean="0"/>
              <a:t>「すいばり」</a:t>
            </a:r>
          </a:p>
          <a:p>
            <a:pPr lvl="2"/>
            <a:r>
              <a:rPr lang="ja-JP" altLang="en-US" smtClean="0"/>
              <a:t>メディアで耳にする機会がないため、標準語に置き換えできない</a:t>
            </a:r>
          </a:p>
          <a:p>
            <a:r>
              <a:rPr lang="ja-JP" altLang="en-US"/>
              <a:t>方言として認識</a:t>
            </a:r>
            <a:r>
              <a:rPr lang="ja-JP" altLang="en-US"/>
              <a:t>されて</a:t>
            </a:r>
            <a:r>
              <a:rPr lang="ja-JP" altLang="en-US" smtClean="0"/>
              <a:t>いる語彙</a:t>
            </a:r>
            <a:endParaRPr lang="ja-JP" altLang="en-US"/>
          </a:p>
          <a:p>
            <a:pPr lvl="1"/>
            <a:r>
              <a:rPr lang="ja-JP" altLang="en-US" smtClean="0"/>
              <a:t>「</a:t>
            </a:r>
            <a:r>
              <a:rPr lang="ja-JP" altLang="en-US" smtClean="0"/>
              <a:t>ぎょーさん」「おえん」「えれー」</a:t>
            </a:r>
          </a:p>
          <a:p>
            <a:pPr lvl="2"/>
            <a:r>
              <a:rPr lang="ja-JP" altLang="en-US" smtClean="0"/>
              <a:t>方言らしい音を持っているため、方言であることが認識しやすい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8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考察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若者の言葉</a:t>
            </a:r>
          </a:p>
          <a:p>
            <a:pPr lvl="1"/>
            <a:r>
              <a:rPr lang="ja-JP" altLang="en-US" dirty="0" smtClean="0"/>
              <a:t>「メディアから受ける標準語」と「生活環境から受ける方言」の影響を受けている</a:t>
            </a:r>
          </a:p>
          <a:p>
            <a:pPr lvl="1"/>
            <a:r>
              <a:rPr lang="ja-JP" altLang="en-US" dirty="0" smtClean="0"/>
              <a:t>方言は格好悪いと感じ、自発的に使おうとしない</a:t>
            </a:r>
          </a:p>
          <a:p>
            <a:r>
              <a:rPr lang="ja-JP" altLang="en-US" dirty="0" smtClean="0"/>
              <a:t>若者の方言認識度</a:t>
            </a:r>
          </a:p>
          <a:p>
            <a:pPr lvl="1"/>
            <a:r>
              <a:rPr lang="ja-JP" altLang="en-US" dirty="0" smtClean="0"/>
              <a:t>両親の教育や地域の人々との交流を通して方言を習得しながら、メディアを通じて標準語を習得している</a:t>
            </a:r>
          </a:p>
          <a:p>
            <a:pPr lvl="1"/>
            <a:r>
              <a:rPr lang="ja-JP" altLang="en-US" dirty="0" smtClean="0"/>
              <a:t>若者は標準語と方言を一定のレベルで使いこなしている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38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＜参考＞調査票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193801"/>
              </p:ext>
            </p:extLst>
          </p:nvPr>
        </p:nvGraphicFramePr>
        <p:xfrm>
          <a:off x="1389015" y="2034857"/>
          <a:ext cx="6365970" cy="431582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21359"/>
                <a:gridCol w="5244611"/>
              </a:tblGrid>
              <a:tr h="265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effectLst/>
                        </a:rPr>
                        <a:t>番号</a:t>
                      </a:r>
                      <a:endParaRPr lang="ja-JP" sz="16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effectLst/>
                        </a:rPr>
                        <a:t>文章</a:t>
                      </a:r>
                      <a:endParaRPr lang="ja-JP" sz="16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5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effectLst/>
                        </a:rPr>
                        <a:t>手にすいばりが刺さって痛い。</a:t>
                      </a:r>
                      <a:endParaRPr lang="ja-JP" sz="16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5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2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effectLst/>
                        </a:rPr>
                        <a:t>机をひこずらずに運んでください。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5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3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effectLst/>
                        </a:rPr>
                        <a:t>ちばけてばかりじゃなく勉強しなさい。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5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4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effectLst/>
                        </a:rPr>
                        <a:t>この時計、めげてしまっているよ。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5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5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effectLst/>
                        </a:rPr>
                        <a:t>新聞をなおしておいてください。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5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6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effectLst/>
                        </a:rPr>
                        <a:t>ベッドの下に落ちたボタンに手がたわない。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5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7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effectLst/>
                        </a:rPr>
                        <a:t>今年もぎょーさん桃が取れたね。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5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8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effectLst/>
                        </a:rPr>
                        <a:t>試験の前は徹夜つづきで、えれーね。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5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9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effectLst/>
                        </a:rPr>
                        <a:t>この間の国語の試験はみやすかったね。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5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10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effectLst/>
                        </a:rPr>
                        <a:t>おじいさんが大切にしている壺をいらっちゃいけん。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5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11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effectLst/>
                        </a:rPr>
                        <a:t>いたずらばかりしちゃおえん。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5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12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effectLst/>
                        </a:rPr>
                        <a:t>エコバックの取っ手がもげそうだ。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5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13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effectLst/>
                        </a:rPr>
                        <a:t>寝起きで頭がわやになってるよ。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5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14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effectLst/>
                        </a:rPr>
                        <a:t>学校に来るまでの道で財布をひらった。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97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15</a:t>
                      </a:r>
                      <a:endParaRPr lang="ja-JP" sz="16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effectLst/>
                        </a:rPr>
                        <a:t>道が車でつかえてて、遅れてしまった。</a:t>
                      </a:r>
                      <a:endParaRPr lang="ja-JP" sz="16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若者における方言の認識について</a:t>
            </a:r>
            <a:endParaRPr lang="ja-JP" altLang="en-US"/>
          </a:p>
        </p:txBody>
      </p:sp>
      <p:sp>
        <p:nvSpPr>
          <p:cNvPr id="7" name="コンテンツ プレースホルダー 7"/>
          <p:cNvSpPr txBox="1">
            <a:spLocks/>
          </p:cNvSpPr>
          <p:nvPr/>
        </p:nvSpPr>
        <p:spPr>
          <a:xfrm>
            <a:off x="457200" y="1750239"/>
            <a:ext cx="8229600" cy="3375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24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alibri" panose="020F0502020204030204" pitchFamily="34" charset="0"/>
              <a:buNone/>
            </a:pPr>
            <a:r>
              <a:rPr lang="ja-JP" altLang="en-US" sz="1600" dirty="0" smtClean="0"/>
              <a:t>次の文章を、日常使用している標準語に翻訳してください。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67863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102</TotalTime>
  <Words>493</Words>
  <Application>Microsoft Office PowerPoint</Application>
  <PresentationFormat>画面に合わせる (4:3)</PresentationFormat>
  <Paragraphs>73</Paragraphs>
  <Slides>6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ＭＳ Ｐゴシック</vt:lpstr>
      <vt:lpstr>ＭＳ 明朝</vt:lpstr>
      <vt:lpstr>Calibri</vt:lpstr>
      <vt:lpstr>Calibri Light</vt:lpstr>
      <vt:lpstr>Century</vt:lpstr>
      <vt:lpstr>Times New Roman</vt:lpstr>
      <vt:lpstr>レトロスペクト</vt:lpstr>
      <vt:lpstr>ワークシート</vt:lpstr>
      <vt:lpstr>若者における方言の認識について</vt:lpstr>
      <vt:lpstr>調査内容</vt:lpstr>
      <vt:lpstr>調査結果―集計</vt:lpstr>
      <vt:lpstr>調査結果―分析</vt:lpstr>
      <vt:lpstr>考察</vt:lpstr>
      <vt:lpstr>＜参考＞調査票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15</cp:revision>
  <dcterms:created xsi:type="dcterms:W3CDTF">2013-09-30T15:01:02Z</dcterms:created>
  <dcterms:modified xsi:type="dcterms:W3CDTF">2015-02-22T15:03:32Z</dcterms:modified>
</cp:coreProperties>
</file>