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87" autoAdjust="0"/>
    <p:restoredTop sz="88028" autoAdjust="0"/>
  </p:normalViewPr>
  <p:slideViewPr>
    <p:cSldViewPr>
      <p:cViewPr>
        <p:scale>
          <a:sx n="65" d="100"/>
          <a:sy n="65" d="100"/>
        </p:scale>
        <p:origin x="-61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10"/>
      <c:rotY val="0"/>
      <c:rAngAx val="0"/>
      <c:perspective val="10"/>
    </c:view3D>
    <c:floor>
      <c:thickness val="0"/>
    </c:floor>
    <c:sideWall>
      <c:thickness val="0"/>
    </c:sideWall>
    <c:backWall>
      <c:thickness val="0"/>
      <c:spPr>
        <a:scene3d>
          <a:camera prst="orthographicFront"/>
          <a:lightRig rig="threePt" dir="t"/>
        </a:scene3d>
      </c:spPr>
    </c:backWall>
    <c:plotArea>
      <c:layout>
        <c:manualLayout>
          <c:layoutTarget val="inner"/>
          <c:xMode val="edge"/>
          <c:yMode val="edge"/>
          <c:x val="9.5716881017204838E-2"/>
          <c:y val="4.5759719385041454E-2"/>
          <c:w val="0.88748553658416052"/>
          <c:h val="0.73933946224481173"/>
        </c:manualLayout>
      </c:layout>
      <c:bar3DChart>
        <c:barDir val="col"/>
        <c:grouping val="clustered"/>
        <c:varyColors val="0"/>
        <c:ser>
          <c:idx val="0"/>
          <c:order val="0"/>
          <c:tx>
            <c:strRef>
              <c:f>Sheet1!$B$1</c:f>
              <c:strCache>
                <c:ptCount val="1"/>
                <c:pt idx="0">
                  <c:v>人数</c:v>
                </c:pt>
              </c:strCache>
            </c:strRef>
          </c:tx>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420</c:v>
                </c:pt>
                <c:pt idx="1">
                  <c:v>694</c:v>
                </c:pt>
                <c:pt idx="2">
                  <c:v>854</c:v>
                </c:pt>
                <c:pt idx="3">
                  <c:v>1247</c:v>
                </c:pt>
                <c:pt idx="4">
                  <c:v>2046</c:v>
                </c:pt>
                <c:pt idx="5">
                  <c:v>3654</c:v>
                </c:pt>
              </c:numCache>
            </c:numRef>
          </c:val>
        </c:ser>
        <c:dLbls>
          <c:showLegendKey val="0"/>
          <c:showVal val="1"/>
          <c:showCatName val="0"/>
          <c:showSerName val="0"/>
          <c:showPercent val="0"/>
          <c:showBubbleSize val="0"/>
        </c:dLbls>
        <c:gapWidth val="75"/>
        <c:shape val="cylinder"/>
        <c:axId val="22095360"/>
        <c:axId val="22096896"/>
        <c:axId val="0"/>
      </c:bar3DChart>
      <c:catAx>
        <c:axId val="22095360"/>
        <c:scaling>
          <c:orientation val="minMax"/>
        </c:scaling>
        <c:delete val="0"/>
        <c:axPos val="b"/>
        <c:majorTickMark val="none"/>
        <c:minorTickMark val="none"/>
        <c:tickLblPos val="nextTo"/>
        <c:crossAx val="22096896"/>
        <c:crosses val="autoZero"/>
        <c:auto val="1"/>
        <c:lblAlgn val="ctr"/>
        <c:lblOffset val="100"/>
        <c:noMultiLvlLbl val="0"/>
      </c:catAx>
      <c:valAx>
        <c:axId val="22096896"/>
        <c:scaling>
          <c:orientation val="minMax"/>
        </c:scaling>
        <c:delete val="0"/>
        <c:axPos val="l"/>
        <c:title>
          <c:tx>
            <c:rich>
              <a:bodyPr rot="0" vert="horz"/>
              <a:lstStyle/>
              <a:p>
                <a:pPr>
                  <a:defRPr/>
                </a:pPr>
                <a:r>
                  <a:rPr lang="ja-JP" altLang="en-US" dirty="0" smtClean="0"/>
                  <a:t>（人）</a:t>
                </a:r>
                <a:endParaRPr lang="ja-JP" altLang="en-US" dirty="0"/>
              </a:p>
            </c:rich>
          </c:tx>
          <c:layout>
            <c:manualLayout>
              <c:xMode val="edge"/>
              <c:yMode val="edge"/>
              <c:x val="4.2463013755620803E-2"/>
              <c:y val="1.9357185484612527E-3"/>
            </c:manualLayout>
          </c:layout>
          <c:overlay val="0"/>
        </c:title>
        <c:numFmt formatCode="General" sourceLinked="1"/>
        <c:majorTickMark val="none"/>
        <c:minorTickMark val="none"/>
        <c:tickLblPos val="nextTo"/>
        <c:crossAx val="22095360"/>
        <c:crosses val="autoZero"/>
        <c:crossBetween val="between"/>
      </c:valAx>
    </c:plotArea>
    <c:legend>
      <c:legendPos val="b"/>
      <c:layout/>
      <c:overlay val="0"/>
    </c:legend>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0.22781</cdr:x>
      <cdr:y>0.26121</cdr:y>
    </cdr:from>
    <cdr:to>
      <cdr:x>0.81491</cdr:x>
      <cdr:y>0.38318</cdr:y>
    </cdr:to>
    <cdr:sp macro="" textlink="">
      <cdr:nvSpPr>
        <cdr:cNvPr id="2" name="右矢印 1"/>
        <cdr:cNvSpPr/>
      </cdr:nvSpPr>
      <cdr:spPr>
        <a:xfrm xmlns:a="http://schemas.openxmlformats.org/drawingml/2006/main" rot="20430671">
          <a:off x="1894620" y="1159035"/>
          <a:ext cx="4882744" cy="541198"/>
        </a:xfrm>
        <a:prstGeom xmlns:a="http://schemas.openxmlformats.org/drawingml/2006/main" prst="rightArrow">
          <a:avLst>
            <a:gd name="adj1" fmla="val 50000"/>
            <a:gd name="adj2" fmla="val 151004"/>
          </a:avLst>
        </a:prstGeom>
      </cdr:spPr>
      <cdr:style>
        <a:lnRef xmlns:a="http://schemas.openxmlformats.org/drawingml/2006/main" idx="1">
          <a:schemeClr val="accent3"/>
        </a:lnRef>
        <a:fillRef xmlns:a="http://schemas.openxmlformats.org/drawingml/2006/main" idx="2">
          <a:schemeClr val="accent3"/>
        </a:fillRef>
        <a:effectRef xmlns:a="http://schemas.openxmlformats.org/drawingml/2006/main" idx="1">
          <a:schemeClr val="accent3"/>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799681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4902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941299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418585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870077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2150053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358204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967169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715116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3264210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F8FA3-E485-4384-9409-CAE788EDF536}" type="datetimeFigureOut">
              <a:rPr kumimoji="1" lang="ja-JP" altLang="en-US" smtClean="0"/>
              <a:pPr/>
              <a:t>2010/7/26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1337690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AF8FA3-E485-4384-9409-CAE788EDF536}" type="datetimeFigureOut">
              <a:rPr kumimoji="1" lang="ja-JP" altLang="en-US" smtClean="0"/>
              <a:pPr/>
              <a:t>2010/7/26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5865DC-2447-4BEC-84E0-0D4AFB8EB6B6}" type="slidenum">
              <a:rPr kumimoji="1" lang="ja-JP" altLang="en-US" smtClean="0"/>
              <a:pPr/>
              <a:t>‹#›</a:t>
            </a:fld>
            <a:endParaRPr kumimoji="1" lang="ja-JP" altLang="en-US"/>
          </a:p>
        </p:txBody>
      </p:sp>
    </p:spTree>
    <p:extLst>
      <p:ext uri="{BB962C8B-B14F-4D97-AF65-F5344CB8AC3E}">
        <p14:creationId xmlns:p14="http://schemas.microsoft.com/office/powerpoint/2010/main" val="421851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マイビジネス導入について</a:t>
            </a:r>
            <a:endParaRPr kumimoji="1" lang="ja-JP" altLang="en-US" dirty="0"/>
          </a:p>
        </p:txBody>
      </p:sp>
      <p:sp>
        <p:nvSpPr>
          <p:cNvPr id="3" name="サブタイトル 2"/>
          <p:cNvSpPr>
            <a:spLocks noGrp="1"/>
          </p:cNvSpPr>
          <p:nvPr>
            <p:ph type="subTitle" idx="1"/>
          </p:nvPr>
        </p:nvSpPr>
        <p:spPr/>
        <p:txBody>
          <a:bodyPr/>
          <a:lstStyle/>
          <a:p>
            <a:r>
              <a:rPr lang="en-US" altLang="ja-JP" dirty="0" smtClean="0"/>
              <a:t>2010/4/1</a:t>
            </a:r>
          </a:p>
          <a:p>
            <a:r>
              <a:rPr lang="ja-JP" altLang="en-US" dirty="0" smtClean="0"/>
              <a:t>情報システム部</a:t>
            </a:r>
            <a:endParaRPr lang="ja-JP" altLang="en-US" dirty="0"/>
          </a:p>
        </p:txBody>
      </p:sp>
    </p:spTree>
    <p:extLst>
      <p:ext uri="{BB962C8B-B14F-4D97-AF65-F5344CB8AC3E}">
        <p14:creationId xmlns:p14="http://schemas.microsoft.com/office/powerpoint/2010/main" val="3766560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マイビジネスとは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smtClean="0"/>
              <a:t>人事勤労関係および総務関係のさまざまな事務手続きを身近なパソコンを使って簡単に行えるツール</a:t>
            </a:r>
            <a:endParaRPr lang="en-US" altLang="ja-JP" dirty="0" smtClean="0"/>
          </a:p>
          <a:p>
            <a:endParaRPr kumimoji="1" lang="ja-JP" altLang="en-US" dirty="0"/>
          </a:p>
        </p:txBody>
      </p:sp>
    </p:spTree>
    <p:extLst>
      <p:ext uri="{BB962C8B-B14F-4D97-AF65-F5344CB8AC3E}">
        <p14:creationId xmlns:p14="http://schemas.microsoft.com/office/powerpoint/2010/main" val="3503677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申請時の注意事項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赴任休暇届</a:t>
            </a:r>
            <a:endParaRPr lang="en-US" altLang="ja-JP" dirty="0" smtClean="0"/>
          </a:p>
          <a:p>
            <a:pPr lvl="1"/>
            <a:r>
              <a:rPr lang="ja-JP" altLang="ja-JP" dirty="0" smtClean="0"/>
              <a:t>取得する月の出勤カードの締切日までに申請してください。</a:t>
            </a:r>
            <a:endParaRPr lang="en-US" altLang="ja-JP" dirty="0" smtClean="0"/>
          </a:p>
          <a:p>
            <a:r>
              <a:rPr lang="ja-JP" altLang="en-US" dirty="0" smtClean="0"/>
              <a:t>住所変更届</a:t>
            </a:r>
            <a:endParaRPr lang="en-US" altLang="ja-JP" dirty="0" smtClean="0"/>
          </a:p>
          <a:p>
            <a:pPr lvl="1"/>
            <a:r>
              <a:rPr lang="ja-JP" altLang="en-US" dirty="0" smtClean="0"/>
              <a:t>変更が生じたらすみやかに申請してください。</a:t>
            </a:r>
            <a:endParaRPr lang="en-US" altLang="ja-JP" dirty="0" smtClean="0"/>
          </a:p>
          <a:p>
            <a:r>
              <a:rPr lang="ja-JP" altLang="en-US" dirty="0" smtClean="0"/>
              <a:t>改姓届</a:t>
            </a:r>
            <a:endParaRPr lang="en-US" altLang="ja-JP" dirty="0" smtClean="0"/>
          </a:p>
          <a:p>
            <a:pPr lvl="1"/>
            <a:r>
              <a:rPr lang="ja-JP" altLang="en-US" dirty="0" smtClean="0"/>
              <a:t>変更が生じたらすみやかに申請してください。</a:t>
            </a:r>
            <a:endParaRPr lang="en-US" altLang="ja-JP" dirty="0" smtClean="0"/>
          </a:p>
        </p:txBody>
      </p:sp>
    </p:spTree>
    <p:extLst>
      <p:ext uri="{BB962C8B-B14F-4D97-AF65-F5344CB8AC3E}">
        <p14:creationId xmlns:p14="http://schemas.microsoft.com/office/powerpoint/2010/main" val="3526737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利用者数</a:t>
            </a:r>
            <a:r>
              <a:rPr lang="ja-JP" altLang="en-US" dirty="0"/>
              <a:t>の推移予測</a:t>
            </a:r>
            <a:endParaRPr kumimoji="1" lang="ja-JP" altLang="en-US" dirty="0"/>
          </a:p>
        </p:txBody>
      </p:sp>
      <p:graphicFrame>
        <p:nvGraphicFramePr>
          <p:cNvPr id="4" name="コンテンツ プレースホルダー 3"/>
          <p:cNvGraphicFramePr>
            <a:graphicFrameLocks/>
          </p:cNvGraphicFramePr>
          <p:nvPr>
            <p:extLst>
              <p:ext uri="{D42A27DB-BD31-4B8C-83A1-F6EECF244321}">
                <p14:modId xmlns:p14="http://schemas.microsoft.com/office/powerpoint/2010/main" val="2166870730"/>
              </p:ext>
            </p:extLst>
          </p:nvPr>
        </p:nvGraphicFramePr>
        <p:xfrm>
          <a:off x="179512" y="1844824"/>
          <a:ext cx="8784976"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38428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38</TotalTime>
  <Words>80</Words>
  <Application>Microsoft Office PowerPoint</Application>
  <PresentationFormat>画面に合わせる (4:3)</PresentationFormat>
  <Paragraphs>14</Paragraphs>
  <Slides>4</Slides>
  <Notes>0</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Office ​​テーマ</vt:lpstr>
      <vt:lpstr>マイビジネス導入について</vt:lpstr>
      <vt:lpstr>マイビジネスとは</vt:lpstr>
      <vt:lpstr>申請時の注意事項</vt:lpstr>
      <vt:lpstr>利用者数の推移予測</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富士通エフ・オー・エム株式会社</dc:creator>
  <cp:lastModifiedBy>user</cp:lastModifiedBy>
  <dcterms:created xsi:type="dcterms:W3CDTF">2010-05-26T08:04:03Z</dcterms:created>
  <dcterms:modified xsi:type="dcterms:W3CDTF">2010-07-25T15:00:57Z</dcterms:modified>
</cp:coreProperties>
</file>